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76" r:id="rId12"/>
    <p:sldId id="265" r:id="rId13"/>
    <p:sldId id="277" r:id="rId14"/>
    <p:sldId id="266" r:id="rId15"/>
    <p:sldId id="278" r:id="rId16"/>
    <p:sldId id="268" r:id="rId17"/>
    <p:sldId id="279" r:id="rId18"/>
    <p:sldId id="269" r:id="rId19"/>
    <p:sldId id="270" r:id="rId20"/>
    <p:sldId id="271" r:id="rId21"/>
    <p:sldId id="272" r:id="rId22"/>
    <p:sldId id="273" r:id="rId23"/>
    <p:sldId id="274" r:id="rId24"/>
    <p:sldId id="275" r:id="rId25"/>
    <p:sldId id="333" r:id="rId26"/>
    <p:sldId id="313" r:id="rId27"/>
    <p:sldId id="314" r:id="rId28"/>
    <p:sldId id="291" r:id="rId29"/>
    <p:sldId id="294" r:id="rId30"/>
    <p:sldId id="295" r:id="rId31"/>
    <p:sldId id="326" r:id="rId32"/>
    <p:sldId id="327" r:id="rId33"/>
    <p:sldId id="328" r:id="rId34"/>
    <p:sldId id="329" r:id="rId35"/>
    <p:sldId id="330" r:id="rId36"/>
    <p:sldId id="317" r:id="rId37"/>
    <p:sldId id="316" r:id="rId38"/>
    <p:sldId id="315" r:id="rId39"/>
    <p:sldId id="331" r:id="rId40"/>
    <p:sldId id="332" r:id="rId41"/>
    <p:sldId id="334" r:id="rId42"/>
  </p:sldIdLst>
  <p:sldSz cx="9144000" cy="5143500" type="screen16x9"/>
  <p:notesSz cx="6858000" cy="9144000"/>
  <p:embeddedFontLst>
    <p:embeddedFont>
      <p:font typeface="Cambria Math" panose="02040503050406030204" pitchFamily="18" charset="0"/>
      <p:regular r:id="rId44"/>
    </p:embeddedFont>
    <p:embeddedFont>
      <p:font typeface="Epilogue" panose="020B0604020202020204" charset="0"/>
      <p:regular r:id="rId45"/>
      <p:bold r:id="rId46"/>
      <p:italic r:id="rId47"/>
      <p:boldItalic r:id="rId48"/>
    </p:embeddedFont>
    <p:embeddedFont>
      <p:font typeface="Garamond" panose="02020404030301010803" pitchFamily="18" charset="0"/>
      <p:regular r:id="rId49"/>
      <p:bold r:id="rId50"/>
      <p:italic r:id="rId51"/>
    </p:embeddedFont>
    <p:embeddedFont>
      <p:font typeface="Lato" panose="020F0502020204030203" pitchFamily="34" charset="0"/>
      <p:regular r:id="rId52"/>
      <p:bold r:id="rId53"/>
      <p:italic r:id="rId54"/>
      <p:boldItalic r:id="rId55"/>
    </p:embeddedFont>
    <p:embeddedFont>
      <p:font typeface="Sagona Book" panose="02020503050505020204" pitchFamily="18" charset="0"/>
      <p:regular r:id="rId56"/>
      <p:bold r:id="rId57"/>
      <p:italic r:id="rId58"/>
      <p:boldItalic r:id="rId59"/>
    </p:embeddedFont>
    <p:embeddedFont>
      <p:font typeface="Sagona ExtraLight" panose="02020303050505020204" pitchFamily="18"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814032-EFDC-4D41-B6E9-A828379E811E}">
  <a:tblStyle styleId="{63814032-EFDC-4D41-B6E9-A828379E81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FCA859-424B-4A78-B6A1-31FE6A078C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3" d="100"/>
          <a:sy n="103" d="100"/>
        </p:scale>
        <p:origin x="8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068FC0F1-8794-948A-F505-4DF44A627CFA}"/>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11049B66-D33C-75E6-07AB-FCDF15DF6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7057B374-6034-4248-4E95-720FFF999A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09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5C023915-D42A-938F-EAD5-A9268914EE0A}"/>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DE8ACE9C-07B1-1561-3C82-DA17B87E8D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D18DAC14-5CCF-D14D-8899-998AAC79FD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0112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1E37661D-D790-F378-81F2-120B88C50158}"/>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914F56A8-4AA2-977A-028B-7CB423983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0CC3D9A7-03B8-67E6-9702-E6C898FB3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98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0B452166-8A93-2B98-A499-382A5C989F3E}"/>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DDE24B0C-C608-B579-844F-5BF3747B0A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CF3E391D-72DB-2D2A-486A-C8C42BB08A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337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73B75303-08F7-EDCE-4B9F-6CED7EBC54A6}"/>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67B111E9-9D7F-F0CE-F200-C6965EF1BD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84773C7F-DB1D-F512-EB76-4B2B515E3A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8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23D39BB0-4C03-D38A-6444-FD207700C576}"/>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36D438C5-5028-55B9-9132-958CE0321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DFE86FC0-EC5D-0658-AA3B-AED6074B2D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56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B4927F0D-7BB9-5752-BF46-B3ABF2C647BC}"/>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66F2696D-C6B3-5C95-743F-C085814E9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DE16A510-BC42-D4B2-B20C-80B90D17FB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29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B891591D-27B4-39CE-C58A-EABDFC4B85A6}"/>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F651F7ED-C92F-C744-A7D6-B03637A193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23DAA958-4AFD-F52D-49A7-65D97F109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36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5899E1FC-464D-141C-1D16-A7ECB0D03BB9}"/>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C9ED9D92-4230-1D26-7682-EF3501A3C0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81BDF48F-D8A0-7284-AE4E-1C19A7F1A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67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605B6E6D-2991-8914-424F-FBA58C7564F0}"/>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EACDC27D-02D3-6A1C-E746-B8B8ACB89E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BB011934-E7EF-62F3-89AC-131791CC07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17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4BE149A8-8F6D-4FB3-2CFE-8B1D17C08DC6}"/>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64C78491-9114-82FE-81EB-FC796399C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B07B791F-8728-25FB-944E-9939FF4D8D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157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a:extLst>
            <a:ext uri="{FF2B5EF4-FFF2-40B4-BE49-F238E27FC236}">
              <a16:creationId xmlns:a16="http://schemas.microsoft.com/office/drawing/2014/main" id="{1A362C50-FAED-3A2B-EA68-3E9E10BC5C64}"/>
            </a:ext>
          </a:extLst>
        </p:cNvPr>
        <p:cNvGrpSpPr/>
        <p:nvPr/>
      </p:nvGrpSpPr>
      <p:grpSpPr>
        <a:xfrm>
          <a:off x="0" y="0"/>
          <a:ext cx="0" cy="0"/>
          <a:chOff x="0" y="0"/>
          <a:chExt cx="0" cy="0"/>
        </a:xfrm>
      </p:grpSpPr>
      <p:sp>
        <p:nvSpPr>
          <p:cNvPr id="884" name="Google Shape;884;gd431007ba2_0_208:notes">
            <a:extLst>
              <a:ext uri="{FF2B5EF4-FFF2-40B4-BE49-F238E27FC236}">
                <a16:creationId xmlns:a16="http://schemas.microsoft.com/office/drawing/2014/main" id="{B07129F1-AC35-1019-74C7-A0061CA5AB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d431007ba2_0_208:notes">
            <a:extLst>
              <a:ext uri="{FF2B5EF4-FFF2-40B4-BE49-F238E27FC236}">
                <a16:creationId xmlns:a16="http://schemas.microsoft.com/office/drawing/2014/main" id="{ED95C4A8-E5BA-32BD-163C-543CD501A9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469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4500"/>
            <a:ext cx="4112100" cy="2378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3200"/>
            <a:ext cx="4112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604593" y="-845132"/>
            <a:ext cx="3281418" cy="2132806"/>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99992" flipH="1">
            <a:off x="-1515196" y="4121356"/>
            <a:ext cx="3953580" cy="192177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2442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useBgFill="1">
        <p:nvSpPr>
          <p:cNvPr id="23" name="Rectangle 22"/>
          <p:cNvSpPr/>
          <p:nvPr/>
        </p:nvSpPr>
        <p:spPr>
          <a:xfrm>
            <a:off x="980902" y="950797"/>
            <a:ext cx="7182197" cy="3230963"/>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21867" y="1706374"/>
            <a:ext cx="6700266" cy="1805171"/>
          </a:xfrm>
        </p:spPr>
        <p:txBody>
          <a:bodyPr anchor="ctr">
            <a:normAutofit/>
          </a:bodyPr>
          <a:lstStyle>
            <a:lvl1pPr algn="ctr">
              <a:lnSpc>
                <a:spcPct val="83000"/>
              </a:lnSpc>
              <a:defRPr lang="en-US" sz="510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3937635" y="950797"/>
            <a:ext cx="1268730" cy="46195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221867" y="3511547"/>
            <a:ext cx="6704838" cy="342900"/>
          </a:xfrm>
        </p:spPr>
        <p:txBody>
          <a:bodyPr anchor="t">
            <a:normAutofit/>
          </a:bodyPr>
          <a:lstStyle>
            <a:lvl1pPr marL="0" indent="0" algn="ctr">
              <a:buNone/>
              <a:tabLst>
                <a:tab pos="1975247" algn="l"/>
              </a:tabLst>
              <a:defRPr sz="1350">
                <a:solidFill>
                  <a:schemeClr val="tx1">
                    <a:lumMod val="95000"/>
                    <a:lumOff val="5000"/>
                  </a:schemeClr>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89070" y="1008377"/>
            <a:ext cx="1165860" cy="374086"/>
          </a:xfrm>
        </p:spPr>
        <p:txBody>
          <a:bodyPr/>
          <a:lstStyle>
            <a:lvl1pPr algn="ctr">
              <a:defRPr lang="en-US" sz="975" kern="1200" spc="0" baseline="0">
                <a:solidFill>
                  <a:srgbClr val="FFFFFF"/>
                </a:solidFill>
                <a:latin typeface="+mn-lt"/>
                <a:ea typeface="+mn-ea"/>
                <a:cs typeface="+mn-cs"/>
              </a:defRPr>
            </a:lvl1pPr>
          </a:lstStyle>
          <a:p>
            <a:fld id="{D9C646AA-F36E-4540-911D-FFFC0A0EF24A}" type="datetime1">
              <a:rPr lang="en-US" smtClean="0"/>
              <a:t>12/8/2024</a:t>
            </a:fld>
            <a:endParaRPr lang="en-US" dirty="0"/>
          </a:p>
        </p:txBody>
      </p:sp>
      <p:sp>
        <p:nvSpPr>
          <p:cNvPr id="5" name="Footer Placeholder 4"/>
          <p:cNvSpPr>
            <a:spLocks noGrp="1"/>
          </p:cNvSpPr>
          <p:nvPr>
            <p:ph type="ftr" sz="quarter" idx="11"/>
          </p:nvPr>
        </p:nvSpPr>
        <p:spPr>
          <a:xfrm>
            <a:off x="1221868" y="3883056"/>
            <a:ext cx="4245101" cy="17145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6453379" y="3883056"/>
            <a:ext cx="1468754" cy="17145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556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577340"/>
            <a:ext cx="349758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6320" y="1577340"/>
            <a:ext cx="349758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565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2386" y="1555751"/>
            <a:ext cx="3497580" cy="480060"/>
          </a:xfrm>
        </p:spPr>
        <p:txBody>
          <a:bodyPr anchor="ctr">
            <a:normAutofit/>
          </a:bodyPr>
          <a:lstStyle>
            <a:lvl1pPr marL="0" indent="0" algn="l">
              <a:spcBef>
                <a:spcPts val="0"/>
              </a:spcBef>
              <a:buNone/>
              <a:defRPr sz="1425" b="1" i="0">
                <a:solidFill>
                  <a:schemeClr val="tx1"/>
                </a:solidFill>
                <a:latin typeface="+mn-lt"/>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94354"/>
            <a:ext cx="3497580" cy="237286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44034" y="1555751"/>
            <a:ext cx="3497580" cy="480060"/>
          </a:xfrm>
        </p:spPr>
        <p:txBody>
          <a:bodyPr anchor="ctr">
            <a:normAutofit/>
          </a:bodyPr>
          <a:lstStyle>
            <a:lvl1pPr marL="0" indent="0" algn="l">
              <a:spcBef>
                <a:spcPts val="0"/>
              </a:spcBef>
              <a:buNone/>
              <a:defRPr sz="1425" b="1">
                <a:solidFill>
                  <a:schemeClr val="tx1"/>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44034" y="2094354"/>
            <a:ext cx="3497580" cy="237338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94836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9370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86836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6089903" y="178308"/>
            <a:ext cx="2869947" cy="478688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6190995" y="281178"/>
            <a:ext cx="2667762"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343651" y="455544"/>
            <a:ext cx="2371472" cy="1234440"/>
          </a:xfrm>
        </p:spPr>
        <p:txBody>
          <a:bodyPr anchor="b">
            <a:normAutofit/>
          </a:bodyPr>
          <a:lstStyle>
            <a:lvl1pPr algn="l" defTabSz="685800" rtl="0" eaLnBrk="1" latinLnBrk="0" hangingPunct="1">
              <a:lnSpc>
                <a:spcPct val="100000"/>
              </a:lnSpc>
              <a:spcBef>
                <a:spcPct val="0"/>
              </a:spcBef>
              <a:buNone/>
              <a:defRPr lang="en-US" sz="24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514350" y="457200"/>
            <a:ext cx="5143500" cy="4000500"/>
          </a:xfrm>
        </p:spPr>
        <p:txBody>
          <a:bodyPr/>
          <a:lstStyle>
            <a:lvl1pPr>
              <a:defRPr sz="1425"/>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43651" y="1752600"/>
            <a:ext cx="2371472" cy="2705100"/>
          </a:xfrm>
        </p:spPr>
        <p:txBody>
          <a:bodyPr>
            <a:normAutofit/>
          </a:bodyPr>
          <a:lstStyle>
            <a:lvl1pPr marL="0" indent="0">
              <a:lnSpc>
                <a:spcPct val="110000"/>
              </a:lnSpc>
              <a:spcBef>
                <a:spcPts val="600"/>
              </a:spcBef>
              <a:buNone/>
              <a:defRPr sz="13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a:xfrm>
            <a:off x="4191000" y="4526280"/>
            <a:ext cx="1466850" cy="274320"/>
          </a:xfrm>
        </p:spPr>
        <p:txBody>
          <a:bodyPr/>
          <a:lstStyle>
            <a:lvl1pPr>
              <a:defRPr>
                <a:solidFill>
                  <a:schemeClr val="tx1">
                    <a:lumMod val="85000"/>
                    <a:lumOff val="15000"/>
                  </a:schemeClr>
                </a:solidFill>
              </a:defRPr>
            </a:lvl1pPr>
          </a:lstStyle>
          <a:p>
            <a:fld id="{7E8D12A6-918A-48BD-8CB9-CA713993B0EA}" type="datetime1">
              <a:rPr lang="en-US" smtClean="0"/>
              <a:t>12/8/2024</a:t>
            </a:fld>
            <a:endParaRPr lang="en-US" dirty="0"/>
          </a:p>
        </p:txBody>
      </p:sp>
      <p:sp>
        <p:nvSpPr>
          <p:cNvPr id="9" name="Footer Placeholder 8"/>
          <p:cNvSpPr>
            <a:spLocks noGrp="1"/>
          </p:cNvSpPr>
          <p:nvPr>
            <p:ph type="ftr" sz="quarter" idx="11"/>
          </p:nvPr>
        </p:nvSpPr>
        <p:spPr>
          <a:xfrm>
            <a:off x="514351" y="4526280"/>
            <a:ext cx="3438525" cy="27432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7797547" y="4526280"/>
            <a:ext cx="9175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479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6089903" y="178308"/>
            <a:ext cx="2869947" cy="478688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71450" y="178308"/>
            <a:ext cx="5772151"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a:xfrm>
            <a:off x="4246753" y="4526280"/>
            <a:ext cx="1553972" cy="27432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12/8/2024</a:t>
            </a:fld>
            <a:endParaRPr lang="en-US" dirty="0"/>
          </a:p>
        </p:txBody>
      </p:sp>
      <p:sp>
        <p:nvSpPr>
          <p:cNvPr id="6" name="Footer Placeholder 5"/>
          <p:cNvSpPr>
            <a:spLocks noGrp="1"/>
          </p:cNvSpPr>
          <p:nvPr>
            <p:ph type="ftr" sz="quarter" idx="11"/>
          </p:nvPr>
        </p:nvSpPr>
        <p:spPr>
          <a:xfrm>
            <a:off x="459486" y="4526280"/>
            <a:ext cx="3441002" cy="274320"/>
          </a:xfrm>
        </p:spPr>
        <p:txBody>
          <a:bodyPr/>
          <a:lstStyle>
            <a:lvl1pPr marL="0" algn="r" defTabSz="685800" rtl="0" eaLnBrk="1" latinLnBrk="0" hangingPunct="1">
              <a:defRPr lang="en-US" sz="75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7797546" y="4526280"/>
            <a:ext cx="918972" cy="27432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6190995" y="281178"/>
            <a:ext cx="2667762" cy="4581144"/>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357937" y="452628"/>
            <a:ext cx="2358581" cy="1234440"/>
          </a:xfrm>
        </p:spPr>
        <p:txBody>
          <a:bodyPr anchor="b">
            <a:noAutofit/>
          </a:bodyPr>
          <a:lstStyle>
            <a:lvl1pPr algn="l">
              <a:lnSpc>
                <a:spcPct val="100000"/>
              </a:lnSpc>
              <a:defRPr sz="24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6357937" y="1789938"/>
            <a:ext cx="2358581" cy="2633472"/>
          </a:xfrm>
        </p:spPr>
        <p:txBody>
          <a:bodyPr>
            <a:normAutofit/>
          </a:bodyPr>
          <a:lstStyle>
            <a:lvl1pPr marL="0" indent="0" algn="l">
              <a:lnSpc>
                <a:spcPct val="110000"/>
              </a:lnSpc>
              <a:spcBef>
                <a:spcPts val="600"/>
              </a:spcBef>
              <a:buNone/>
              <a:defRPr sz="13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27273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86562" y="1081085"/>
            <a:ext cx="3472339" cy="413639"/>
          </a:xfrm>
          <a:prstGeom prst="rect">
            <a:avLst/>
          </a:prstGeom>
        </p:spPr>
        <p:txBody>
          <a:bodyPr wrap="square" lIns="0" tIns="0" rIns="0" bIns="0">
            <a:spAutoFit/>
          </a:bodyPr>
          <a:lstStyle>
            <a:lvl1pPr>
              <a:defRPr sz="2400" b="1" i="0">
                <a:solidFill>
                  <a:schemeClr val="tx1"/>
                </a:solidFill>
                <a:latin typeface="Calibri"/>
                <a:cs typeface="Calibri"/>
              </a:defRPr>
            </a:lvl1pPr>
          </a:lstStyle>
          <a:p>
            <a:endParaRPr/>
          </a:p>
        </p:txBody>
      </p:sp>
      <p:sp>
        <p:nvSpPr>
          <p:cNvPr id="4" name="Holder 4"/>
          <p:cNvSpPr>
            <a:spLocks noGrp="1"/>
          </p:cNvSpPr>
          <p:nvPr>
            <p:ph sz="half" idx="3"/>
          </p:nvPr>
        </p:nvSpPr>
        <p:spPr>
          <a:xfrm>
            <a:off x="4783074" y="974407"/>
            <a:ext cx="3793807" cy="310213"/>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12/8/2024</a:t>
            </a:fld>
            <a:endParaRPr lang="en-US"/>
          </a:p>
        </p:txBody>
      </p:sp>
      <p:sp>
        <p:nvSpPr>
          <p:cNvPr id="7" name="Holder 7"/>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7428548">
              <a:lnSpc>
                <a:spcPts val="930"/>
              </a:lnSpc>
            </a:pPr>
            <a:fld id="{81D60167-4931-47E6-BA6A-407CBD079E47}" type="slidenum">
              <a:rPr lang="en-US" spc="-19" smtClean="0"/>
              <a:pPr marL="7428548">
                <a:lnSpc>
                  <a:spcPts val="930"/>
                </a:lnSpc>
              </a:pPr>
              <a:t>‹#›</a:t>
            </a:fld>
            <a:endParaRPr lang="en-US" spc="-19" dirty="0"/>
          </a:p>
        </p:txBody>
      </p:sp>
    </p:spTree>
    <p:extLst>
      <p:ext uri="{BB962C8B-B14F-4D97-AF65-F5344CB8AC3E}">
        <p14:creationId xmlns:p14="http://schemas.microsoft.com/office/powerpoint/2010/main" val="27821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6"/>
          <p:cNvSpPr/>
          <p:nvPr/>
        </p:nvSpPr>
        <p:spPr>
          <a:xfrm rot="-9076707">
            <a:off x="85462" y="-755109"/>
            <a:ext cx="1683799" cy="1313891"/>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6779278" y="192982"/>
            <a:ext cx="2107998" cy="297419"/>
            <a:chOff x="6108096" y="3265836"/>
            <a:chExt cx="1633727" cy="230504"/>
          </a:xfrm>
        </p:grpSpPr>
        <p:sp>
          <p:nvSpPr>
            <p:cNvPr id="125" name="Google Shape;125;p6"/>
            <p:cNvSpPr/>
            <p:nvPr/>
          </p:nvSpPr>
          <p:spPr>
            <a:xfrm>
              <a:off x="6108096" y="3265836"/>
              <a:ext cx="1633727" cy="230504"/>
            </a:xfrm>
            <a:custGeom>
              <a:avLst/>
              <a:gdLst/>
              <a:ahLst/>
              <a:cxnLst/>
              <a:rect l="l" t="t" r="r" b="b"/>
              <a:pathLst>
                <a:path w="1633727" h="230504" extrusionOk="0">
                  <a:moveTo>
                    <a:pt x="1518476" y="0"/>
                  </a:moveTo>
                  <a:cubicBezTo>
                    <a:pt x="1582128" y="0"/>
                    <a:pt x="1633728" y="51600"/>
                    <a:pt x="1633728" y="115253"/>
                  </a:cubicBezTo>
                  <a:lnTo>
                    <a:pt x="1633728" y="115253"/>
                  </a:lnTo>
                  <a:cubicBezTo>
                    <a:pt x="1633728" y="178905"/>
                    <a:pt x="1582128" y="230505"/>
                    <a:pt x="1518476" y="230505"/>
                  </a:cubicBezTo>
                  <a:lnTo>
                    <a:pt x="115252" y="230505"/>
                  </a:lnTo>
                  <a:cubicBezTo>
                    <a:pt x="51601" y="230505"/>
                    <a:pt x="0" y="178905"/>
                    <a:pt x="0" y="115253"/>
                  </a:cubicBezTo>
                  <a:lnTo>
                    <a:pt x="0" y="115253"/>
                  </a:lnTo>
                  <a:cubicBezTo>
                    <a:pt x="0" y="51600"/>
                    <a:pt x="51601" y="0"/>
                    <a:pt x="11525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7528381" y="3292292"/>
              <a:ext cx="166485" cy="165854"/>
            </a:xfrm>
            <a:custGeom>
              <a:avLst/>
              <a:gdLst/>
              <a:ahLst/>
              <a:cxnLst/>
              <a:rect l="l" t="t" r="r" b="b"/>
              <a:pathLst>
                <a:path w="166485" h="165854" extrusionOk="0">
                  <a:moveTo>
                    <a:pt x="161532" y="137469"/>
                  </a:moveTo>
                  <a:lnTo>
                    <a:pt x="120003" y="95941"/>
                  </a:lnTo>
                  <a:lnTo>
                    <a:pt x="113336" y="102608"/>
                  </a:lnTo>
                  <a:lnTo>
                    <a:pt x="105811" y="95083"/>
                  </a:lnTo>
                  <a:cubicBezTo>
                    <a:pt x="123622" y="71842"/>
                    <a:pt x="122194" y="38600"/>
                    <a:pt x="100953" y="17359"/>
                  </a:cubicBezTo>
                  <a:cubicBezTo>
                    <a:pt x="77807" y="-5786"/>
                    <a:pt x="40374" y="-5786"/>
                    <a:pt x="17324" y="17359"/>
                  </a:cubicBezTo>
                  <a:cubicBezTo>
                    <a:pt x="-5727" y="40505"/>
                    <a:pt x="-5822" y="77938"/>
                    <a:pt x="17324" y="100989"/>
                  </a:cubicBezTo>
                  <a:cubicBezTo>
                    <a:pt x="38850" y="122515"/>
                    <a:pt x="72568" y="123754"/>
                    <a:pt x="95809" y="105275"/>
                  </a:cubicBezTo>
                  <a:lnTo>
                    <a:pt x="103334" y="112800"/>
                  </a:lnTo>
                  <a:lnTo>
                    <a:pt x="96667" y="119467"/>
                  </a:lnTo>
                  <a:lnTo>
                    <a:pt x="138196" y="160996"/>
                  </a:lnTo>
                  <a:cubicBezTo>
                    <a:pt x="144673" y="167473"/>
                    <a:pt x="155150" y="167473"/>
                    <a:pt x="161627" y="160996"/>
                  </a:cubicBezTo>
                  <a:lnTo>
                    <a:pt x="161627" y="160996"/>
                  </a:lnTo>
                  <a:cubicBezTo>
                    <a:pt x="168104" y="154519"/>
                    <a:pt x="168104" y="144042"/>
                    <a:pt x="161627" y="137565"/>
                  </a:cubicBezTo>
                  <a:close/>
                  <a:moveTo>
                    <a:pt x="59138" y="102513"/>
                  </a:moveTo>
                  <a:cubicBezTo>
                    <a:pt x="54471" y="102513"/>
                    <a:pt x="49899" y="101751"/>
                    <a:pt x="45612" y="100417"/>
                  </a:cubicBezTo>
                  <a:cubicBezTo>
                    <a:pt x="33611" y="96512"/>
                    <a:pt x="23896" y="87463"/>
                    <a:pt x="19133" y="75938"/>
                  </a:cubicBezTo>
                  <a:cubicBezTo>
                    <a:pt x="16942" y="70794"/>
                    <a:pt x="15799" y="65175"/>
                    <a:pt x="15799" y="59269"/>
                  </a:cubicBezTo>
                  <a:cubicBezTo>
                    <a:pt x="15799" y="35361"/>
                    <a:pt x="35231" y="15931"/>
                    <a:pt x="59138" y="15931"/>
                  </a:cubicBezTo>
                  <a:cubicBezTo>
                    <a:pt x="65044" y="15931"/>
                    <a:pt x="70663" y="17074"/>
                    <a:pt x="75807" y="19264"/>
                  </a:cubicBezTo>
                  <a:cubicBezTo>
                    <a:pt x="87332" y="24122"/>
                    <a:pt x="96381" y="33742"/>
                    <a:pt x="100286" y="45744"/>
                  </a:cubicBezTo>
                  <a:cubicBezTo>
                    <a:pt x="101715" y="50030"/>
                    <a:pt x="102382" y="54507"/>
                    <a:pt x="102382" y="59269"/>
                  </a:cubicBezTo>
                  <a:cubicBezTo>
                    <a:pt x="102382" y="83177"/>
                    <a:pt x="83046" y="102513"/>
                    <a:pt x="59138" y="1025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7475124" y="3290220"/>
              <a:ext cx="7620" cy="174307"/>
            </a:xfrm>
            <a:custGeom>
              <a:avLst/>
              <a:gdLst/>
              <a:ahLst/>
              <a:cxnLst/>
              <a:rect l="l" t="t" r="r" b="b"/>
              <a:pathLst>
                <a:path w="7620" h="174307" extrusionOk="0">
                  <a:moveTo>
                    <a:pt x="3810" y="174308"/>
                  </a:moveTo>
                  <a:lnTo>
                    <a:pt x="3810" y="174308"/>
                  </a:lnTo>
                  <a:cubicBezTo>
                    <a:pt x="1714" y="174308"/>
                    <a:pt x="0" y="172593"/>
                    <a:pt x="0" y="170497"/>
                  </a:cubicBezTo>
                  <a:lnTo>
                    <a:pt x="0" y="3810"/>
                  </a:lnTo>
                  <a:cubicBezTo>
                    <a:pt x="0" y="1714"/>
                    <a:pt x="1714" y="0"/>
                    <a:pt x="3810" y="0"/>
                  </a:cubicBezTo>
                  <a:lnTo>
                    <a:pt x="3810" y="0"/>
                  </a:lnTo>
                  <a:cubicBezTo>
                    <a:pt x="5905" y="0"/>
                    <a:pt x="7620" y="1714"/>
                    <a:pt x="7620" y="3810"/>
                  </a:cubicBezTo>
                  <a:lnTo>
                    <a:pt x="7620" y="170497"/>
                  </a:lnTo>
                  <a:cubicBezTo>
                    <a:pt x="7620" y="172593"/>
                    <a:pt x="5905" y="174308"/>
                    <a:pt x="3810" y="1743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 name="Google Shape;128;p6"/>
          <p:cNvSpPr/>
          <p:nvPr/>
        </p:nvSpPr>
        <p:spPr>
          <a:xfrm rot="532502" flipH="1">
            <a:off x="-514115" y="4385276"/>
            <a:ext cx="1514959" cy="1224991"/>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6"/>
          <p:cNvGrpSpPr/>
          <p:nvPr/>
        </p:nvGrpSpPr>
        <p:grpSpPr>
          <a:xfrm>
            <a:off x="-148774" y="4544215"/>
            <a:ext cx="784225" cy="584398"/>
            <a:chOff x="1914620" y="1930431"/>
            <a:chExt cx="572929" cy="426911"/>
          </a:xfrm>
        </p:grpSpPr>
        <p:grpSp>
          <p:nvGrpSpPr>
            <p:cNvPr id="130" name="Google Shape;130;p6"/>
            <p:cNvGrpSpPr/>
            <p:nvPr/>
          </p:nvGrpSpPr>
          <p:grpSpPr>
            <a:xfrm>
              <a:off x="1914620" y="1930431"/>
              <a:ext cx="572929" cy="426911"/>
              <a:chOff x="1914620" y="1930431"/>
              <a:chExt cx="572929" cy="426911"/>
            </a:xfrm>
          </p:grpSpPr>
          <p:sp>
            <p:nvSpPr>
              <p:cNvPr id="131" name="Google Shape;131;p6"/>
              <p:cNvSpPr/>
              <p:nvPr/>
            </p:nvSpPr>
            <p:spPr>
              <a:xfrm>
                <a:off x="2042160" y="1930431"/>
                <a:ext cx="445389" cy="299466"/>
              </a:xfrm>
              <a:custGeom>
                <a:avLst/>
                <a:gdLst/>
                <a:ahLst/>
                <a:cxnLst/>
                <a:rect l="l" t="t" r="r" b="b"/>
                <a:pathLst>
                  <a:path w="445389" h="299466" extrusionOk="0">
                    <a:moveTo>
                      <a:pt x="139065" y="7620"/>
                    </a:moveTo>
                    <a:lnTo>
                      <a:pt x="173355" y="41910"/>
                    </a:lnTo>
                    <a:cubicBezTo>
                      <a:pt x="178308" y="46863"/>
                      <a:pt x="185071" y="49721"/>
                      <a:pt x="192119" y="49721"/>
                    </a:cubicBezTo>
                    <a:lnTo>
                      <a:pt x="418910" y="49721"/>
                    </a:lnTo>
                    <a:cubicBezTo>
                      <a:pt x="433578" y="49721"/>
                      <a:pt x="445389" y="61627"/>
                      <a:pt x="445389" y="76200"/>
                    </a:cubicBezTo>
                    <a:lnTo>
                      <a:pt x="445389" y="272987"/>
                    </a:lnTo>
                    <a:cubicBezTo>
                      <a:pt x="445389" y="287655"/>
                      <a:pt x="433483" y="299466"/>
                      <a:pt x="418910"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1978342" y="1994058"/>
                <a:ext cx="445389" cy="299465"/>
              </a:xfrm>
              <a:custGeom>
                <a:avLst/>
                <a:gdLst/>
                <a:ahLst/>
                <a:cxnLst/>
                <a:rect l="l" t="t" r="r" b="b"/>
                <a:pathLst>
                  <a:path w="445389" h="299465"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6"/>
                    </a:lnTo>
                    <a:cubicBezTo>
                      <a:pt x="445389" y="287655"/>
                      <a:pt x="433483" y="299466"/>
                      <a:pt x="418909" y="299466"/>
                    </a:cubicBezTo>
                    <a:lnTo>
                      <a:pt x="26480" y="299466"/>
                    </a:lnTo>
                    <a:cubicBezTo>
                      <a:pt x="11811" y="299466"/>
                      <a:pt x="0" y="287560"/>
                      <a:pt x="0" y="272986"/>
                    </a:cubicBezTo>
                    <a:lnTo>
                      <a:pt x="0" y="26479"/>
                    </a:lnTo>
                    <a:cubicBezTo>
                      <a:pt x="0" y="11811"/>
                      <a:pt x="11906" y="0"/>
                      <a:pt x="26480" y="0"/>
                    </a:cubicBezTo>
                    <a:lnTo>
                      <a:pt x="120396" y="0"/>
                    </a:lnTo>
                    <a:cubicBezTo>
                      <a:pt x="127445" y="0"/>
                      <a:pt x="134207" y="2762"/>
                      <a:pt x="139160" y="771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1914620" y="2057876"/>
                <a:ext cx="445389" cy="299466"/>
              </a:xfrm>
              <a:custGeom>
                <a:avLst/>
                <a:gdLst/>
                <a:ahLst/>
                <a:cxnLst/>
                <a:rect l="l" t="t" r="r" b="b"/>
                <a:pathLst>
                  <a:path w="445389" h="299466" extrusionOk="0">
                    <a:moveTo>
                      <a:pt x="139065" y="7715"/>
                    </a:moveTo>
                    <a:lnTo>
                      <a:pt x="173355" y="42005"/>
                    </a:lnTo>
                    <a:cubicBezTo>
                      <a:pt x="178308" y="46958"/>
                      <a:pt x="185071" y="49721"/>
                      <a:pt x="192119" y="49721"/>
                    </a:cubicBezTo>
                    <a:lnTo>
                      <a:pt x="418909" y="49721"/>
                    </a:lnTo>
                    <a:cubicBezTo>
                      <a:pt x="433578" y="49721"/>
                      <a:pt x="445389" y="61627"/>
                      <a:pt x="445389" y="76200"/>
                    </a:cubicBezTo>
                    <a:lnTo>
                      <a:pt x="445389" y="272987"/>
                    </a:lnTo>
                    <a:cubicBezTo>
                      <a:pt x="445389" y="287655"/>
                      <a:pt x="433483" y="299466"/>
                      <a:pt x="418909" y="299466"/>
                    </a:cubicBezTo>
                    <a:lnTo>
                      <a:pt x="26479" y="299466"/>
                    </a:lnTo>
                    <a:cubicBezTo>
                      <a:pt x="11811" y="299466"/>
                      <a:pt x="0" y="287560"/>
                      <a:pt x="0" y="272987"/>
                    </a:cubicBezTo>
                    <a:lnTo>
                      <a:pt x="0" y="26479"/>
                    </a:lnTo>
                    <a:cubicBezTo>
                      <a:pt x="0" y="11811"/>
                      <a:pt x="11906" y="0"/>
                      <a:pt x="26479" y="0"/>
                    </a:cubicBezTo>
                    <a:lnTo>
                      <a:pt x="120396" y="0"/>
                    </a:lnTo>
                    <a:cubicBezTo>
                      <a:pt x="127444" y="0"/>
                      <a:pt x="134207" y="2762"/>
                      <a:pt x="139160" y="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a:off x="2024157" y="2180272"/>
              <a:ext cx="222980" cy="101917"/>
            </a:xfrm>
            <a:custGeom>
              <a:avLst/>
              <a:gdLst/>
              <a:ahLst/>
              <a:cxnLst/>
              <a:rect l="l" t="t" r="r" b="b"/>
              <a:pathLst>
                <a:path w="222980" h="101917" extrusionOk="0">
                  <a:moveTo>
                    <a:pt x="25051" y="45529"/>
                  </a:moveTo>
                  <a:lnTo>
                    <a:pt x="0" y="45529"/>
                  </a:lnTo>
                  <a:lnTo>
                    <a:pt x="0" y="56388"/>
                  </a:lnTo>
                  <a:lnTo>
                    <a:pt x="25051" y="56388"/>
                  </a:lnTo>
                  <a:lnTo>
                    <a:pt x="25051" y="45529"/>
                  </a:lnTo>
                  <a:close/>
                  <a:moveTo>
                    <a:pt x="115538" y="79153"/>
                  </a:moveTo>
                  <a:lnTo>
                    <a:pt x="184023" y="79153"/>
                  </a:lnTo>
                  <a:lnTo>
                    <a:pt x="184023" y="68294"/>
                  </a:lnTo>
                  <a:lnTo>
                    <a:pt x="115538" y="68294"/>
                  </a:lnTo>
                  <a:lnTo>
                    <a:pt x="115538" y="79153"/>
                  </a:lnTo>
                  <a:close/>
                  <a:moveTo>
                    <a:pt x="32766" y="56388"/>
                  </a:moveTo>
                  <a:lnTo>
                    <a:pt x="129730" y="56388"/>
                  </a:lnTo>
                  <a:lnTo>
                    <a:pt x="129730" y="45529"/>
                  </a:lnTo>
                  <a:lnTo>
                    <a:pt x="32766" y="45529"/>
                  </a:lnTo>
                  <a:lnTo>
                    <a:pt x="32766" y="56388"/>
                  </a:lnTo>
                  <a:close/>
                  <a:moveTo>
                    <a:pt x="184023" y="0"/>
                  </a:moveTo>
                  <a:lnTo>
                    <a:pt x="23908" y="0"/>
                  </a:lnTo>
                  <a:lnTo>
                    <a:pt x="23908" y="10858"/>
                  </a:lnTo>
                  <a:lnTo>
                    <a:pt x="184023" y="10858"/>
                  </a:lnTo>
                  <a:lnTo>
                    <a:pt x="184023" y="0"/>
                  </a:lnTo>
                  <a:close/>
                  <a:moveTo>
                    <a:pt x="47815" y="22765"/>
                  </a:moveTo>
                  <a:lnTo>
                    <a:pt x="0" y="22765"/>
                  </a:lnTo>
                  <a:lnTo>
                    <a:pt x="0" y="33623"/>
                  </a:lnTo>
                  <a:lnTo>
                    <a:pt x="47815" y="33623"/>
                  </a:lnTo>
                  <a:lnTo>
                    <a:pt x="47815" y="22765"/>
                  </a:lnTo>
                  <a:close/>
                  <a:moveTo>
                    <a:pt x="102584" y="68294"/>
                  </a:moveTo>
                  <a:lnTo>
                    <a:pt x="0" y="68294"/>
                  </a:lnTo>
                  <a:lnTo>
                    <a:pt x="0" y="79153"/>
                  </a:lnTo>
                  <a:lnTo>
                    <a:pt x="102584" y="79153"/>
                  </a:lnTo>
                  <a:lnTo>
                    <a:pt x="102584" y="68294"/>
                  </a:lnTo>
                  <a:close/>
                  <a:moveTo>
                    <a:pt x="146875" y="101918"/>
                  </a:moveTo>
                  <a:lnTo>
                    <a:pt x="195644" y="101918"/>
                  </a:lnTo>
                  <a:lnTo>
                    <a:pt x="195644" y="91059"/>
                  </a:lnTo>
                  <a:lnTo>
                    <a:pt x="146875" y="91059"/>
                  </a:lnTo>
                  <a:lnTo>
                    <a:pt x="146875" y="101918"/>
                  </a:lnTo>
                  <a:close/>
                  <a:moveTo>
                    <a:pt x="0" y="101918"/>
                  </a:moveTo>
                  <a:lnTo>
                    <a:pt x="62198" y="101918"/>
                  </a:lnTo>
                  <a:lnTo>
                    <a:pt x="62198" y="91059"/>
                  </a:lnTo>
                  <a:lnTo>
                    <a:pt x="0" y="91059"/>
                  </a:lnTo>
                  <a:lnTo>
                    <a:pt x="0" y="101918"/>
                  </a:lnTo>
                  <a:close/>
                  <a:moveTo>
                    <a:pt x="60769" y="33623"/>
                  </a:moveTo>
                  <a:lnTo>
                    <a:pt x="222980" y="33623"/>
                  </a:lnTo>
                  <a:lnTo>
                    <a:pt x="222980" y="22765"/>
                  </a:lnTo>
                  <a:lnTo>
                    <a:pt x="60769" y="22765"/>
                  </a:lnTo>
                  <a:lnTo>
                    <a:pt x="60769" y="33623"/>
                  </a:lnTo>
                  <a:close/>
                  <a:moveTo>
                    <a:pt x="190500" y="0"/>
                  </a:moveTo>
                  <a:lnTo>
                    <a:pt x="190500" y="10858"/>
                  </a:lnTo>
                  <a:lnTo>
                    <a:pt x="222980" y="10858"/>
                  </a:lnTo>
                  <a:lnTo>
                    <a:pt x="222980" y="0"/>
                  </a:lnTo>
                  <a:lnTo>
                    <a:pt x="190500" y="0"/>
                  </a:lnTo>
                  <a:close/>
                  <a:moveTo>
                    <a:pt x="137350" y="56388"/>
                  </a:moveTo>
                  <a:lnTo>
                    <a:pt x="222980" y="56388"/>
                  </a:lnTo>
                  <a:lnTo>
                    <a:pt x="222980" y="45529"/>
                  </a:lnTo>
                  <a:lnTo>
                    <a:pt x="137350" y="45529"/>
                  </a:lnTo>
                  <a:lnTo>
                    <a:pt x="137350" y="56388"/>
                  </a:lnTo>
                  <a:close/>
                  <a:moveTo>
                    <a:pt x="196882" y="79153"/>
                  </a:moveTo>
                  <a:lnTo>
                    <a:pt x="222885" y="79153"/>
                  </a:lnTo>
                  <a:lnTo>
                    <a:pt x="222885" y="68294"/>
                  </a:lnTo>
                  <a:lnTo>
                    <a:pt x="196882" y="68294"/>
                  </a:lnTo>
                  <a:lnTo>
                    <a:pt x="196882" y="79153"/>
                  </a:lnTo>
                  <a:close/>
                  <a:moveTo>
                    <a:pt x="75057" y="101918"/>
                  </a:moveTo>
                  <a:lnTo>
                    <a:pt x="139065" y="101918"/>
                  </a:lnTo>
                  <a:lnTo>
                    <a:pt x="139065" y="91059"/>
                  </a:lnTo>
                  <a:lnTo>
                    <a:pt x="75057" y="91059"/>
                  </a:lnTo>
                  <a:lnTo>
                    <a:pt x="75057" y="1019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6"/>
          <p:cNvSpPr/>
          <p:nvPr/>
        </p:nvSpPr>
        <p:spPr>
          <a:xfrm rot="5844200">
            <a:off x="8030548" y="2339312"/>
            <a:ext cx="2404301" cy="131859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0" name="Google Shape;150;p8"/>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92116" flipH="1">
            <a:off x="6189" y="113200"/>
            <a:ext cx="642877" cy="51982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5" name="Google Shape;15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9"/>
          <p:cNvSpPr/>
          <p:nvPr/>
        </p:nvSpPr>
        <p:spPr>
          <a:xfrm rot="3263452">
            <a:off x="-163955"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460623">
            <a:off x="-1793263"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4592047">
            <a:off x="7797256" y="593203"/>
            <a:ext cx="1475158" cy="1192809"/>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5"/>
        <p:cNvGrpSpPr/>
        <p:nvPr/>
      </p:nvGrpSpPr>
      <p:grpSpPr>
        <a:xfrm>
          <a:off x="0" y="0"/>
          <a:ext cx="0" cy="0"/>
          <a:chOff x="0" y="0"/>
          <a:chExt cx="0" cy="0"/>
        </a:xfrm>
      </p:grpSpPr>
      <p:sp>
        <p:nvSpPr>
          <p:cNvPr id="636" name="Google Shape;636;p21"/>
          <p:cNvSpPr/>
          <p:nvPr/>
        </p:nvSpPr>
        <p:spPr>
          <a:xfrm rot="-1900174" flipH="1">
            <a:off x="-500059" y="-436065"/>
            <a:ext cx="1729608" cy="1398556"/>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rot="-3263452" flipH="1">
            <a:off x="5847147" y="3927927"/>
            <a:ext cx="2997856" cy="2576292"/>
          </a:xfrm>
          <a:custGeom>
            <a:avLst/>
            <a:gdLst/>
            <a:ahLst/>
            <a:cxnLst/>
            <a:rect l="l" t="t" r="r" b="b"/>
            <a:pathLst>
              <a:path w="38869" h="30330" extrusionOk="0">
                <a:moveTo>
                  <a:pt x="24297" y="1"/>
                </a:moveTo>
                <a:cubicBezTo>
                  <a:pt x="23576" y="1"/>
                  <a:pt x="22813" y="81"/>
                  <a:pt x="22018" y="271"/>
                </a:cubicBezTo>
                <a:cubicBezTo>
                  <a:pt x="16904" y="1494"/>
                  <a:pt x="14626" y="5778"/>
                  <a:pt x="11611" y="8671"/>
                </a:cubicBezTo>
                <a:cubicBezTo>
                  <a:pt x="10032" y="10186"/>
                  <a:pt x="7766" y="10684"/>
                  <a:pt x="5916" y="11826"/>
                </a:cubicBezTo>
                <a:cubicBezTo>
                  <a:pt x="0" y="15481"/>
                  <a:pt x="539" y="24197"/>
                  <a:pt x="4874" y="27639"/>
                </a:cubicBezTo>
                <a:cubicBezTo>
                  <a:pt x="7150" y="29445"/>
                  <a:pt x="9815" y="30330"/>
                  <a:pt x="12976" y="30330"/>
                </a:cubicBezTo>
                <a:cubicBezTo>
                  <a:pt x="15025" y="30330"/>
                  <a:pt x="17282" y="29958"/>
                  <a:pt x="19778" y="29225"/>
                </a:cubicBezTo>
                <a:cubicBezTo>
                  <a:pt x="26123" y="27360"/>
                  <a:pt x="30656" y="26268"/>
                  <a:pt x="34763" y="20412"/>
                </a:cubicBezTo>
                <a:cubicBezTo>
                  <a:pt x="38869" y="14558"/>
                  <a:pt x="35544" y="6859"/>
                  <a:pt x="30907" y="2368"/>
                </a:cubicBezTo>
                <a:cubicBezTo>
                  <a:pt x="30907" y="2368"/>
                  <a:pt x="28215" y="1"/>
                  <a:pt x="24297" y="1"/>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rot="460623" flipH="1">
            <a:off x="6387251" y="-1517085"/>
            <a:ext cx="4087061" cy="330470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rot="531593" flipH="1">
            <a:off x="-1222788" y="3829381"/>
            <a:ext cx="2902962" cy="2347327"/>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7931872" y="177093"/>
            <a:ext cx="997823" cy="737095"/>
            <a:chOff x="7931872" y="177093"/>
            <a:chExt cx="997823" cy="737095"/>
          </a:xfrm>
        </p:grpSpPr>
        <p:grpSp>
          <p:nvGrpSpPr>
            <p:cNvPr id="641" name="Google Shape;641;p21"/>
            <p:cNvGrpSpPr/>
            <p:nvPr/>
          </p:nvGrpSpPr>
          <p:grpSpPr>
            <a:xfrm>
              <a:off x="7931872" y="177093"/>
              <a:ext cx="919725" cy="318025"/>
              <a:chOff x="7230903" y="4635722"/>
              <a:chExt cx="652843" cy="225742"/>
            </a:xfrm>
          </p:grpSpPr>
          <p:sp>
            <p:nvSpPr>
              <p:cNvPr id="642" name="Google Shape;642;p21"/>
              <p:cNvSpPr/>
              <p:nvPr/>
            </p:nvSpPr>
            <p:spPr>
              <a:xfrm>
                <a:off x="7230903" y="4635722"/>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3"/>
                      <a:pt x="637704" y="225742"/>
                      <a:pt x="619030" y="225742"/>
                    </a:cubicBezTo>
                    <a:lnTo>
                      <a:pt x="33814" y="225742"/>
                    </a:lnTo>
                    <a:cubicBezTo>
                      <a:pt x="15139" y="225742"/>
                      <a:pt x="0" y="210603"/>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1"/>
              <p:cNvSpPr/>
              <p:nvPr/>
            </p:nvSpPr>
            <p:spPr>
              <a:xfrm>
                <a:off x="7287577" y="4672107"/>
                <a:ext cx="151161" cy="151161"/>
              </a:xfrm>
              <a:custGeom>
                <a:avLst/>
                <a:gdLst/>
                <a:ahLst/>
                <a:cxnLst/>
                <a:rect l="l" t="t" r="r" b="b"/>
                <a:pathLst>
                  <a:path w="151161" h="151161" extrusionOk="0">
                    <a:moveTo>
                      <a:pt x="0" y="0"/>
                    </a:moveTo>
                    <a:lnTo>
                      <a:pt x="151161" y="0"/>
                    </a:lnTo>
                    <a:lnTo>
                      <a:pt x="151161" y="151162"/>
                    </a:lnTo>
                    <a:lnTo>
                      <a:pt x="0" y="15116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4" name="Google Shape;644;p21"/>
              <p:cNvGrpSpPr/>
              <p:nvPr/>
            </p:nvGrpSpPr>
            <p:grpSpPr>
              <a:xfrm>
                <a:off x="7487126" y="4676394"/>
                <a:ext cx="332041" cy="142684"/>
                <a:chOff x="7487126" y="4676394"/>
                <a:chExt cx="332041" cy="142684"/>
              </a:xfrm>
            </p:grpSpPr>
            <p:sp>
              <p:nvSpPr>
                <p:cNvPr id="645" name="Google Shape;645;p21"/>
                <p:cNvSpPr/>
                <p:nvPr/>
              </p:nvSpPr>
              <p:spPr>
                <a:xfrm>
                  <a:off x="7487126" y="4676394"/>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1"/>
                <p:cNvSpPr/>
                <p:nvPr/>
              </p:nvSpPr>
              <p:spPr>
                <a:xfrm>
                  <a:off x="7487126" y="4717161"/>
                  <a:ext cx="290322" cy="20383"/>
                </a:xfrm>
                <a:custGeom>
                  <a:avLst/>
                  <a:gdLst/>
                  <a:ahLst/>
                  <a:cxnLst/>
                  <a:rect l="l" t="t" r="r" b="b"/>
                  <a:pathLst>
                    <a:path w="290322" h="20383" extrusionOk="0">
                      <a:moveTo>
                        <a:pt x="0" y="0"/>
                      </a:moveTo>
                      <a:lnTo>
                        <a:pt x="290322" y="0"/>
                      </a:lnTo>
                      <a:lnTo>
                        <a:pt x="29032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1"/>
                <p:cNvSpPr/>
                <p:nvPr/>
              </p:nvSpPr>
              <p:spPr>
                <a:xfrm>
                  <a:off x="7487126" y="4757928"/>
                  <a:ext cx="303942" cy="20383"/>
                </a:xfrm>
                <a:custGeom>
                  <a:avLst/>
                  <a:gdLst/>
                  <a:ahLst/>
                  <a:cxnLst/>
                  <a:rect l="l" t="t" r="r" b="b"/>
                  <a:pathLst>
                    <a:path w="303942" h="20383" extrusionOk="0">
                      <a:moveTo>
                        <a:pt x="0" y="0"/>
                      </a:moveTo>
                      <a:lnTo>
                        <a:pt x="303942" y="0"/>
                      </a:lnTo>
                      <a:lnTo>
                        <a:pt x="303942"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1"/>
                <p:cNvSpPr/>
                <p:nvPr/>
              </p:nvSpPr>
              <p:spPr>
                <a:xfrm>
                  <a:off x="7487126" y="4798695"/>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9" name="Google Shape;649;p21"/>
            <p:cNvGrpSpPr/>
            <p:nvPr/>
          </p:nvGrpSpPr>
          <p:grpSpPr>
            <a:xfrm>
              <a:off x="7931872" y="596163"/>
              <a:ext cx="919725" cy="318025"/>
              <a:chOff x="7230903" y="4933188"/>
              <a:chExt cx="652843" cy="225742"/>
            </a:xfrm>
          </p:grpSpPr>
          <p:grpSp>
            <p:nvGrpSpPr>
              <p:cNvPr id="650" name="Google Shape;650;p21"/>
              <p:cNvGrpSpPr/>
              <p:nvPr/>
            </p:nvGrpSpPr>
            <p:grpSpPr>
              <a:xfrm>
                <a:off x="7230903" y="4933188"/>
                <a:ext cx="652843" cy="225742"/>
                <a:chOff x="7230903" y="4933188"/>
                <a:chExt cx="652843" cy="225742"/>
              </a:xfrm>
            </p:grpSpPr>
            <p:sp>
              <p:nvSpPr>
                <p:cNvPr id="651" name="Google Shape;651;p21"/>
                <p:cNvSpPr/>
                <p:nvPr/>
              </p:nvSpPr>
              <p:spPr>
                <a:xfrm>
                  <a:off x="7230903" y="4933188"/>
                  <a:ext cx="652843" cy="225742"/>
                </a:xfrm>
                <a:custGeom>
                  <a:avLst/>
                  <a:gdLst/>
                  <a:ahLst/>
                  <a:cxnLst/>
                  <a:rect l="l" t="t" r="r" b="b"/>
                  <a:pathLst>
                    <a:path w="652843" h="225742" extrusionOk="0">
                      <a:moveTo>
                        <a:pt x="619030" y="0"/>
                      </a:moveTo>
                      <a:cubicBezTo>
                        <a:pt x="637705" y="0"/>
                        <a:pt x="652844" y="15139"/>
                        <a:pt x="652844" y="33814"/>
                      </a:cubicBezTo>
                      <a:lnTo>
                        <a:pt x="652844" y="191929"/>
                      </a:lnTo>
                      <a:cubicBezTo>
                        <a:pt x="652844" y="210604"/>
                        <a:pt x="637704" y="225742"/>
                        <a:pt x="619030" y="225742"/>
                      </a:cubicBezTo>
                      <a:lnTo>
                        <a:pt x="33814" y="225742"/>
                      </a:lnTo>
                      <a:cubicBezTo>
                        <a:pt x="15139" y="225742"/>
                        <a:pt x="0" y="210604"/>
                        <a:pt x="0" y="191929"/>
                      </a:cubicBezTo>
                      <a:lnTo>
                        <a:pt x="0" y="33814"/>
                      </a:lnTo>
                      <a:cubicBezTo>
                        <a:pt x="0" y="15139"/>
                        <a:pt x="15139" y="0"/>
                        <a:pt x="33814"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1"/>
                <p:cNvSpPr/>
                <p:nvPr/>
              </p:nvSpPr>
              <p:spPr>
                <a:xfrm>
                  <a:off x="7287577" y="4969668"/>
                  <a:ext cx="151161" cy="151161"/>
                </a:xfrm>
                <a:custGeom>
                  <a:avLst/>
                  <a:gdLst/>
                  <a:ahLst/>
                  <a:cxnLst/>
                  <a:rect l="l" t="t" r="r" b="b"/>
                  <a:pathLst>
                    <a:path w="151161" h="151161" extrusionOk="0">
                      <a:moveTo>
                        <a:pt x="75534" y="151162"/>
                      </a:moveTo>
                      <a:lnTo>
                        <a:pt x="75534" y="151162"/>
                      </a:lnTo>
                      <a:cubicBezTo>
                        <a:pt x="33814" y="151162"/>
                        <a:pt x="0" y="117348"/>
                        <a:pt x="0" y="75629"/>
                      </a:cubicBezTo>
                      <a:lnTo>
                        <a:pt x="0" y="75629"/>
                      </a:lnTo>
                      <a:cubicBezTo>
                        <a:pt x="0" y="33909"/>
                        <a:pt x="33814" y="0"/>
                        <a:pt x="75534" y="0"/>
                      </a:cubicBezTo>
                      <a:lnTo>
                        <a:pt x="75534" y="0"/>
                      </a:lnTo>
                      <a:cubicBezTo>
                        <a:pt x="117253" y="0"/>
                        <a:pt x="151162" y="33814"/>
                        <a:pt x="151162" y="75533"/>
                      </a:cubicBezTo>
                      <a:lnTo>
                        <a:pt x="151162" y="75533"/>
                      </a:lnTo>
                      <a:cubicBezTo>
                        <a:pt x="151162" y="117253"/>
                        <a:pt x="117348" y="151162"/>
                        <a:pt x="75534" y="151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3" name="Google Shape;653;p21"/>
                <p:cNvGrpSpPr/>
                <p:nvPr/>
              </p:nvGrpSpPr>
              <p:grpSpPr>
                <a:xfrm>
                  <a:off x="7487126" y="4973859"/>
                  <a:ext cx="332041" cy="142684"/>
                  <a:chOff x="7487126" y="4973859"/>
                  <a:chExt cx="332041" cy="142684"/>
                </a:xfrm>
              </p:grpSpPr>
              <p:sp>
                <p:nvSpPr>
                  <p:cNvPr id="654" name="Google Shape;654;p21"/>
                  <p:cNvSpPr/>
                  <p:nvPr/>
                </p:nvSpPr>
                <p:spPr>
                  <a:xfrm>
                    <a:off x="7506747" y="4973859"/>
                    <a:ext cx="280034" cy="20383"/>
                  </a:xfrm>
                  <a:custGeom>
                    <a:avLst/>
                    <a:gdLst/>
                    <a:ahLst/>
                    <a:cxnLst/>
                    <a:rect l="l" t="t" r="r" b="b"/>
                    <a:pathLst>
                      <a:path w="280034" h="20383" extrusionOk="0">
                        <a:moveTo>
                          <a:pt x="0" y="0"/>
                        </a:moveTo>
                        <a:lnTo>
                          <a:pt x="280035" y="0"/>
                        </a:lnTo>
                        <a:lnTo>
                          <a:pt x="28003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1"/>
                  <p:cNvSpPr/>
                  <p:nvPr/>
                </p:nvSpPr>
                <p:spPr>
                  <a:xfrm>
                    <a:off x="7487126" y="5014626"/>
                    <a:ext cx="205073" cy="20383"/>
                  </a:xfrm>
                  <a:custGeom>
                    <a:avLst/>
                    <a:gdLst/>
                    <a:ahLst/>
                    <a:cxnLst/>
                    <a:rect l="l" t="t" r="r" b="b"/>
                    <a:pathLst>
                      <a:path w="205073" h="20383" extrusionOk="0">
                        <a:moveTo>
                          <a:pt x="0" y="0"/>
                        </a:moveTo>
                        <a:lnTo>
                          <a:pt x="205073" y="0"/>
                        </a:lnTo>
                        <a:lnTo>
                          <a:pt x="205073"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1"/>
                  <p:cNvSpPr/>
                  <p:nvPr/>
                </p:nvSpPr>
                <p:spPr>
                  <a:xfrm>
                    <a:off x="7487126" y="5055393"/>
                    <a:ext cx="332041" cy="20383"/>
                  </a:xfrm>
                  <a:custGeom>
                    <a:avLst/>
                    <a:gdLst/>
                    <a:ahLst/>
                    <a:cxnLst/>
                    <a:rect l="l" t="t" r="r" b="b"/>
                    <a:pathLst>
                      <a:path w="332041" h="20383" extrusionOk="0">
                        <a:moveTo>
                          <a:pt x="0" y="0"/>
                        </a:moveTo>
                        <a:lnTo>
                          <a:pt x="332041" y="0"/>
                        </a:lnTo>
                        <a:lnTo>
                          <a:pt x="332041"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1"/>
                  <p:cNvSpPr/>
                  <p:nvPr/>
                </p:nvSpPr>
                <p:spPr>
                  <a:xfrm>
                    <a:off x="7487126" y="5096160"/>
                    <a:ext cx="171545" cy="20383"/>
                  </a:xfrm>
                  <a:custGeom>
                    <a:avLst/>
                    <a:gdLst/>
                    <a:ahLst/>
                    <a:cxnLst/>
                    <a:rect l="l" t="t" r="r" b="b"/>
                    <a:pathLst>
                      <a:path w="171545" h="20383" extrusionOk="0">
                        <a:moveTo>
                          <a:pt x="0" y="0"/>
                        </a:moveTo>
                        <a:lnTo>
                          <a:pt x="171545" y="0"/>
                        </a:lnTo>
                        <a:lnTo>
                          <a:pt x="171545" y="20384"/>
                        </a:lnTo>
                        <a:lnTo>
                          <a:pt x="0" y="2038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58" name="Google Shape;658;p21"/>
              <p:cNvSpPr/>
              <p:nvPr/>
            </p:nvSpPr>
            <p:spPr>
              <a:xfrm>
                <a:off x="7338250" y="5011639"/>
                <a:ext cx="50734" cy="60632"/>
              </a:xfrm>
              <a:custGeom>
                <a:avLst/>
                <a:gdLst/>
                <a:ahLst/>
                <a:cxnLst/>
                <a:rect l="l" t="t" r="r" b="b"/>
                <a:pathLst>
                  <a:path w="50734" h="60632" extrusionOk="0">
                    <a:moveTo>
                      <a:pt x="0" y="4892"/>
                    </a:moveTo>
                    <a:lnTo>
                      <a:pt x="0" y="55851"/>
                    </a:lnTo>
                    <a:cubicBezTo>
                      <a:pt x="0" y="59566"/>
                      <a:pt x="4001" y="61851"/>
                      <a:pt x="7239" y="59947"/>
                    </a:cubicBezTo>
                    <a:lnTo>
                      <a:pt x="48387" y="35563"/>
                    </a:lnTo>
                    <a:cubicBezTo>
                      <a:pt x="51435" y="33753"/>
                      <a:pt x="51531" y="29371"/>
                      <a:pt x="48578" y="27371"/>
                    </a:cubicBezTo>
                    <a:lnTo>
                      <a:pt x="7430" y="796"/>
                    </a:lnTo>
                    <a:cubicBezTo>
                      <a:pt x="4191" y="-1299"/>
                      <a:pt x="0" y="987"/>
                      <a:pt x="0" y="47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9" name="Google Shape;659;p21"/>
            <p:cNvGrpSpPr/>
            <p:nvPr/>
          </p:nvGrpSpPr>
          <p:grpSpPr>
            <a:xfrm>
              <a:off x="8756326" y="539537"/>
              <a:ext cx="173370" cy="112691"/>
              <a:chOff x="7816120" y="4892994"/>
              <a:chExt cx="123062" cy="79991"/>
            </a:xfrm>
          </p:grpSpPr>
          <p:grpSp>
            <p:nvGrpSpPr>
              <p:cNvPr id="660" name="Google Shape;660;p21"/>
              <p:cNvGrpSpPr/>
              <p:nvPr/>
            </p:nvGrpSpPr>
            <p:grpSpPr>
              <a:xfrm>
                <a:off x="7816120" y="4902803"/>
                <a:ext cx="123062" cy="63817"/>
                <a:chOff x="7816120" y="4902803"/>
                <a:chExt cx="123062" cy="63817"/>
              </a:xfrm>
            </p:grpSpPr>
            <p:sp>
              <p:nvSpPr>
                <p:cNvPr id="661" name="Google Shape;661;p21"/>
                <p:cNvSpPr/>
                <p:nvPr/>
              </p:nvSpPr>
              <p:spPr>
                <a:xfrm>
                  <a:off x="7816120" y="4902803"/>
                  <a:ext cx="123062" cy="63817"/>
                </a:xfrm>
                <a:custGeom>
                  <a:avLst/>
                  <a:gdLst/>
                  <a:ahLst/>
                  <a:cxnLst/>
                  <a:rect l="l" t="t" r="r" b="b"/>
                  <a:pathLst>
                    <a:path w="123062" h="63817" extrusionOk="0">
                      <a:moveTo>
                        <a:pt x="61531" y="63817"/>
                      </a:moveTo>
                      <a:cubicBezTo>
                        <a:pt x="86963" y="63817"/>
                        <a:pt x="109442" y="51244"/>
                        <a:pt x="123063" y="31909"/>
                      </a:cubicBezTo>
                      <a:cubicBezTo>
                        <a:pt x="109442" y="12573"/>
                        <a:pt x="86963" y="0"/>
                        <a:pt x="61531" y="0"/>
                      </a:cubicBezTo>
                      <a:cubicBezTo>
                        <a:pt x="36100" y="0"/>
                        <a:pt x="13621" y="12573"/>
                        <a:pt x="0" y="31909"/>
                      </a:cubicBezTo>
                      <a:cubicBezTo>
                        <a:pt x="13621" y="51244"/>
                        <a:pt x="36100" y="63817"/>
                        <a:pt x="61531" y="638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21"/>
                <p:cNvSpPr/>
                <p:nvPr/>
              </p:nvSpPr>
              <p:spPr>
                <a:xfrm>
                  <a:off x="7858029" y="4915090"/>
                  <a:ext cx="39242" cy="39243"/>
                </a:xfrm>
                <a:custGeom>
                  <a:avLst/>
                  <a:gdLst/>
                  <a:ahLst/>
                  <a:cxnLst/>
                  <a:rect l="l" t="t" r="r" b="b"/>
                  <a:pathLst>
                    <a:path w="39242"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3" name="Google Shape;663;p21"/>
              <p:cNvSpPr/>
              <p:nvPr/>
            </p:nvSpPr>
            <p:spPr>
              <a:xfrm rot="-2700000">
                <a:off x="7825456" y="4928129"/>
                <a:ext cx="103403" cy="9720"/>
              </a:xfrm>
              <a:custGeom>
                <a:avLst/>
                <a:gdLst/>
                <a:ahLst/>
                <a:cxnLst/>
                <a:rect l="l" t="t" r="r" b="b"/>
                <a:pathLst>
                  <a:path w="103346" h="9715" extrusionOk="0">
                    <a:moveTo>
                      <a:pt x="0" y="0"/>
                    </a:moveTo>
                    <a:lnTo>
                      <a:pt x="103346" y="0"/>
                    </a:lnTo>
                    <a:lnTo>
                      <a:pt x="103346" y="9716"/>
                    </a:lnTo>
                    <a:lnTo>
                      <a:pt x="0" y="97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64"/>
        <p:cNvGrpSpPr/>
        <p:nvPr/>
      </p:nvGrpSpPr>
      <p:grpSpPr>
        <a:xfrm>
          <a:off x="0" y="0"/>
          <a:ext cx="0" cy="0"/>
          <a:chOff x="0" y="0"/>
          <a:chExt cx="0" cy="0"/>
        </a:xfrm>
      </p:grpSpPr>
      <p:sp>
        <p:nvSpPr>
          <p:cNvPr id="665" name="Google Shape;665;p22"/>
          <p:cNvSpPr/>
          <p:nvPr/>
        </p:nvSpPr>
        <p:spPr>
          <a:xfrm rot="8819869" flipH="1">
            <a:off x="7035528" y="3933627"/>
            <a:ext cx="3158468" cy="2509642"/>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rot="-3657034" flipH="1">
            <a:off x="-1336268" y="-858934"/>
            <a:ext cx="2746020" cy="1921695"/>
          </a:xfrm>
          <a:custGeom>
            <a:avLst/>
            <a:gdLst/>
            <a:ahLst/>
            <a:cxnLst/>
            <a:rect l="l" t="t" r="r" b="b"/>
            <a:pathLst>
              <a:path w="39315" h="31790" extrusionOk="0">
                <a:moveTo>
                  <a:pt x="21370" y="0"/>
                </a:moveTo>
                <a:cubicBezTo>
                  <a:pt x="19245" y="0"/>
                  <a:pt x="16609" y="420"/>
                  <a:pt x="13994" y="1929"/>
                </a:cubicBezTo>
                <a:cubicBezTo>
                  <a:pt x="8094" y="5332"/>
                  <a:pt x="5120" y="12086"/>
                  <a:pt x="2561" y="17498"/>
                </a:cubicBezTo>
                <a:cubicBezTo>
                  <a:pt x="0" y="22912"/>
                  <a:pt x="1474" y="28410"/>
                  <a:pt x="5979" y="30920"/>
                </a:cubicBezTo>
                <a:cubicBezTo>
                  <a:pt x="7113" y="31551"/>
                  <a:pt x="8155" y="31789"/>
                  <a:pt x="9181" y="31789"/>
                </a:cubicBezTo>
                <a:cubicBezTo>
                  <a:pt x="12232" y="31789"/>
                  <a:pt x="15135" y="29683"/>
                  <a:pt x="19863" y="29548"/>
                </a:cubicBezTo>
                <a:cubicBezTo>
                  <a:pt x="20630" y="29526"/>
                  <a:pt x="21329" y="29520"/>
                  <a:pt x="21975" y="29520"/>
                </a:cubicBezTo>
                <a:cubicBezTo>
                  <a:pt x="22766" y="29520"/>
                  <a:pt x="23477" y="29529"/>
                  <a:pt x="24134" y="29529"/>
                </a:cubicBezTo>
                <a:cubicBezTo>
                  <a:pt x="27359" y="29529"/>
                  <a:pt x="29297" y="29308"/>
                  <a:pt x="33123" y="26702"/>
                </a:cubicBezTo>
                <a:cubicBezTo>
                  <a:pt x="38366" y="23130"/>
                  <a:pt x="39314" y="14704"/>
                  <a:pt x="35179" y="8470"/>
                </a:cubicBezTo>
                <a:cubicBezTo>
                  <a:pt x="31041" y="2236"/>
                  <a:pt x="25903" y="663"/>
                  <a:pt x="25903" y="663"/>
                </a:cubicBezTo>
                <a:cubicBezTo>
                  <a:pt x="25903" y="663"/>
                  <a:pt x="24040" y="0"/>
                  <a:pt x="21370"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2"/>
          <p:cNvGrpSpPr/>
          <p:nvPr/>
        </p:nvGrpSpPr>
        <p:grpSpPr>
          <a:xfrm>
            <a:off x="65066" y="4373044"/>
            <a:ext cx="878158" cy="654532"/>
            <a:chOff x="1114425" y="4361211"/>
            <a:chExt cx="573023" cy="427101"/>
          </a:xfrm>
        </p:grpSpPr>
        <p:grpSp>
          <p:nvGrpSpPr>
            <p:cNvPr id="668" name="Google Shape;668;p22"/>
            <p:cNvGrpSpPr/>
            <p:nvPr/>
          </p:nvGrpSpPr>
          <p:grpSpPr>
            <a:xfrm>
              <a:off x="1114425" y="4361211"/>
              <a:ext cx="573023" cy="427101"/>
              <a:chOff x="1114425" y="4361211"/>
              <a:chExt cx="573023" cy="427101"/>
            </a:xfrm>
          </p:grpSpPr>
          <p:sp>
            <p:nvSpPr>
              <p:cNvPr id="669" name="Google Shape;669;p22"/>
              <p:cNvSpPr/>
              <p:nvPr/>
            </p:nvSpPr>
            <p:spPr>
              <a:xfrm>
                <a:off x="1241964" y="4361211"/>
                <a:ext cx="445484" cy="299466"/>
              </a:xfrm>
              <a:custGeom>
                <a:avLst/>
                <a:gdLst/>
                <a:ahLst/>
                <a:cxnLst/>
                <a:rect l="l" t="t" r="r" b="b"/>
                <a:pathLst>
                  <a:path w="445484" h="299466" extrusionOk="0">
                    <a:moveTo>
                      <a:pt x="139160" y="7715"/>
                    </a:moveTo>
                    <a:lnTo>
                      <a:pt x="173450" y="42005"/>
                    </a:lnTo>
                    <a:cubicBezTo>
                      <a:pt x="178403" y="46958"/>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3536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22"/>
              <p:cNvSpPr/>
              <p:nvPr/>
            </p:nvSpPr>
            <p:spPr>
              <a:xfrm>
                <a:off x="1178242" y="4425029"/>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79" y="299466"/>
                    </a:lnTo>
                    <a:cubicBezTo>
                      <a:pt x="11811" y="299466"/>
                      <a:pt x="0" y="287560"/>
                      <a:pt x="0" y="272987"/>
                    </a:cubicBezTo>
                    <a:lnTo>
                      <a:pt x="0" y="26479"/>
                    </a:lnTo>
                    <a:cubicBezTo>
                      <a:pt x="0" y="11811"/>
                      <a:pt x="11906" y="0"/>
                      <a:pt x="26479" y="0"/>
                    </a:cubicBezTo>
                    <a:lnTo>
                      <a:pt x="120396" y="0"/>
                    </a:lnTo>
                    <a:cubicBezTo>
                      <a:pt x="127445" y="0"/>
                      <a:pt x="134207" y="2762"/>
                      <a:pt x="139160" y="771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22"/>
              <p:cNvSpPr/>
              <p:nvPr/>
            </p:nvSpPr>
            <p:spPr>
              <a:xfrm>
                <a:off x="1114425" y="4488846"/>
                <a:ext cx="445484" cy="299466"/>
              </a:xfrm>
              <a:custGeom>
                <a:avLst/>
                <a:gdLst/>
                <a:ahLst/>
                <a:cxnLst/>
                <a:rect l="l" t="t" r="r" b="b"/>
                <a:pathLst>
                  <a:path w="445484" h="299466" extrusionOk="0">
                    <a:moveTo>
                      <a:pt x="139160" y="7620"/>
                    </a:moveTo>
                    <a:lnTo>
                      <a:pt x="173450" y="41910"/>
                    </a:lnTo>
                    <a:cubicBezTo>
                      <a:pt x="178403" y="46863"/>
                      <a:pt x="185166" y="49721"/>
                      <a:pt x="192215" y="49721"/>
                    </a:cubicBezTo>
                    <a:lnTo>
                      <a:pt x="419005" y="49721"/>
                    </a:lnTo>
                    <a:cubicBezTo>
                      <a:pt x="433673" y="49721"/>
                      <a:pt x="445484" y="61627"/>
                      <a:pt x="445484" y="76200"/>
                    </a:cubicBezTo>
                    <a:lnTo>
                      <a:pt x="445484" y="272987"/>
                    </a:lnTo>
                    <a:cubicBezTo>
                      <a:pt x="445484" y="287655"/>
                      <a:pt x="433578" y="299466"/>
                      <a:pt x="419005" y="299466"/>
                    </a:cubicBezTo>
                    <a:lnTo>
                      <a:pt x="26480" y="299466"/>
                    </a:lnTo>
                    <a:cubicBezTo>
                      <a:pt x="11811" y="299466"/>
                      <a:pt x="0" y="287560"/>
                      <a:pt x="0" y="272987"/>
                    </a:cubicBezTo>
                    <a:lnTo>
                      <a:pt x="0" y="26479"/>
                    </a:lnTo>
                    <a:cubicBezTo>
                      <a:pt x="0" y="11811"/>
                      <a:pt x="11906" y="0"/>
                      <a:pt x="26480" y="0"/>
                    </a:cubicBezTo>
                    <a:lnTo>
                      <a:pt x="120396" y="0"/>
                    </a:lnTo>
                    <a:cubicBezTo>
                      <a:pt x="127445" y="0"/>
                      <a:pt x="134207" y="2762"/>
                      <a:pt x="139160" y="7811"/>
                    </a:cubicBezTo>
                    <a:close/>
                  </a:path>
                </a:pathLst>
              </a:custGeom>
              <a:solidFill>
                <a:srgbClr val="6F708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2" name="Google Shape;672;p22"/>
            <p:cNvSpPr/>
            <p:nvPr/>
          </p:nvSpPr>
          <p:spPr>
            <a:xfrm>
              <a:off x="1303210" y="4628965"/>
              <a:ext cx="68735" cy="82063"/>
            </a:xfrm>
            <a:custGeom>
              <a:avLst/>
              <a:gdLst/>
              <a:ahLst/>
              <a:cxnLst/>
              <a:rect l="l" t="t" r="r" b="b"/>
              <a:pathLst>
                <a:path w="68735" h="82063" extrusionOk="0">
                  <a:moveTo>
                    <a:pt x="0" y="6471"/>
                  </a:moveTo>
                  <a:lnTo>
                    <a:pt x="0" y="75527"/>
                  </a:lnTo>
                  <a:cubicBezTo>
                    <a:pt x="0" y="80575"/>
                    <a:pt x="5524" y="83719"/>
                    <a:pt x="9811" y="81147"/>
                  </a:cubicBezTo>
                  <a:lnTo>
                    <a:pt x="65532" y="48095"/>
                  </a:lnTo>
                  <a:cubicBezTo>
                    <a:pt x="69723" y="45619"/>
                    <a:pt x="69818" y="39618"/>
                    <a:pt x="65723" y="37046"/>
                  </a:cubicBezTo>
                  <a:lnTo>
                    <a:pt x="10001" y="1042"/>
                  </a:lnTo>
                  <a:cubicBezTo>
                    <a:pt x="5715" y="-1721"/>
                    <a:pt x="0" y="1327"/>
                    <a:pt x="0" y="6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22"/>
          <p:cNvGrpSpPr/>
          <p:nvPr/>
        </p:nvGrpSpPr>
        <p:grpSpPr>
          <a:xfrm>
            <a:off x="8114970" y="266839"/>
            <a:ext cx="829992" cy="750888"/>
            <a:chOff x="8114596" y="445039"/>
            <a:chExt cx="633002" cy="572716"/>
          </a:xfrm>
        </p:grpSpPr>
        <p:grpSp>
          <p:nvGrpSpPr>
            <p:cNvPr id="674" name="Google Shape;674;p22"/>
            <p:cNvGrpSpPr/>
            <p:nvPr/>
          </p:nvGrpSpPr>
          <p:grpSpPr>
            <a:xfrm>
              <a:off x="8114596" y="445039"/>
              <a:ext cx="633002" cy="572716"/>
              <a:chOff x="7189660" y="520827"/>
              <a:chExt cx="598074" cy="541115"/>
            </a:xfrm>
          </p:grpSpPr>
          <p:sp>
            <p:nvSpPr>
              <p:cNvPr id="675" name="Google Shape;675;p22"/>
              <p:cNvSpPr/>
              <p:nvPr/>
            </p:nvSpPr>
            <p:spPr>
              <a:xfrm>
                <a:off x="7189660" y="520827"/>
                <a:ext cx="598074" cy="541115"/>
              </a:xfrm>
              <a:custGeom>
                <a:avLst/>
                <a:gdLst/>
                <a:ahLst/>
                <a:cxnLst/>
                <a:rect l="l" t="t" r="r" b="b"/>
                <a:pathLst>
                  <a:path w="598074" h="541115" extrusionOk="0">
                    <a:moveTo>
                      <a:pt x="557022" y="0"/>
                    </a:moveTo>
                    <a:cubicBezTo>
                      <a:pt x="579695" y="0"/>
                      <a:pt x="598075" y="18380"/>
                      <a:pt x="598075" y="41053"/>
                    </a:cubicBezTo>
                    <a:lnTo>
                      <a:pt x="598075" y="500063"/>
                    </a:lnTo>
                    <a:cubicBezTo>
                      <a:pt x="598075" y="522735"/>
                      <a:pt x="579695" y="541115"/>
                      <a:pt x="557022" y="541115"/>
                    </a:cubicBezTo>
                    <a:lnTo>
                      <a:pt x="41053" y="541115"/>
                    </a:lnTo>
                    <a:cubicBezTo>
                      <a:pt x="18380" y="541115"/>
                      <a:pt x="0" y="522735"/>
                      <a:pt x="0" y="500063"/>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6" name="Google Shape;676;p22"/>
              <p:cNvGrpSpPr/>
              <p:nvPr/>
            </p:nvGrpSpPr>
            <p:grpSpPr>
              <a:xfrm>
                <a:off x="7579137" y="551973"/>
                <a:ext cx="164782" cy="41529"/>
                <a:chOff x="7579137" y="551973"/>
                <a:chExt cx="164782" cy="41529"/>
              </a:xfrm>
            </p:grpSpPr>
            <p:sp>
              <p:nvSpPr>
                <p:cNvPr id="677" name="Google Shape;677;p22"/>
                <p:cNvSpPr/>
                <p:nvPr/>
              </p:nvSpPr>
              <p:spPr>
                <a:xfrm>
                  <a:off x="7702391"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2"/>
                <p:cNvSpPr/>
                <p:nvPr/>
              </p:nvSpPr>
              <p:spPr>
                <a:xfrm>
                  <a:off x="7640764"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2"/>
                <p:cNvSpPr/>
                <p:nvPr/>
              </p:nvSpPr>
              <p:spPr>
                <a:xfrm>
                  <a:off x="7579137" y="551973"/>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5"/>
                        <a:pt x="0" y="20765"/>
                      </a:cubicBezTo>
                      <a:cubicBezTo>
                        <a:pt x="0" y="9335"/>
                        <a:pt x="9334" y="0"/>
                        <a:pt x="20764" y="0"/>
                      </a:cubicBezTo>
                      <a:cubicBezTo>
                        <a:pt x="32195" y="0"/>
                        <a:pt x="41529" y="9335"/>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0" name="Google Shape;680;p22"/>
            <p:cNvGrpSpPr/>
            <p:nvPr/>
          </p:nvGrpSpPr>
          <p:grpSpPr>
            <a:xfrm>
              <a:off x="8184962" y="619646"/>
              <a:ext cx="498115" cy="257273"/>
              <a:chOff x="7256144" y="685800"/>
              <a:chExt cx="470630" cy="243077"/>
            </a:xfrm>
          </p:grpSpPr>
          <p:sp>
            <p:nvSpPr>
              <p:cNvPr id="681" name="Google Shape;681;p22"/>
              <p:cNvSpPr/>
              <p:nvPr/>
            </p:nvSpPr>
            <p:spPr>
              <a:xfrm>
                <a:off x="7256144" y="694753"/>
                <a:ext cx="218503" cy="218217"/>
              </a:xfrm>
              <a:custGeom>
                <a:avLst/>
                <a:gdLst/>
                <a:ahLst/>
                <a:cxnLst/>
                <a:rect l="l" t="t" r="r" b="b"/>
                <a:pathLst>
                  <a:path w="218503" h="218217" extrusionOk="0">
                    <a:moveTo>
                      <a:pt x="216598" y="129540"/>
                    </a:moveTo>
                    <a:cubicBezTo>
                      <a:pt x="217837" y="122968"/>
                      <a:pt x="218504" y="116110"/>
                      <a:pt x="218504" y="109156"/>
                    </a:cubicBezTo>
                    <a:cubicBezTo>
                      <a:pt x="218504" y="102203"/>
                      <a:pt x="217837" y="95440"/>
                      <a:pt x="216598" y="88773"/>
                    </a:cubicBezTo>
                    <a:lnTo>
                      <a:pt x="181261" y="88773"/>
                    </a:lnTo>
                    <a:cubicBezTo>
                      <a:pt x="179641" y="83058"/>
                      <a:pt x="177451" y="77724"/>
                      <a:pt x="174593" y="72676"/>
                    </a:cubicBezTo>
                    <a:lnTo>
                      <a:pt x="199549" y="47720"/>
                    </a:lnTo>
                    <a:cubicBezTo>
                      <a:pt x="191834" y="36385"/>
                      <a:pt x="182118" y="26670"/>
                      <a:pt x="170783" y="18955"/>
                    </a:cubicBezTo>
                    <a:lnTo>
                      <a:pt x="145732" y="44005"/>
                    </a:lnTo>
                    <a:cubicBezTo>
                      <a:pt x="140684" y="41148"/>
                      <a:pt x="135255" y="38957"/>
                      <a:pt x="129635" y="37338"/>
                    </a:cubicBezTo>
                    <a:lnTo>
                      <a:pt x="129635" y="1905"/>
                    </a:lnTo>
                    <a:cubicBezTo>
                      <a:pt x="123063" y="667"/>
                      <a:pt x="116205" y="0"/>
                      <a:pt x="109252" y="0"/>
                    </a:cubicBezTo>
                    <a:cubicBezTo>
                      <a:pt x="102298" y="0"/>
                      <a:pt x="95536" y="667"/>
                      <a:pt x="88868" y="1905"/>
                    </a:cubicBezTo>
                    <a:lnTo>
                      <a:pt x="88868" y="37338"/>
                    </a:lnTo>
                    <a:cubicBezTo>
                      <a:pt x="83154" y="38957"/>
                      <a:pt x="77819" y="41148"/>
                      <a:pt x="72771" y="44005"/>
                    </a:cubicBezTo>
                    <a:lnTo>
                      <a:pt x="47720" y="18955"/>
                    </a:lnTo>
                    <a:cubicBezTo>
                      <a:pt x="36386" y="26670"/>
                      <a:pt x="26670" y="36481"/>
                      <a:pt x="18955" y="47720"/>
                    </a:cubicBezTo>
                    <a:lnTo>
                      <a:pt x="43910" y="72676"/>
                    </a:lnTo>
                    <a:cubicBezTo>
                      <a:pt x="41053" y="77724"/>
                      <a:pt x="38862" y="83153"/>
                      <a:pt x="37243" y="88773"/>
                    </a:cubicBezTo>
                    <a:lnTo>
                      <a:pt x="1905" y="88773"/>
                    </a:lnTo>
                    <a:cubicBezTo>
                      <a:pt x="667" y="95345"/>
                      <a:pt x="0" y="102203"/>
                      <a:pt x="0" y="109156"/>
                    </a:cubicBezTo>
                    <a:cubicBezTo>
                      <a:pt x="0" y="116110"/>
                      <a:pt x="667" y="122873"/>
                      <a:pt x="1905" y="129540"/>
                    </a:cubicBezTo>
                    <a:lnTo>
                      <a:pt x="37243" y="129540"/>
                    </a:lnTo>
                    <a:cubicBezTo>
                      <a:pt x="38862" y="135255"/>
                      <a:pt x="41053" y="140589"/>
                      <a:pt x="43910" y="145637"/>
                    </a:cubicBezTo>
                    <a:lnTo>
                      <a:pt x="18955" y="170593"/>
                    </a:lnTo>
                    <a:cubicBezTo>
                      <a:pt x="26670" y="181928"/>
                      <a:pt x="36386" y="191643"/>
                      <a:pt x="47720" y="199358"/>
                    </a:cubicBezTo>
                    <a:lnTo>
                      <a:pt x="72771" y="174308"/>
                    </a:lnTo>
                    <a:cubicBezTo>
                      <a:pt x="77819" y="177165"/>
                      <a:pt x="83248" y="179356"/>
                      <a:pt x="88868" y="180975"/>
                    </a:cubicBezTo>
                    <a:lnTo>
                      <a:pt x="88868" y="216313"/>
                    </a:lnTo>
                    <a:cubicBezTo>
                      <a:pt x="95441" y="217551"/>
                      <a:pt x="102298" y="218218"/>
                      <a:pt x="109252" y="218218"/>
                    </a:cubicBezTo>
                    <a:cubicBezTo>
                      <a:pt x="116205" y="218218"/>
                      <a:pt x="122968" y="217551"/>
                      <a:pt x="129635" y="216313"/>
                    </a:cubicBezTo>
                    <a:lnTo>
                      <a:pt x="129635" y="180975"/>
                    </a:lnTo>
                    <a:cubicBezTo>
                      <a:pt x="135350" y="179356"/>
                      <a:pt x="140684" y="177070"/>
                      <a:pt x="145732" y="174308"/>
                    </a:cubicBezTo>
                    <a:lnTo>
                      <a:pt x="170783" y="199358"/>
                    </a:lnTo>
                    <a:cubicBezTo>
                      <a:pt x="182118" y="191643"/>
                      <a:pt x="191834" y="181928"/>
                      <a:pt x="199549" y="170593"/>
                    </a:cubicBezTo>
                    <a:lnTo>
                      <a:pt x="174593" y="145542"/>
                    </a:lnTo>
                    <a:cubicBezTo>
                      <a:pt x="177451" y="140494"/>
                      <a:pt x="179641" y="135064"/>
                      <a:pt x="181261" y="129445"/>
                    </a:cubicBezTo>
                    <a:lnTo>
                      <a:pt x="216598" y="129445"/>
                    </a:lnTo>
                    <a:close/>
                    <a:moveTo>
                      <a:pt x="109252" y="131255"/>
                    </a:moveTo>
                    <a:cubicBezTo>
                      <a:pt x="97060" y="131255"/>
                      <a:pt x="87249" y="121349"/>
                      <a:pt x="87249" y="109252"/>
                    </a:cubicBezTo>
                    <a:cubicBezTo>
                      <a:pt x="87249" y="97155"/>
                      <a:pt x="97155" y="87249"/>
                      <a:pt x="109252" y="87249"/>
                    </a:cubicBezTo>
                    <a:cubicBezTo>
                      <a:pt x="121348" y="87249"/>
                      <a:pt x="131255" y="97155"/>
                      <a:pt x="131255" y="109252"/>
                    </a:cubicBezTo>
                    <a:cubicBezTo>
                      <a:pt x="131255" y="121349"/>
                      <a:pt x="121348" y="131255"/>
                      <a:pt x="109252" y="1312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82" name="Google Shape;682;p22"/>
              <p:cNvGrpSpPr/>
              <p:nvPr/>
            </p:nvGrpSpPr>
            <p:grpSpPr>
              <a:xfrm>
                <a:off x="7512843" y="685800"/>
                <a:ext cx="213931" cy="243077"/>
                <a:chOff x="7512843" y="685800"/>
                <a:chExt cx="213931" cy="243077"/>
              </a:xfrm>
            </p:grpSpPr>
            <p:grpSp>
              <p:nvGrpSpPr>
                <p:cNvPr id="683" name="Google Shape;683;p22"/>
                <p:cNvGrpSpPr/>
                <p:nvPr/>
              </p:nvGrpSpPr>
              <p:grpSpPr>
                <a:xfrm>
                  <a:off x="7512843" y="836580"/>
                  <a:ext cx="213931" cy="92297"/>
                  <a:chOff x="7512843" y="836580"/>
                  <a:chExt cx="213931" cy="92297"/>
                </a:xfrm>
              </p:grpSpPr>
              <p:sp>
                <p:nvSpPr>
                  <p:cNvPr id="684" name="Google Shape;684;p22"/>
                  <p:cNvSpPr/>
                  <p:nvPr/>
                </p:nvSpPr>
                <p:spPr>
                  <a:xfrm>
                    <a:off x="7512843" y="856011"/>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2"/>
                  <p:cNvSpPr/>
                  <p:nvPr/>
                </p:nvSpPr>
                <p:spPr>
                  <a:xfrm>
                    <a:off x="7512843" y="83658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6" name="Google Shape;686;p22"/>
                <p:cNvGrpSpPr/>
                <p:nvPr/>
              </p:nvGrpSpPr>
              <p:grpSpPr>
                <a:xfrm>
                  <a:off x="7512843" y="761238"/>
                  <a:ext cx="213931" cy="92296"/>
                  <a:chOff x="7512843" y="761238"/>
                  <a:chExt cx="213931" cy="92296"/>
                </a:xfrm>
              </p:grpSpPr>
              <p:sp>
                <p:nvSpPr>
                  <p:cNvPr id="687" name="Google Shape;687;p22"/>
                  <p:cNvSpPr/>
                  <p:nvPr/>
                </p:nvSpPr>
                <p:spPr>
                  <a:xfrm>
                    <a:off x="7512843" y="780668"/>
                    <a:ext cx="213931" cy="72866"/>
                  </a:xfrm>
                  <a:custGeom>
                    <a:avLst/>
                    <a:gdLst/>
                    <a:ahLst/>
                    <a:cxnLst/>
                    <a:rect l="l" t="t" r="r" b="b"/>
                    <a:pathLst>
                      <a:path w="213931" h="72866" extrusionOk="0">
                        <a:moveTo>
                          <a:pt x="0" y="0"/>
                        </a:moveTo>
                        <a:lnTo>
                          <a:pt x="0" y="53435"/>
                        </a:lnTo>
                        <a:cubicBezTo>
                          <a:pt x="0" y="64199"/>
                          <a:pt x="47911" y="72866"/>
                          <a:pt x="106966" y="72866"/>
                        </a:cubicBezTo>
                        <a:cubicBezTo>
                          <a:pt x="166021" y="72866"/>
                          <a:pt x="213932" y="64199"/>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2"/>
                  <p:cNvSpPr/>
                  <p:nvPr/>
                </p:nvSpPr>
                <p:spPr>
                  <a:xfrm>
                    <a:off x="7512843" y="761238"/>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9" name="Google Shape;689;p22"/>
                <p:cNvGrpSpPr/>
                <p:nvPr/>
              </p:nvGrpSpPr>
              <p:grpSpPr>
                <a:xfrm>
                  <a:off x="7512843" y="685800"/>
                  <a:ext cx="213931" cy="92297"/>
                  <a:chOff x="7512843" y="685800"/>
                  <a:chExt cx="213931" cy="92297"/>
                </a:xfrm>
              </p:grpSpPr>
              <p:sp>
                <p:nvSpPr>
                  <p:cNvPr id="690" name="Google Shape;690;p22"/>
                  <p:cNvSpPr/>
                  <p:nvPr/>
                </p:nvSpPr>
                <p:spPr>
                  <a:xfrm>
                    <a:off x="7512843" y="705231"/>
                    <a:ext cx="213931" cy="72866"/>
                  </a:xfrm>
                  <a:custGeom>
                    <a:avLst/>
                    <a:gdLst/>
                    <a:ahLst/>
                    <a:cxnLst/>
                    <a:rect l="l" t="t" r="r" b="b"/>
                    <a:pathLst>
                      <a:path w="213931" h="72866" extrusionOk="0">
                        <a:moveTo>
                          <a:pt x="0" y="0"/>
                        </a:moveTo>
                        <a:lnTo>
                          <a:pt x="0" y="53435"/>
                        </a:lnTo>
                        <a:cubicBezTo>
                          <a:pt x="0" y="64198"/>
                          <a:pt x="47911" y="72866"/>
                          <a:pt x="106966" y="72866"/>
                        </a:cubicBezTo>
                        <a:cubicBezTo>
                          <a:pt x="166021" y="72866"/>
                          <a:pt x="213932" y="64198"/>
                          <a:pt x="213932" y="53435"/>
                        </a:cubicBezTo>
                        <a:lnTo>
                          <a:pt x="213932"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2"/>
                  <p:cNvSpPr/>
                  <p:nvPr/>
                </p:nvSpPr>
                <p:spPr>
                  <a:xfrm>
                    <a:off x="7512843" y="685800"/>
                    <a:ext cx="213931" cy="38861"/>
                  </a:xfrm>
                  <a:custGeom>
                    <a:avLst/>
                    <a:gdLst/>
                    <a:ahLst/>
                    <a:cxnLst/>
                    <a:rect l="l" t="t" r="r" b="b"/>
                    <a:pathLst>
                      <a:path w="213931" h="38861" extrusionOk="0">
                        <a:moveTo>
                          <a:pt x="213932" y="19431"/>
                        </a:moveTo>
                        <a:cubicBezTo>
                          <a:pt x="213932" y="30162"/>
                          <a:pt x="166042" y="38862"/>
                          <a:pt x="106966" y="38862"/>
                        </a:cubicBezTo>
                        <a:cubicBezTo>
                          <a:pt x="47891" y="38862"/>
                          <a:pt x="1" y="30162"/>
                          <a:pt x="1" y="19431"/>
                        </a:cubicBezTo>
                        <a:cubicBezTo>
                          <a:pt x="1" y="8700"/>
                          <a:pt x="47891" y="0"/>
                          <a:pt x="106966" y="0"/>
                        </a:cubicBezTo>
                        <a:cubicBezTo>
                          <a:pt x="166042" y="0"/>
                          <a:pt x="213932" y="8700"/>
                          <a:pt x="213932" y="1943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useBgFill="1">
        <p:nvSpPr>
          <p:cNvPr id="10" name="Rectangle 9"/>
          <p:cNvSpPr/>
          <p:nvPr/>
        </p:nvSpPr>
        <p:spPr>
          <a:xfrm>
            <a:off x="980902" y="950797"/>
            <a:ext cx="7182197" cy="3230963"/>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3937635" y="950797"/>
            <a:ext cx="1268730" cy="46195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221827" y="1683623"/>
            <a:ext cx="6700347" cy="1827924"/>
          </a:xfrm>
        </p:spPr>
        <p:txBody>
          <a:bodyPr tIns="45720" bIns="45720" anchor="ctr">
            <a:normAutofit/>
          </a:bodyPr>
          <a:lstStyle>
            <a:lvl1pPr algn="ctr">
              <a:lnSpc>
                <a:spcPct val="83000"/>
              </a:lnSpc>
              <a:defRPr lang="en-US" sz="51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221826" y="3511547"/>
            <a:ext cx="6702635" cy="342901"/>
          </a:xfrm>
        </p:spPr>
        <p:txBody>
          <a:bodyPr>
            <a:normAutofit/>
          </a:bodyPr>
          <a:lstStyle>
            <a:lvl1pPr marL="0" indent="0" algn="ctr">
              <a:spcBef>
                <a:spcPts val="0"/>
              </a:spcBef>
              <a:buNone/>
              <a:defRPr sz="1350" spc="60" baseline="0">
                <a:solidFill>
                  <a:schemeClr val="tx1">
                    <a:lumMod val="95000"/>
                    <a:lumOff val="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64160"/>
          </a:xfrm>
        </p:spPr>
        <p:txBody>
          <a:bodyPr/>
          <a:lstStyle>
            <a:lvl1pPr algn="ctr">
              <a:defRPr sz="975" spc="0" baseline="0">
                <a:solidFill>
                  <a:srgbClr val="FFFFFF"/>
                </a:solidFill>
                <a:latin typeface="+mn-lt"/>
              </a:defRPr>
            </a:lvl1pPr>
          </a:lstStyle>
          <a:p>
            <a:fld id="{EA0C0817-A112-4847-8014-A94B7D2A4EA3}" type="datetime1">
              <a:rPr lang="en-US" smtClean="0"/>
              <a:t>12/8/2024</a:t>
            </a:fld>
            <a:endParaRPr lang="en-US" dirty="0"/>
          </a:p>
        </p:txBody>
      </p:sp>
      <p:sp>
        <p:nvSpPr>
          <p:cNvPr id="21" name="Footer Placeholder 20"/>
          <p:cNvSpPr>
            <a:spLocks noGrp="1"/>
          </p:cNvSpPr>
          <p:nvPr>
            <p:ph type="ftr" sz="quarter" idx="11"/>
          </p:nvPr>
        </p:nvSpPr>
        <p:spPr>
          <a:xfrm>
            <a:off x="1221826" y="3883056"/>
            <a:ext cx="4297721" cy="17145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6455190" y="3883056"/>
            <a:ext cx="1466985" cy="17145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9505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p:cNvSpPr/>
          <p:nvPr/>
        </p:nvSpPr>
        <p:spPr>
          <a:xfrm>
            <a:off x="176022" y="178308"/>
            <a:ext cx="8791956" cy="478688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278892" y="281178"/>
            <a:ext cx="8586216" cy="4581144"/>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577340"/>
            <a:ext cx="7543800" cy="28872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42596" y="4526280"/>
            <a:ext cx="2169784" cy="274320"/>
          </a:xfrm>
          <a:prstGeom prst="rect">
            <a:avLst/>
          </a:prstGeom>
        </p:spPr>
        <p:txBody>
          <a:bodyPr vert="horz" lIns="91440" tIns="45720" rIns="91440" bIns="45720" rtlCol="0" anchor="b"/>
          <a:lstStyle>
            <a:lvl1pPr algn="r">
              <a:defRPr sz="600">
                <a:solidFill>
                  <a:schemeClr val="tx1">
                    <a:lumMod val="75000"/>
                    <a:lumOff val="25000"/>
                  </a:schemeClr>
                </a:solidFill>
              </a:defRPr>
            </a:lvl1pPr>
          </a:lstStyle>
          <a:p>
            <a:fld id="{F6FA2B21-3FCD-4721-B95C-427943F61125}" type="datetime1">
              <a:rPr lang="en-US" smtClean="0"/>
              <a:t>12/8/2024</a:t>
            </a:fld>
            <a:endParaRPr lang="en-US" dirty="0"/>
          </a:p>
        </p:txBody>
      </p:sp>
      <p:sp>
        <p:nvSpPr>
          <p:cNvPr id="5" name="Footer Placeholder 4"/>
          <p:cNvSpPr>
            <a:spLocks noGrp="1"/>
          </p:cNvSpPr>
          <p:nvPr>
            <p:ph type="ftr" sz="quarter" idx="3"/>
          </p:nvPr>
        </p:nvSpPr>
        <p:spPr>
          <a:xfrm>
            <a:off x="800100" y="4526280"/>
            <a:ext cx="4362450" cy="274320"/>
          </a:xfrm>
          <a:prstGeom prst="rect">
            <a:avLst/>
          </a:prstGeom>
        </p:spPr>
        <p:txBody>
          <a:bodyPr vert="horz" lIns="91440" tIns="45720" rIns="91440" bIns="45720" rtlCol="0" anchor="b"/>
          <a:lstStyle>
            <a:lvl1pPr algn="l">
              <a:defRPr sz="6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7715250" y="4526280"/>
            <a:ext cx="628650" cy="274320"/>
          </a:xfrm>
          <a:prstGeom prst="rect">
            <a:avLst/>
          </a:prstGeom>
        </p:spPr>
        <p:txBody>
          <a:bodyPr vert="horz" lIns="91440" tIns="45720" rIns="91440" bIns="45720" rtlCol="0" anchor="b"/>
          <a:lstStyle>
            <a:lvl1pPr algn="r">
              <a:defRPr sz="6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422478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l" defTabSz="685800" rtl="0" eaLnBrk="1" latinLnBrk="0" hangingPunct="1">
        <a:lnSpc>
          <a:spcPct val="90000"/>
        </a:lnSpc>
        <a:spcBef>
          <a:spcPct val="0"/>
        </a:spcBef>
        <a:buNone/>
        <a:defRPr lang="en-US" sz="2700" i="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20000"/>
        </a:lnSpc>
        <a:spcBef>
          <a:spcPts val="675"/>
        </a:spcBef>
        <a:spcAft>
          <a:spcPts val="0"/>
        </a:spcAft>
        <a:buClr>
          <a:schemeClr val="tx1">
            <a:lumMod val="85000"/>
            <a:lumOff val="15000"/>
          </a:schemeClr>
        </a:buClr>
        <a:buFont typeface="Garamond" pitchFamily="18" charset="0"/>
        <a:buChar char="◦"/>
        <a:defRPr sz="10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9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825"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825"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825"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7" Type="http://schemas.openxmlformats.org/officeDocument/2006/relationships/image" Target="../media/image36.pn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image" Target="../media/image81.jpg"/><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g"/><Relationship Id="rId9" Type="http://schemas.openxmlformats.org/officeDocument/2006/relationships/image" Target="../media/image88.jp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10.xml"/><Relationship Id="rId4" Type="http://schemas.openxmlformats.org/officeDocument/2006/relationships/image" Target="../media/image98.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6"/>
          <p:cNvSpPr/>
          <p:nvPr/>
        </p:nvSpPr>
        <p:spPr>
          <a:xfrm rot="1053742">
            <a:off x="4909608" y="421118"/>
            <a:ext cx="4314987" cy="4418593"/>
          </a:xfrm>
          <a:custGeom>
            <a:avLst/>
            <a:gdLst/>
            <a:ahLst/>
            <a:cxnLst/>
            <a:rect l="l" t="t" r="r" b="b"/>
            <a:pathLst>
              <a:path w="45721" h="44028" extrusionOk="0">
                <a:moveTo>
                  <a:pt x="22493" y="0"/>
                </a:moveTo>
                <a:cubicBezTo>
                  <a:pt x="21088" y="0"/>
                  <a:pt x="19696" y="207"/>
                  <a:pt x="18384" y="686"/>
                </a:cubicBezTo>
                <a:cubicBezTo>
                  <a:pt x="16538" y="1365"/>
                  <a:pt x="14788" y="2674"/>
                  <a:pt x="13800" y="4401"/>
                </a:cubicBezTo>
                <a:cubicBezTo>
                  <a:pt x="12502" y="6663"/>
                  <a:pt x="12633" y="9461"/>
                  <a:pt x="11597" y="11842"/>
                </a:cubicBezTo>
                <a:cubicBezTo>
                  <a:pt x="10764" y="13771"/>
                  <a:pt x="8704" y="14926"/>
                  <a:pt x="7073" y="16116"/>
                </a:cubicBezTo>
                <a:cubicBezTo>
                  <a:pt x="4548" y="17962"/>
                  <a:pt x="2048" y="20141"/>
                  <a:pt x="1179" y="23260"/>
                </a:cubicBezTo>
                <a:cubicBezTo>
                  <a:pt x="0" y="27415"/>
                  <a:pt x="346" y="32368"/>
                  <a:pt x="2715" y="36071"/>
                </a:cubicBezTo>
                <a:cubicBezTo>
                  <a:pt x="4489" y="38834"/>
                  <a:pt x="7513" y="39655"/>
                  <a:pt x="10644" y="39715"/>
                </a:cubicBezTo>
                <a:cubicBezTo>
                  <a:pt x="10740" y="39716"/>
                  <a:pt x="10835" y="39717"/>
                  <a:pt x="10932" y="39717"/>
                </a:cubicBezTo>
                <a:cubicBezTo>
                  <a:pt x="12378" y="39717"/>
                  <a:pt x="13967" y="39555"/>
                  <a:pt x="15526" y="39555"/>
                </a:cubicBezTo>
                <a:cubicBezTo>
                  <a:pt x="17089" y="39555"/>
                  <a:pt x="18623" y="39718"/>
                  <a:pt x="19955" y="40369"/>
                </a:cubicBezTo>
                <a:cubicBezTo>
                  <a:pt x="23538" y="42115"/>
                  <a:pt x="27996" y="44028"/>
                  <a:pt x="32241" y="44028"/>
                </a:cubicBezTo>
                <a:cubicBezTo>
                  <a:pt x="33555" y="44028"/>
                  <a:pt x="34848" y="43845"/>
                  <a:pt x="36088" y="43417"/>
                </a:cubicBezTo>
                <a:cubicBezTo>
                  <a:pt x="41505" y="41548"/>
                  <a:pt x="44149" y="37905"/>
                  <a:pt x="44934" y="33178"/>
                </a:cubicBezTo>
                <a:cubicBezTo>
                  <a:pt x="45720" y="28463"/>
                  <a:pt x="43565" y="24534"/>
                  <a:pt x="42875" y="20796"/>
                </a:cubicBezTo>
                <a:cubicBezTo>
                  <a:pt x="42446" y="18438"/>
                  <a:pt x="42160" y="15819"/>
                  <a:pt x="41422" y="13473"/>
                </a:cubicBezTo>
                <a:cubicBezTo>
                  <a:pt x="41148" y="12580"/>
                  <a:pt x="40779" y="11711"/>
                  <a:pt x="40339" y="10890"/>
                </a:cubicBezTo>
                <a:cubicBezTo>
                  <a:pt x="38076" y="6675"/>
                  <a:pt x="34100" y="3496"/>
                  <a:pt x="29766" y="1615"/>
                </a:cubicBezTo>
                <a:cubicBezTo>
                  <a:pt x="27553" y="661"/>
                  <a:pt x="25002" y="0"/>
                  <a:pt x="22493" y="0"/>
                </a:cubicBezTo>
                <a:close/>
              </a:path>
            </a:pathLst>
          </a:custGeom>
          <a:solidFill>
            <a:srgbClr val="000000">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txBox="1">
            <a:spLocks noGrp="1"/>
          </p:cNvSpPr>
          <p:nvPr>
            <p:ph type="ctrTitle"/>
          </p:nvPr>
        </p:nvSpPr>
        <p:spPr>
          <a:xfrm>
            <a:off x="649933" y="1224688"/>
            <a:ext cx="4112100" cy="16503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Quantum Computing</a:t>
            </a:r>
            <a:endParaRPr dirty="0"/>
          </a:p>
        </p:txBody>
      </p:sp>
      <p:sp>
        <p:nvSpPr>
          <p:cNvPr id="704" name="Google Shape;704;p26"/>
          <p:cNvSpPr txBox="1">
            <a:spLocks noGrp="1"/>
          </p:cNvSpPr>
          <p:nvPr>
            <p:ph type="subTitle" idx="1"/>
          </p:nvPr>
        </p:nvSpPr>
        <p:spPr>
          <a:xfrm>
            <a:off x="726958" y="2771107"/>
            <a:ext cx="4112100" cy="82209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en" dirty="0"/>
              <a:t>2101041: MD Rohan Mondal </a:t>
            </a:r>
            <a:endParaRPr lang="en-US" dirty="0"/>
          </a:p>
          <a:p>
            <a:pPr marL="0" lvl="0" indent="0" rtl="1">
              <a:spcBef>
                <a:spcPts val="0"/>
              </a:spcBef>
              <a:spcAft>
                <a:spcPts val="0"/>
              </a:spcAft>
              <a:buNone/>
            </a:pPr>
            <a:r>
              <a:rPr lang="en-US" dirty="0"/>
              <a:t>2101042: MD Naimur Rashid </a:t>
            </a:r>
          </a:p>
        </p:txBody>
      </p:sp>
      <p:grpSp>
        <p:nvGrpSpPr>
          <p:cNvPr id="705" name="Google Shape;705;p26"/>
          <p:cNvGrpSpPr/>
          <p:nvPr/>
        </p:nvGrpSpPr>
        <p:grpSpPr>
          <a:xfrm>
            <a:off x="5631673" y="1763897"/>
            <a:ext cx="2961645" cy="1992933"/>
            <a:chOff x="5311140" y="3874579"/>
            <a:chExt cx="2693384" cy="1812416"/>
          </a:xfrm>
        </p:grpSpPr>
        <p:grpSp>
          <p:nvGrpSpPr>
            <p:cNvPr id="706" name="Google Shape;706;p26"/>
            <p:cNvGrpSpPr/>
            <p:nvPr/>
          </p:nvGrpSpPr>
          <p:grpSpPr>
            <a:xfrm>
              <a:off x="6183439" y="5359431"/>
              <a:ext cx="948880" cy="327564"/>
              <a:chOff x="6183439" y="5359431"/>
              <a:chExt cx="948880" cy="327564"/>
            </a:xfrm>
          </p:grpSpPr>
          <p:sp>
            <p:nvSpPr>
              <p:cNvPr id="707" name="Google Shape;707;p26"/>
              <p:cNvSpPr/>
              <p:nvPr/>
            </p:nvSpPr>
            <p:spPr>
              <a:xfrm>
                <a:off x="6459569" y="5359431"/>
                <a:ext cx="396621" cy="291274"/>
              </a:xfrm>
              <a:custGeom>
                <a:avLst/>
                <a:gdLst/>
                <a:ahLst/>
                <a:cxnLst/>
                <a:rect l="l" t="t" r="r" b="b"/>
                <a:pathLst>
                  <a:path w="396621" h="291274" extrusionOk="0">
                    <a:moveTo>
                      <a:pt x="396621" y="0"/>
                    </a:moveTo>
                    <a:lnTo>
                      <a:pt x="396621" y="291274"/>
                    </a:lnTo>
                    <a:lnTo>
                      <a:pt x="0" y="291274"/>
                    </a:lnTo>
                    <a:lnTo>
                      <a:pt x="0" y="0"/>
                    </a:lnTo>
                    <a:lnTo>
                      <a:pt x="140304" y="0"/>
                    </a:lnTo>
                    <a:lnTo>
                      <a:pt x="140304" y="140017"/>
                    </a:lnTo>
                    <a:cubicBezTo>
                      <a:pt x="140304" y="171926"/>
                      <a:pt x="166402" y="198120"/>
                      <a:pt x="198311" y="198120"/>
                    </a:cubicBezTo>
                    <a:cubicBezTo>
                      <a:pt x="230220" y="198120"/>
                      <a:pt x="256413" y="171926"/>
                      <a:pt x="256413" y="140017"/>
                    </a:cubicBezTo>
                    <a:lnTo>
                      <a:pt x="256413" y="0"/>
                    </a:lnTo>
                    <a:lnTo>
                      <a:pt x="396621"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6"/>
              <p:cNvSpPr/>
              <p:nvPr/>
            </p:nvSpPr>
            <p:spPr>
              <a:xfrm>
                <a:off x="6459569" y="5359431"/>
                <a:ext cx="140303" cy="59054"/>
              </a:xfrm>
              <a:custGeom>
                <a:avLst/>
                <a:gdLst/>
                <a:ahLst/>
                <a:cxnLst/>
                <a:rect l="l" t="t" r="r" b="b"/>
                <a:pathLst>
                  <a:path w="140303" h="59054" extrusionOk="0">
                    <a:moveTo>
                      <a:pt x="0" y="0"/>
                    </a:moveTo>
                    <a:lnTo>
                      <a:pt x="140304" y="0"/>
                    </a:lnTo>
                    <a:lnTo>
                      <a:pt x="140304" y="59055"/>
                    </a:lnTo>
                    <a:lnTo>
                      <a:pt x="0" y="42862"/>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6"/>
              <p:cNvSpPr/>
              <p:nvPr/>
            </p:nvSpPr>
            <p:spPr>
              <a:xfrm>
                <a:off x="6715982" y="5359431"/>
                <a:ext cx="140207" cy="88391"/>
              </a:xfrm>
              <a:custGeom>
                <a:avLst/>
                <a:gdLst/>
                <a:ahLst/>
                <a:cxnLst/>
                <a:rect l="l" t="t" r="r" b="b"/>
                <a:pathLst>
                  <a:path w="140207" h="88391" extrusionOk="0">
                    <a:moveTo>
                      <a:pt x="140208" y="0"/>
                    </a:moveTo>
                    <a:lnTo>
                      <a:pt x="140208" y="88392"/>
                    </a:lnTo>
                    <a:lnTo>
                      <a:pt x="0" y="72295"/>
                    </a:lnTo>
                    <a:lnTo>
                      <a:pt x="0" y="0"/>
                    </a:lnTo>
                    <a:lnTo>
                      <a:pt x="140208"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6"/>
              <p:cNvSpPr/>
              <p:nvPr/>
            </p:nvSpPr>
            <p:spPr>
              <a:xfrm>
                <a:off x="6183439" y="5647467"/>
                <a:ext cx="948880" cy="39528"/>
              </a:xfrm>
              <a:custGeom>
                <a:avLst/>
                <a:gdLst/>
                <a:ahLst/>
                <a:cxnLst/>
                <a:rect l="l" t="t" r="r" b="b"/>
                <a:pathLst>
                  <a:path w="948880" h="39528" extrusionOk="0">
                    <a:moveTo>
                      <a:pt x="0" y="0"/>
                    </a:moveTo>
                    <a:lnTo>
                      <a:pt x="948880" y="0"/>
                    </a:lnTo>
                    <a:lnTo>
                      <a:pt x="948880" y="39529"/>
                    </a:lnTo>
                    <a:lnTo>
                      <a:pt x="0" y="3952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1" name="Google Shape;711;p26"/>
            <p:cNvSpPr/>
            <p:nvPr/>
          </p:nvSpPr>
          <p:spPr>
            <a:xfrm>
              <a:off x="5311140" y="3874579"/>
              <a:ext cx="2693384" cy="1517428"/>
            </a:xfrm>
            <a:custGeom>
              <a:avLst/>
              <a:gdLst/>
              <a:ahLst/>
              <a:cxnLst/>
              <a:rect l="l" t="t" r="r" b="b"/>
              <a:pathLst>
                <a:path w="2693384" h="1517428" extrusionOk="0">
                  <a:moveTo>
                    <a:pt x="2693384" y="107442"/>
                  </a:moveTo>
                  <a:lnTo>
                    <a:pt x="2693384" y="1409890"/>
                  </a:lnTo>
                  <a:cubicBezTo>
                    <a:pt x="2693384" y="1469231"/>
                    <a:pt x="2645283" y="1517428"/>
                    <a:pt x="2585847" y="1517428"/>
                  </a:cubicBezTo>
                  <a:lnTo>
                    <a:pt x="107537" y="1517428"/>
                  </a:lnTo>
                  <a:cubicBezTo>
                    <a:pt x="48101" y="1517428"/>
                    <a:pt x="0" y="1469231"/>
                    <a:pt x="0" y="1409890"/>
                  </a:cubicBezTo>
                  <a:lnTo>
                    <a:pt x="0" y="107442"/>
                  </a:lnTo>
                  <a:cubicBezTo>
                    <a:pt x="0" y="48101"/>
                    <a:pt x="48101" y="0"/>
                    <a:pt x="107537" y="0"/>
                  </a:cubicBezTo>
                  <a:lnTo>
                    <a:pt x="2585847" y="0"/>
                  </a:lnTo>
                  <a:cubicBezTo>
                    <a:pt x="2645283" y="0"/>
                    <a:pt x="2693384" y="48101"/>
                    <a:pt x="2693384" y="107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6"/>
            <p:cNvSpPr/>
            <p:nvPr/>
          </p:nvSpPr>
          <p:spPr>
            <a:xfrm>
              <a:off x="5311140" y="4009739"/>
              <a:ext cx="2693384" cy="1223295"/>
            </a:xfrm>
            <a:custGeom>
              <a:avLst/>
              <a:gdLst/>
              <a:ahLst/>
              <a:cxnLst/>
              <a:rect l="l" t="t" r="r" b="b"/>
              <a:pathLst>
                <a:path w="2693384" h="1223295" extrusionOk="0">
                  <a:moveTo>
                    <a:pt x="0" y="0"/>
                  </a:moveTo>
                  <a:lnTo>
                    <a:pt x="2693384" y="0"/>
                  </a:lnTo>
                  <a:lnTo>
                    <a:pt x="2693384" y="1223296"/>
                  </a:lnTo>
                  <a:lnTo>
                    <a:pt x="0" y="1223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6"/>
            <p:cNvSpPr/>
            <p:nvPr/>
          </p:nvSpPr>
          <p:spPr>
            <a:xfrm>
              <a:off x="6619875" y="5273611"/>
              <a:ext cx="76009" cy="76009"/>
            </a:xfrm>
            <a:custGeom>
              <a:avLst/>
              <a:gdLst/>
              <a:ahLst/>
              <a:cxnLst/>
              <a:rect l="l" t="t" r="r" b="b"/>
              <a:pathLst>
                <a:path w="76009" h="76009" extrusionOk="0">
                  <a:moveTo>
                    <a:pt x="76009" y="38005"/>
                  </a:moveTo>
                  <a:cubicBezTo>
                    <a:pt x="76009" y="58960"/>
                    <a:pt x="59055" y="76010"/>
                    <a:pt x="38005" y="76010"/>
                  </a:cubicBezTo>
                  <a:cubicBezTo>
                    <a:pt x="16955" y="76010"/>
                    <a:pt x="0" y="59055"/>
                    <a:pt x="0" y="38005"/>
                  </a:cubicBezTo>
                  <a:cubicBezTo>
                    <a:pt x="0" y="16954"/>
                    <a:pt x="16955" y="0"/>
                    <a:pt x="38005" y="0"/>
                  </a:cubicBezTo>
                  <a:cubicBezTo>
                    <a:pt x="59055" y="0"/>
                    <a:pt x="76009" y="16954"/>
                    <a:pt x="76009" y="38005"/>
                  </a:cubicBezTo>
                  <a:close/>
                </a:path>
              </a:pathLst>
            </a:custGeom>
            <a:solidFill>
              <a:srgbClr val="4244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6"/>
          <p:cNvGrpSpPr/>
          <p:nvPr/>
        </p:nvGrpSpPr>
        <p:grpSpPr>
          <a:xfrm>
            <a:off x="6285440" y="656304"/>
            <a:ext cx="1654423" cy="835905"/>
            <a:chOff x="5905690" y="2867310"/>
            <a:chExt cx="1504568" cy="760190"/>
          </a:xfrm>
        </p:grpSpPr>
        <p:sp>
          <p:nvSpPr>
            <p:cNvPr id="715" name="Google Shape;715;p26"/>
            <p:cNvSpPr/>
            <p:nvPr/>
          </p:nvSpPr>
          <p:spPr>
            <a:xfrm>
              <a:off x="5905690" y="2867310"/>
              <a:ext cx="1504568" cy="760190"/>
            </a:xfrm>
            <a:custGeom>
              <a:avLst/>
              <a:gdLst/>
              <a:ahLst/>
              <a:cxnLst/>
              <a:rect l="l" t="t" r="r" b="b"/>
              <a:pathLst>
                <a:path w="1504568" h="760190" extrusionOk="0">
                  <a:moveTo>
                    <a:pt x="1504379" y="647414"/>
                  </a:moveTo>
                  <a:cubicBezTo>
                    <a:pt x="1504379" y="709708"/>
                    <a:pt x="1453896" y="760190"/>
                    <a:pt x="1391602" y="760190"/>
                  </a:cubicBezTo>
                  <a:lnTo>
                    <a:pt x="194881" y="760190"/>
                  </a:lnTo>
                  <a:cubicBezTo>
                    <a:pt x="87249" y="760190"/>
                    <a:pt x="0" y="672941"/>
                    <a:pt x="0" y="565309"/>
                  </a:cubicBezTo>
                  <a:cubicBezTo>
                    <a:pt x="0" y="457676"/>
                    <a:pt x="87249" y="370522"/>
                    <a:pt x="194881" y="370522"/>
                  </a:cubicBezTo>
                  <a:cubicBezTo>
                    <a:pt x="220027" y="370522"/>
                    <a:pt x="244126" y="375285"/>
                    <a:pt x="266223" y="383953"/>
                  </a:cubicBezTo>
                  <a:cubicBezTo>
                    <a:pt x="266223" y="382714"/>
                    <a:pt x="266223" y="381381"/>
                    <a:pt x="266223" y="380047"/>
                  </a:cubicBezTo>
                  <a:cubicBezTo>
                    <a:pt x="266223" y="240030"/>
                    <a:pt x="341947" y="117729"/>
                    <a:pt x="454628" y="51816"/>
                  </a:cubicBezTo>
                  <a:cubicBezTo>
                    <a:pt x="510921" y="18859"/>
                    <a:pt x="576453" y="0"/>
                    <a:pt x="646366" y="0"/>
                  </a:cubicBezTo>
                  <a:cubicBezTo>
                    <a:pt x="832009" y="0"/>
                    <a:pt x="986504" y="133064"/>
                    <a:pt x="1019747" y="309086"/>
                  </a:cubicBezTo>
                  <a:cubicBezTo>
                    <a:pt x="1054989" y="288893"/>
                    <a:pt x="1095851" y="277368"/>
                    <a:pt x="1139476" y="277368"/>
                  </a:cubicBezTo>
                  <a:cubicBezTo>
                    <a:pt x="1272731" y="277368"/>
                    <a:pt x="1380839" y="385477"/>
                    <a:pt x="1380839" y="518731"/>
                  </a:cubicBezTo>
                  <a:cubicBezTo>
                    <a:pt x="1380839" y="524256"/>
                    <a:pt x="1380648" y="529685"/>
                    <a:pt x="1380268" y="535114"/>
                  </a:cubicBezTo>
                  <a:cubicBezTo>
                    <a:pt x="1384078" y="534734"/>
                    <a:pt x="1387887" y="534543"/>
                    <a:pt x="1391793" y="534543"/>
                  </a:cubicBezTo>
                  <a:cubicBezTo>
                    <a:pt x="1454086" y="534543"/>
                    <a:pt x="1504569" y="585026"/>
                    <a:pt x="1504569" y="64731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6"/>
            <p:cNvSpPr/>
            <p:nvPr/>
          </p:nvSpPr>
          <p:spPr>
            <a:xfrm>
              <a:off x="5905690" y="2918364"/>
              <a:ext cx="922591" cy="709136"/>
            </a:xfrm>
            <a:custGeom>
              <a:avLst/>
              <a:gdLst/>
              <a:ahLst/>
              <a:cxnLst/>
              <a:rect l="l" t="t" r="r" b="b"/>
              <a:pathLst>
                <a:path w="922591" h="709136" extrusionOk="0">
                  <a:moveTo>
                    <a:pt x="922305" y="709136"/>
                  </a:moveTo>
                  <a:lnTo>
                    <a:pt x="194881" y="709136"/>
                  </a:lnTo>
                  <a:cubicBezTo>
                    <a:pt x="87249" y="709136"/>
                    <a:pt x="0" y="621887"/>
                    <a:pt x="0" y="514255"/>
                  </a:cubicBezTo>
                  <a:cubicBezTo>
                    <a:pt x="0" y="406622"/>
                    <a:pt x="87249" y="319468"/>
                    <a:pt x="194881" y="319468"/>
                  </a:cubicBezTo>
                  <a:cubicBezTo>
                    <a:pt x="220027" y="319468"/>
                    <a:pt x="244126" y="324231"/>
                    <a:pt x="266223" y="332899"/>
                  </a:cubicBezTo>
                  <a:cubicBezTo>
                    <a:pt x="266223" y="331660"/>
                    <a:pt x="266223" y="330327"/>
                    <a:pt x="266223" y="328993"/>
                  </a:cubicBezTo>
                  <a:cubicBezTo>
                    <a:pt x="266223" y="188976"/>
                    <a:pt x="341947" y="66675"/>
                    <a:pt x="454628" y="762"/>
                  </a:cubicBezTo>
                  <a:cubicBezTo>
                    <a:pt x="515683" y="-2286"/>
                    <a:pt x="577024" y="3429"/>
                    <a:pt x="633984" y="24860"/>
                  </a:cubicBezTo>
                  <a:cubicBezTo>
                    <a:pt x="707803" y="52768"/>
                    <a:pt x="773239" y="110109"/>
                    <a:pt x="797052" y="185261"/>
                  </a:cubicBezTo>
                  <a:cubicBezTo>
                    <a:pt x="820864" y="260509"/>
                    <a:pt x="795433" y="352425"/>
                    <a:pt x="728472" y="394144"/>
                  </a:cubicBezTo>
                  <a:cubicBezTo>
                    <a:pt x="769334" y="388430"/>
                    <a:pt x="808863" y="395002"/>
                    <a:pt x="844010" y="416433"/>
                  </a:cubicBezTo>
                  <a:cubicBezTo>
                    <a:pt x="879157" y="437864"/>
                    <a:pt x="902970" y="481298"/>
                    <a:pt x="892302" y="521113"/>
                  </a:cubicBezTo>
                  <a:cubicBezTo>
                    <a:pt x="885730" y="545782"/>
                    <a:pt x="867156" y="565975"/>
                    <a:pt x="845629" y="579787"/>
                  </a:cubicBezTo>
                  <a:cubicBezTo>
                    <a:pt x="824769" y="593217"/>
                    <a:pt x="801148" y="601408"/>
                    <a:pt x="777621" y="609314"/>
                  </a:cubicBezTo>
                  <a:cubicBezTo>
                    <a:pt x="788479" y="605790"/>
                    <a:pt x="793623" y="605790"/>
                    <a:pt x="805910" y="605314"/>
                  </a:cubicBezTo>
                  <a:cubicBezTo>
                    <a:pt x="819055" y="604742"/>
                    <a:pt x="832961" y="608457"/>
                    <a:pt x="842010" y="618077"/>
                  </a:cubicBezTo>
                  <a:cubicBezTo>
                    <a:pt x="851059" y="627698"/>
                    <a:pt x="853440" y="643890"/>
                    <a:pt x="845153" y="654082"/>
                  </a:cubicBezTo>
                  <a:cubicBezTo>
                    <a:pt x="859727" y="639699"/>
                    <a:pt x="881919" y="651510"/>
                    <a:pt x="897541" y="664845"/>
                  </a:cubicBezTo>
                  <a:cubicBezTo>
                    <a:pt x="910971" y="676180"/>
                    <a:pt x="919067" y="691991"/>
                    <a:pt x="922591" y="7091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7" name="Google Shape;717;p26"/>
          <p:cNvGrpSpPr/>
          <p:nvPr/>
        </p:nvGrpSpPr>
        <p:grpSpPr>
          <a:xfrm>
            <a:off x="8276803" y="1327941"/>
            <a:ext cx="387944" cy="273258"/>
            <a:chOff x="7716678" y="3270218"/>
            <a:chExt cx="352805" cy="248507"/>
          </a:xfrm>
        </p:grpSpPr>
        <p:sp>
          <p:nvSpPr>
            <p:cNvPr id="718" name="Google Shape;718;p26"/>
            <p:cNvSpPr/>
            <p:nvPr/>
          </p:nvSpPr>
          <p:spPr>
            <a:xfrm>
              <a:off x="7716678" y="3270218"/>
              <a:ext cx="352805" cy="248507"/>
            </a:xfrm>
            <a:custGeom>
              <a:avLst/>
              <a:gdLst/>
              <a:ahLst/>
              <a:cxnLst/>
              <a:rect l="l" t="t" r="r" b="b"/>
              <a:pathLst>
                <a:path w="352805" h="248507" extrusionOk="0">
                  <a:moveTo>
                    <a:pt x="261938" y="0"/>
                  </a:moveTo>
                  <a:lnTo>
                    <a:pt x="90868" y="0"/>
                  </a:lnTo>
                  <a:cubicBezTo>
                    <a:pt x="40862" y="0"/>
                    <a:pt x="0" y="40862"/>
                    <a:pt x="0" y="90869"/>
                  </a:cubicBezTo>
                  <a:cubicBezTo>
                    <a:pt x="0" y="140875"/>
                    <a:pt x="38100" y="178879"/>
                    <a:pt x="85725" y="181642"/>
                  </a:cubicBezTo>
                  <a:lnTo>
                    <a:pt x="29527" y="248508"/>
                  </a:lnTo>
                  <a:lnTo>
                    <a:pt x="135445" y="181833"/>
                  </a:lnTo>
                  <a:lnTo>
                    <a:pt x="261938" y="181833"/>
                  </a:lnTo>
                  <a:cubicBezTo>
                    <a:pt x="311944" y="181833"/>
                    <a:pt x="352806" y="140970"/>
                    <a:pt x="352806" y="90964"/>
                  </a:cubicBezTo>
                  <a:cubicBezTo>
                    <a:pt x="352806" y="40958"/>
                    <a:pt x="311944" y="95"/>
                    <a:pt x="261938" y="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6"/>
            <p:cNvSpPr/>
            <p:nvPr/>
          </p:nvSpPr>
          <p:spPr>
            <a:xfrm>
              <a:off x="7783353" y="3331749"/>
              <a:ext cx="219455" cy="59054"/>
            </a:xfrm>
            <a:custGeom>
              <a:avLst/>
              <a:gdLst/>
              <a:ahLst/>
              <a:cxnLst/>
              <a:rect l="l" t="t" r="r" b="b"/>
              <a:pathLst>
                <a:path w="219455" h="59054" extrusionOk="0">
                  <a:moveTo>
                    <a:pt x="29527" y="0"/>
                  </a:moveTo>
                  <a:cubicBezTo>
                    <a:pt x="13239" y="0"/>
                    <a:pt x="0" y="13240"/>
                    <a:pt x="0" y="29528"/>
                  </a:cubicBezTo>
                  <a:cubicBezTo>
                    <a:pt x="0" y="45815"/>
                    <a:pt x="13239" y="59055"/>
                    <a:pt x="29527" y="59055"/>
                  </a:cubicBezTo>
                  <a:cubicBezTo>
                    <a:pt x="45815" y="59055"/>
                    <a:pt x="59055" y="45815"/>
                    <a:pt x="59055" y="29528"/>
                  </a:cubicBezTo>
                  <a:cubicBezTo>
                    <a:pt x="59055" y="13240"/>
                    <a:pt x="45815" y="0"/>
                    <a:pt x="29527" y="0"/>
                  </a:cubicBezTo>
                  <a:close/>
                  <a:moveTo>
                    <a:pt x="109728" y="0"/>
                  </a:moveTo>
                  <a:cubicBezTo>
                    <a:pt x="93440" y="0"/>
                    <a:pt x="80200" y="13240"/>
                    <a:pt x="80200" y="29528"/>
                  </a:cubicBezTo>
                  <a:cubicBezTo>
                    <a:pt x="80200" y="45815"/>
                    <a:pt x="93440" y="59055"/>
                    <a:pt x="109728" y="59055"/>
                  </a:cubicBezTo>
                  <a:cubicBezTo>
                    <a:pt x="126016" y="59055"/>
                    <a:pt x="139255" y="45815"/>
                    <a:pt x="139255" y="29528"/>
                  </a:cubicBezTo>
                  <a:cubicBezTo>
                    <a:pt x="139255" y="13240"/>
                    <a:pt x="126016" y="0"/>
                    <a:pt x="109728" y="0"/>
                  </a:cubicBezTo>
                  <a:close/>
                  <a:moveTo>
                    <a:pt x="189929" y="0"/>
                  </a:moveTo>
                  <a:cubicBezTo>
                    <a:pt x="173641" y="0"/>
                    <a:pt x="160401" y="13240"/>
                    <a:pt x="160401" y="29528"/>
                  </a:cubicBezTo>
                  <a:cubicBezTo>
                    <a:pt x="160401" y="45815"/>
                    <a:pt x="173641" y="59055"/>
                    <a:pt x="189929" y="59055"/>
                  </a:cubicBezTo>
                  <a:cubicBezTo>
                    <a:pt x="206216" y="59055"/>
                    <a:pt x="219456" y="45815"/>
                    <a:pt x="219456" y="29528"/>
                  </a:cubicBezTo>
                  <a:cubicBezTo>
                    <a:pt x="219456" y="13240"/>
                    <a:pt x="206216" y="0"/>
                    <a:pt x="1899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0" name="Google Shape;720;p26"/>
          <p:cNvSpPr/>
          <p:nvPr/>
        </p:nvSpPr>
        <p:spPr>
          <a:xfrm>
            <a:off x="7148815" y="1542896"/>
            <a:ext cx="10501" cy="432759"/>
          </a:xfrm>
          <a:custGeom>
            <a:avLst/>
            <a:gdLst/>
            <a:ahLst/>
            <a:cxnLst/>
            <a:rect l="l" t="t" r="r" b="b"/>
            <a:pathLst>
              <a:path w="9525" h="392525" extrusionOk="0">
                <a:moveTo>
                  <a:pt x="0" y="0"/>
                </a:moveTo>
                <a:lnTo>
                  <a:pt x="0" y="392525"/>
                </a:lnTo>
              </a:path>
            </a:pathLst>
          </a:custGeom>
          <a:noFill/>
          <a:ln w="29900" cap="rnd"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21" name="Google Shape;721;p26"/>
          <p:cNvGrpSpPr/>
          <p:nvPr/>
        </p:nvGrpSpPr>
        <p:grpSpPr>
          <a:xfrm>
            <a:off x="5483130" y="2415465"/>
            <a:ext cx="27232" cy="532378"/>
            <a:chOff x="3534917" y="4467129"/>
            <a:chExt cx="24765" cy="484156"/>
          </a:xfrm>
        </p:grpSpPr>
        <p:sp>
          <p:nvSpPr>
            <p:cNvPr id="722" name="Google Shape;722;p26"/>
            <p:cNvSpPr/>
            <p:nvPr/>
          </p:nvSpPr>
          <p:spPr>
            <a:xfrm>
              <a:off x="3547300" y="4478845"/>
              <a:ext cx="9525" cy="460724"/>
            </a:xfrm>
            <a:custGeom>
              <a:avLst/>
              <a:gdLst/>
              <a:ahLst/>
              <a:cxnLst/>
              <a:rect l="l" t="t" r="r" b="b"/>
              <a:pathLst>
                <a:path w="9525" h="460724" extrusionOk="0">
                  <a:moveTo>
                    <a:pt x="0" y="460724"/>
                  </a:moveTo>
                  <a:lnTo>
                    <a:pt x="0" y="0"/>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6"/>
            <p:cNvSpPr/>
            <p:nvPr/>
          </p:nvSpPr>
          <p:spPr>
            <a:xfrm>
              <a:off x="3534917" y="4926520"/>
              <a:ext cx="24765" cy="24765"/>
            </a:xfrm>
            <a:custGeom>
              <a:avLst/>
              <a:gdLst/>
              <a:ahLst/>
              <a:cxnLst/>
              <a:rect l="l" t="t" r="r" b="b"/>
              <a:pathLst>
                <a:path w="24765" h="24765" extrusionOk="0">
                  <a:moveTo>
                    <a:pt x="24765" y="12382"/>
                  </a:moveTo>
                  <a:cubicBezTo>
                    <a:pt x="24765" y="19240"/>
                    <a:pt x="19241" y="24765"/>
                    <a:pt x="12383" y="24765"/>
                  </a:cubicBezTo>
                  <a:cubicBezTo>
                    <a:pt x="5525" y="24765"/>
                    <a:pt x="0" y="19240"/>
                    <a:pt x="0" y="12382"/>
                  </a:cubicBezTo>
                  <a:cubicBezTo>
                    <a:pt x="0" y="5524"/>
                    <a:pt x="5525" y="0"/>
                    <a:pt x="12383" y="0"/>
                  </a:cubicBezTo>
                  <a:cubicBezTo>
                    <a:pt x="19241" y="0"/>
                    <a:pt x="24765" y="5524"/>
                    <a:pt x="24765" y="12382"/>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6"/>
            <p:cNvSpPr/>
            <p:nvPr/>
          </p:nvSpPr>
          <p:spPr>
            <a:xfrm>
              <a:off x="3534917" y="4467129"/>
              <a:ext cx="24765" cy="24765"/>
            </a:xfrm>
            <a:custGeom>
              <a:avLst/>
              <a:gdLst/>
              <a:ahLst/>
              <a:cxnLst/>
              <a:rect l="l" t="t" r="r" b="b"/>
              <a:pathLst>
                <a:path w="24765" h="24765" extrusionOk="0">
                  <a:moveTo>
                    <a:pt x="24765" y="12383"/>
                  </a:moveTo>
                  <a:cubicBezTo>
                    <a:pt x="24765" y="5525"/>
                    <a:pt x="19241" y="0"/>
                    <a:pt x="12383" y="0"/>
                  </a:cubicBezTo>
                  <a:cubicBezTo>
                    <a:pt x="5525" y="0"/>
                    <a:pt x="0" y="5525"/>
                    <a:pt x="0" y="12383"/>
                  </a:cubicBezTo>
                  <a:cubicBezTo>
                    <a:pt x="0" y="19241"/>
                    <a:pt x="5525" y="24765"/>
                    <a:pt x="12383" y="24765"/>
                  </a:cubicBezTo>
                  <a:cubicBezTo>
                    <a:pt x="19241" y="24765"/>
                    <a:pt x="24765" y="19241"/>
                    <a:pt x="24765" y="12383"/>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5" name="Google Shape;725;p26"/>
          <p:cNvGrpSpPr/>
          <p:nvPr/>
        </p:nvGrpSpPr>
        <p:grpSpPr>
          <a:xfrm>
            <a:off x="5643247" y="2277185"/>
            <a:ext cx="749418" cy="303868"/>
            <a:chOff x="3680531" y="4341375"/>
            <a:chExt cx="681537" cy="276344"/>
          </a:xfrm>
        </p:grpSpPr>
        <p:sp>
          <p:nvSpPr>
            <p:cNvPr id="726" name="Google Shape;726;p26"/>
            <p:cNvSpPr/>
            <p:nvPr/>
          </p:nvSpPr>
          <p:spPr>
            <a:xfrm>
              <a:off x="3692461" y="4353401"/>
              <a:ext cx="657796" cy="251936"/>
            </a:xfrm>
            <a:custGeom>
              <a:avLst/>
              <a:gdLst/>
              <a:ahLst/>
              <a:cxnLst/>
              <a:rect l="l" t="t" r="r" b="b"/>
              <a:pathLst>
                <a:path w="657796" h="251936" extrusionOk="0">
                  <a:moveTo>
                    <a:pt x="0" y="0"/>
                  </a:moveTo>
                  <a:lnTo>
                    <a:pt x="217075" y="217075"/>
                  </a:lnTo>
                  <a:cubicBezTo>
                    <a:pt x="239363" y="239363"/>
                    <a:pt x="269653" y="251936"/>
                    <a:pt x="301180" y="251936"/>
                  </a:cubicBezTo>
                  <a:lnTo>
                    <a:pt x="657797" y="251936"/>
                  </a:lnTo>
                </a:path>
              </a:pathLst>
            </a:custGeom>
            <a:no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6"/>
            <p:cNvSpPr/>
            <p:nvPr/>
          </p:nvSpPr>
          <p:spPr>
            <a:xfrm>
              <a:off x="3680531" y="4341375"/>
              <a:ext cx="24812" cy="24812"/>
            </a:xfrm>
            <a:custGeom>
              <a:avLst/>
              <a:gdLst/>
              <a:ahLst/>
              <a:cxnLst/>
              <a:rect l="l" t="t" r="r" b="b"/>
              <a:pathLst>
                <a:path w="24812" h="24812" extrusionOk="0">
                  <a:moveTo>
                    <a:pt x="3643" y="21169"/>
                  </a:moveTo>
                  <a:cubicBezTo>
                    <a:pt x="-1214" y="16312"/>
                    <a:pt x="-1214" y="8501"/>
                    <a:pt x="3643" y="3643"/>
                  </a:cubicBezTo>
                  <a:cubicBezTo>
                    <a:pt x="8501" y="-1214"/>
                    <a:pt x="16312" y="-1214"/>
                    <a:pt x="21169" y="3643"/>
                  </a:cubicBezTo>
                  <a:cubicBezTo>
                    <a:pt x="26027" y="8501"/>
                    <a:pt x="26027" y="16312"/>
                    <a:pt x="21169" y="21169"/>
                  </a:cubicBezTo>
                  <a:cubicBezTo>
                    <a:pt x="16312" y="26027"/>
                    <a:pt x="8501" y="26027"/>
                    <a:pt x="3643" y="21169"/>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6"/>
            <p:cNvSpPr/>
            <p:nvPr/>
          </p:nvSpPr>
          <p:spPr>
            <a:xfrm>
              <a:off x="4337303" y="4592955"/>
              <a:ext cx="24765" cy="24764"/>
            </a:xfrm>
            <a:custGeom>
              <a:avLst/>
              <a:gdLst/>
              <a:ahLst/>
              <a:cxnLst/>
              <a:rect l="l" t="t" r="r" b="b"/>
              <a:pathLst>
                <a:path w="24765" h="24764" extrusionOk="0">
                  <a:moveTo>
                    <a:pt x="12383" y="24765"/>
                  </a:moveTo>
                  <a:cubicBezTo>
                    <a:pt x="19241" y="24765"/>
                    <a:pt x="24765" y="19240"/>
                    <a:pt x="24765" y="12382"/>
                  </a:cubicBezTo>
                  <a:cubicBezTo>
                    <a:pt x="24765" y="5524"/>
                    <a:pt x="19241" y="0"/>
                    <a:pt x="12383" y="0"/>
                  </a:cubicBezTo>
                  <a:cubicBezTo>
                    <a:pt x="5525" y="0"/>
                    <a:pt x="0" y="5524"/>
                    <a:pt x="0" y="12382"/>
                  </a:cubicBezTo>
                  <a:cubicBezTo>
                    <a:pt x="0" y="19240"/>
                    <a:pt x="5525" y="24765"/>
                    <a:pt x="12383" y="24765"/>
                  </a:cubicBezTo>
                  <a:close/>
                </a:path>
              </a:pathLst>
            </a:custGeom>
            <a:solidFill>
              <a:srgbClr val="6F7082"/>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9" name="Google Shape;729;p26"/>
          <p:cNvGrpSpPr/>
          <p:nvPr/>
        </p:nvGrpSpPr>
        <p:grpSpPr>
          <a:xfrm>
            <a:off x="8163164" y="4027994"/>
            <a:ext cx="202142" cy="355685"/>
            <a:chOff x="7613332" y="5933598"/>
            <a:chExt cx="183832" cy="323468"/>
          </a:xfrm>
        </p:grpSpPr>
        <p:sp>
          <p:nvSpPr>
            <p:cNvPr id="730" name="Google Shape;730;p26"/>
            <p:cNvSpPr/>
            <p:nvPr/>
          </p:nvSpPr>
          <p:spPr>
            <a:xfrm>
              <a:off x="7613332" y="5933598"/>
              <a:ext cx="183832" cy="323468"/>
            </a:xfrm>
            <a:custGeom>
              <a:avLst/>
              <a:gdLst/>
              <a:ahLst/>
              <a:cxnLst/>
              <a:rect l="l" t="t" r="r" b="b"/>
              <a:pathLst>
                <a:path w="183832" h="323468" extrusionOk="0">
                  <a:moveTo>
                    <a:pt x="91916" y="323469"/>
                  </a:moveTo>
                  <a:lnTo>
                    <a:pt x="91916" y="323469"/>
                  </a:lnTo>
                  <a:cubicBezTo>
                    <a:pt x="41339" y="323469"/>
                    <a:pt x="0" y="282130"/>
                    <a:pt x="0" y="231553"/>
                  </a:cubicBezTo>
                  <a:lnTo>
                    <a:pt x="0" y="91916"/>
                  </a:lnTo>
                  <a:cubicBezTo>
                    <a:pt x="0" y="41338"/>
                    <a:pt x="41339" y="0"/>
                    <a:pt x="91916" y="0"/>
                  </a:cubicBezTo>
                  <a:lnTo>
                    <a:pt x="91916" y="0"/>
                  </a:lnTo>
                  <a:cubicBezTo>
                    <a:pt x="142494" y="0"/>
                    <a:pt x="183832" y="41338"/>
                    <a:pt x="183832" y="91916"/>
                  </a:cubicBezTo>
                  <a:lnTo>
                    <a:pt x="183832" y="231553"/>
                  </a:lnTo>
                  <a:cubicBezTo>
                    <a:pt x="183832" y="282130"/>
                    <a:pt x="142494" y="323469"/>
                    <a:pt x="91916" y="3234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6"/>
            <p:cNvSpPr/>
            <p:nvPr/>
          </p:nvSpPr>
          <p:spPr>
            <a:xfrm>
              <a:off x="7699533" y="5961602"/>
              <a:ext cx="11430" cy="54101"/>
            </a:xfrm>
            <a:custGeom>
              <a:avLst/>
              <a:gdLst/>
              <a:ahLst/>
              <a:cxnLst/>
              <a:rect l="l" t="t" r="r" b="b"/>
              <a:pathLst>
                <a:path w="11430" h="54101" extrusionOk="0">
                  <a:moveTo>
                    <a:pt x="5715" y="54102"/>
                  </a:moveTo>
                  <a:lnTo>
                    <a:pt x="5715" y="54102"/>
                  </a:lnTo>
                  <a:cubicBezTo>
                    <a:pt x="2572" y="54102"/>
                    <a:pt x="0" y="51530"/>
                    <a:pt x="0" y="48387"/>
                  </a:cubicBezTo>
                  <a:lnTo>
                    <a:pt x="0" y="5715"/>
                  </a:lnTo>
                  <a:cubicBezTo>
                    <a:pt x="0" y="2571"/>
                    <a:pt x="2572" y="0"/>
                    <a:pt x="5715" y="0"/>
                  </a:cubicBezTo>
                  <a:lnTo>
                    <a:pt x="5715" y="0"/>
                  </a:lnTo>
                  <a:cubicBezTo>
                    <a:pt x="8859" y="0"/>
                    <a:pt x="11430" y="2571"/>
                    <a:pt x="11430" y="5715"/>
                  </a:cubicBezTo>
                  <a:lnTo>
                    <a:pt x="11430" y="48387"/>
                  </a:lnTo>
                  <a:cubicBezTo>
                    <a:pt x="11430" y="51530"/>
                    <a:pt x="8859" y="54102"/>
                    <a:pt x="5715" y="541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26"/>
          <p:cNvGrpSpPr/>
          <p:nvPr/>
        </p:nvGrpSpPr>
        <p:grpSpPr>
          <a:xfrm>
            <a:off x="6427831" y="3923439"/>
            <a:ext cx="1533857" cy="564092"/>
            <a:chOff x="6546554" y="3679108"/>
            <a:chExt cx="1256642" cy="462143"/>
          </a:xfrm>
        </p:grpSpPr>
        <p:sp>
          <p:nvSpPr>
            <p:cNvPr id="733" name="Google Shape;733;p26"/>
            <p:cNvSpPr/>
            <p:nvPr/>
          </p:nvSpPr>
          <p:spPr>
            <a:xfrm>
              <a:off x="6546554" y="3679108"/>
              <a:ext cx="1256642" cy="462143"/>
            </a:xfrm>
            <a:custGeom>
              <a:avLst/>
              <a:gdLst/>
              <a:ahLst/>
              <a:cxnLst/>
              <a:rect l="l" t="t" r="r" b="b"/>
              <a:pathLst>
                <a:path w="1396269" h="513492" extrusionOk="0">
                  <a:moveTo>
                    <a:pt x="1334738" y="0"/>
                  </a:moveTo>
                  <a:cubicBezTo>
                    <a:pt x="1368721" y="0"/>
                    <a:pt x="1396270" y="27548"/>
                    <a:pt x="1396270" y="61531"/>
                  </a:cubicBezTo>
                  <a:lnTo>
                    <a:pt x="1396270" y="451961"/>
                  </a:lnTo>
                  <a:cubicBezTo>
                    <a:pt x="1396270" y="485944"/>
                    <a:pt x="1368722" y="513493"/>
                    <a:pt x="1334738" y="513493"/>
                  </a:cubicBezTo>
                  <a:lnTo>
                    <a:pt x="61532" y="513493"/>
                  </a:lnTo>
                  <a:cubicBezTo>
                    <a:pt x="27549" y="513493"/>
                    <a:pt x="0" y="485944"/>
                    <a:pt x="0" y="451961"/>
                  </a:cubicBezTo>
                  <a:lnTo>
                    <a:pt x="0" y="61531"/>
                  </a:lnTo>
                  <a:cubicBezTo>
                    <a:pt x="0" y="27549"/>
                    <a:pt x="27548" y="0"/>
                    <a:pt x="6153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6"/>
            <p:cNvSpPr/>
            <p:nvPr/>
          </p:nvSpPr>
          <p:spPr>
            <a:xfrm>
              <a:off x="6661108" y="3712144"/>
              <a:ext cx="69522" cy="69522"/>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5" name="Google Shape;735;p26"/>
            <p:cNvGrpSpPr/>
            <p:nvPr/>
          </p:nvGrpSpPr>
          <p:grpSpPr>
            <a:xfrm>
              <a:off x="6805960" y="3712311"/>
              <a:ext cx="391811" cy="69592"/>
              <a:chOff x="6322885" y="5875210"/>
              <a:chExt cx="434911" cy="77247"/>
            </a:xfrm>
          </p:grpSpPr>
          <p:sp>
            <p:nvSpPr>
              <p:cNvPr id="736" name="Google Shape;736;p26"/>
              <p:cNvSpPr/>
              <p:nvPr/>
            </p:nvSpPr>
            <p:spPr>
              <a:xfrm>
                <a:off x="632288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6"/>
              <p:cNvSpPr/>
              <p:nvPr/>
            </p:nvSpPr>
            <p:spPr>
              <a:xfrm>
                <a:off x="6412325"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6"/>
              <p:cNvSpPr/>
              <p:nvPr/>
            </p:nvSpPr>
            <p:spPr>
              <a:xfrm>
                <a:off x="6501765"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6"/>
              <p:cNvSpPr/>
              <p:nvPr/>
            </p:nvSpPr>
            <p:spPr>
              <a:xfrm>
                <a:off x="6591109"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6"/>
              <p:cNvSpPr/>
              <p:nvPr/>
            </p:nvSpPr>
            <p:spPr>
              <a:xfrm>
                <a:off x="6680549"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1" name="Google Shape;741;p26"/>
            <p:cNvGrpSpPr/>
            <p:nvPr/>
          </p:nvGrpSpPr>
          <p:grpSpPr>
            <a:xfrm>
              <a:off x="7285642" y="3712311"/>
              <a:ext cx="391897" cy="69592"/>
              <a:chOff x="6855333" y="5875210"/>
              <a:chExt cx="435006" cy="77247"/>
            </a:xfrm>
          </p:grpSpPr>
          <p:sp>
            <p:nvSpPr>
              <p:cNvPr id="742" name="Google Shape;742;p26"/>
              <p:cNvSpPr/>
              <p:nvPr/>
            </p:nvSpPr>
            <p:spPr>
              <a:xfrm>
                <a:off x="6855333"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6"/>
              <p:cNvSpPr/>
              <p:nvPr/>
            </p:nvSpPr>
            <p:spPr>
              <a:xfrm>
                <a:off x="6944772" y="5875210"/>
                <a:ext cx="77247" cy="77247"/>
              </a:xfrm>
              <a:custGeom>
                <a:avLst/>
                <a:gdLst/>
                <a:ahLst/>
                <a:cxnLst/>
                <a:rect l="l" t="t" r="r" b="b"/>
                <a:pathLst>
                  <a:path w="77247" h="77247" extrusionOk="0">
                    <a:moveTo>
                      <a:pt x="0" y="0"/>
                    </a:moveTo>
                    <a:lnTo>
                      <a:pt x="77247" y="0"/>
                    </a:lnTo>
                    <a:lnTo>
                      <a:pt x="77247"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6"/>
              <p:cNvSpPr/>
              <p:nvPr/>
            </p:nvSpPr>
            <p:spPr>
              <a:xfrm>
                <a:off x="703421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6"/>
              <p:cNvSpPr/>
              <p:nvPr/>
            </p:nvSpPr>
            <p:spPr>
              <a:xfrm>
                <a:off x="712365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26"/>
              <p:cNvSpPr/>
              <p:nvPr/>
            </p:nvSpPr>
            <p:spPr>
              <a:xfrm>
                <a:off x="7213092" y="5875210"/>
                <a:ext cx="77247" cy="77247"/>
              </a:xfrm>
              <a:custGeom>
                <a:avLst/>
                <a:gdLst/>
                <a:ahLst/>
                <a:cxnLst/>
                <a:rect l="l" t="t" r="r" b="b"/>
                <a:pathLst>
                  <a:path w="77247" h="77247" extrusionOk="0">
                    <a:moveTo>
                      <a:pt x="0" y="0"/>
                    </a:moveTo>
                    <a:lnTo>
                      <a:pt x="77248" y="0"/>
                    </a:lnTo>
                    <a:lnTo>
                      <a:pt x="77248" y="77248"/>
                    </a:lnTo>
                    <a:lnTo>
                      <a:pt x="0" y="772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7" name="Google Shape;747;p26"/>
            <p:cNvGrpSpPr/>
            <p:nvPr/>
          </p:nvGrpSpPr>
          <p:grpSpPr>
            <a:xfrm>
              <a:off x="6577103" y="3819746"/>
              <a:ext cx="1198690" cy="70794"/>
              <a:chOff x="6068853" y="5994463"/>
              <a:chExt cx="1330547" cy="78581"/>
            </a:xfrm>
          </p:grpSpPr>
          <p:sp>
            <p:nvSpPr>
              <p:cNvPr id="748" name="Google Shape;748;p26"/>
              <p:cNvSpPr/>
              <p:nvPr/>
            </p:nvSpPr>
            <p:spPr>
              <a:xfrm>
                <a:off x="6068853"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6"/>
              <p:cNvSpPr/>
              <p:nvPr/>
            </p:nvSpPr>
            <p:spPr>
              <a:xfrm>
                <a:off x="617315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6"/>
              <p:cNvSpPr/>
              <p:nvPr/>
            </p:nvSpPr>
            <p:spPr>
              <a:xfrm>
                <a:off x="6277451"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6"/>
              <p:cNvSpPr/>
              <p:nvPr/>
            </p:nvSpPr>
            <p:spPr>
              <a:xfrm>
                <a:off x="638184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6"/>
              <p:cNvSpPr/>
              <p:nvPr/>
            </p:nvSpPr>
            <p:spPr>
              <a:xfrm>
                <a:off x="648614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6"/>
              <p:cNvSpPr/>
              <p:nvPr/>
            </p:nvSpPr>
            <p:spPr>
              <a:xfrm>
                <a:off x="6590442"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26"/>
              <p:cNvSpPr/>
              <p:nvPr/>
            </p:nvSpPr>
            <p:spPr>
              <a:xfrm>
                <a:off x="669483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6"/>
              <p:cNvSpPr/>
              <p:nvPr/>
            </p:nvSpPr>
            <p:spPr>
              <a:xfrm>
                <a:off x="679913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6"/>
              <p:cNvSpPr/>
              <p:nvPr/>
            </p:nvSpPr>
            <p:spPr>
              <a:xfrm>
                <a:off x="6903434"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6"/>
              <p:cNvSpPr/>
              <p:nvPr/>
            </p:nvSpPr>
            <p:spPr>
              <a:xfrm>
                <a:off x="7007828"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6"/>
              <p:cNvSpPr/>
              <p:nvPr/>
            </p:nvSpPr>
            <p:spPr>
              <a:xfrm>
                <a:off x="7112126"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6"/>
              <p:cNvSpPr/>
              <p:nvPr/>
            </p:nvSpPr>
            <p:spPr>
              <a:xfrm>
                <a:off x="7216425" y="5994463"/>
                <a:ext cx="78581" cy="78581"/>
              </a:xfrm>
              <a:custGeom>
                <a:avLst/>
                <a:gdLst/>
                <a:ahLst/>
                <a:cxnLst/>
                <a:rect l="l" t="t" r="r" b="b"/>
                <a:pathLst>
                  <a:path w="78581" h="78581" extrusionOk="0">
                    <a:moveTo>
                      <a:pt x="0" y="0"/>
                    </a:moveTo>
                    <a:lnTo>
                      <a:pt x="78581" y="0"/>
                    </a:lnTo>
                    <a:lnTo>
                      <a:pt x="78581"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6"/>
              <p:cNvSpPr/>
              <p:nvPr/>
            </p:nvSpPr>
            <p:spPr>
              <a:xfrm>
                <a:off x="7320819" y="5994463"/>
                <a:ext cx="78581" cy="78581"/>
              </a:xfrm>
              <a:custGeom>
                <a:avLst/>
                <a:gdLst/>
                <a:ahLst/>
                <a:cxnLst/>
                <a:rect l="l" t="t" r="r" b="b"/>
                <a:pathLst>
                  <a:path w="78581" h="78581" extrusionOk="0">
                    <a:moveTo>
                      <a:pt x="0" y="0"/>
                    </a:moveTo>
                    <a:lnTo>
                      <a:pt x="78582" y="0"/>
                    </a:lnTo>
                    <a:lnTo>
                      <a:pt x="78582" y="78582"/>
                    </a:lnTo>
                    <a:lnTo>
                      <a:pt x="0" y="785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1" name="Google Shape;761;p26"/>
            <p:cNvGrpSpPr/>
            <p:nvPr/>
          </p:nvGrpSpPr>
          <p:grpSpPr>
            <a:xfrm>
              <a:off x="6577103" y="3995572"/>
              <a:ext cx="1198690" cy="70794"/>
              <a:chOff x="6068853" y="6189630"/>
              <a:chExt cx="1330547" cy="78581"/>
            </a:xfrm>
          </p:grpSpPr>
          <p:sp>
            <p:nvSpPr>
              <p:cNvPr id="762" name="Google Shape;762;p26"/>
              <p:cNvSpPr/>
              <p:nvPr/>
            </p:nvSpPr>
            <p:spPr>
              <a:xfrm>
                <a:off x="6068853"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6"/>
              <p:cNvSpPr/>
              <p:nvPr/>
            </p:nvSpPr>
            <p:spPr>
              <a:xfrm>
                <a:off x="6173152"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26"/>
              <p:cNvSpPr/>
              <p:nvPr/>
            </p:nvSpPr>
            <p:spPr>
              <a:xfrm>
                <a:off x="6277451" y="6189630"/>
                <a:ext cx="497300" cy="78581"/>
              </a:xfrm>
              <a:custGeom>
                <a:avLst/>
                <a:gdLst/>
                <a:ahLst/>
                <a:cxnLst/>
                <a:rect l="l" t="t" r="r" b="b"/>
                <a:pathLst>
                  <a:path w="497300" h="78581" extrusionOk="0">
                    <a:moveTo>
                      <a:pt x="0" y="0"/>
                    </a:moveTo>
                    <a:lnTo>
                      <a:pt x="497300" y="0"/>
                    </a:lnTo>
                    <a:lnTo>
                      <a:pt x="497300"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26"/>
              <p:cNvSpPr/>
              <p:nvPr/>
            </p:nvSpPr>
            <p:spPr>
              <a:xfrm>
                <a:off x="679913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6"/>
              <p:cNvSpPr/>
              <p:nvPr/>
            </p:nvSpPr>
            <p:spPr>
              <a:xfrm>
                <a:off x="6903434"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6"/>
              <p:cNvSpPr/>
              <p:nvPr/>
            </p:nvSpPr>
            <p:spPr>
              <a:xfrm>
                <a:off x="7007828"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6"/>
              <p:cNvSpPr/>
              <p:nvPr/>
            </p:nvSpPr>
            <p:spPr>
              <a:xfrm>
                <a:off x="7112126"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6"/>
              <p:cNvSpPr/>
              <p:nvPr/>
            </p:nvSpPr>
            <p:spPr>
              <a:xfrm>
                <a:off x="7216425" y="6189630"/>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6"/>
              <p:cNvSpPr/>
              <p:nvPr/>
            </p:nvSpPr>
            <p:spPr>
              <a:xfrm>
                <a:off x="7320819" y="6189630"/>
                <a:ext cx="78581" cy="78581"/>
              </a:xfrm>
              <a:custGeom>
                <a:avLst/>
                <a:gdLst/>
                <a:ahLst/>
                <a:cxnLst/>
                <a:rect l="l" t="t" r="r" b="b"/>
                <a:pathLst>
                  <a:path w="78581" h="78581" extrusionOk="0">
                    <a:moveTo>
                      <a:pt x="0" y="0"/>
                    </a:moveTo>
                    <a:lnTo>
                      <a:pt x="78582" y="0"/>
                    </a:lnTo>
                    <a:lnTo>
                      <a:pt x="78582"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6"/>
            <p:cNvGrpSpPr/>
            <p:nvPr/>
          </p:nvGrpSpPr>
          <p:grpSpPr>
            <a:xfrm>
              <a:off x="6622239" y="3908904"/>
              <a:ext cx="1104727" cy="70794"/>
              <a:chOff x="6118955" y="6093428"/>
              <a:chExt cx="1226248" cy="78581"/>
            </a:xfrm>
          </p:grpSpPr>
          <p:sp>
            <p:nvSpPr>
              <p:cNvPr id="772" name="Google Shape;772;p26"/>
              <p:cNvSpPr/>
              <p:nvPr/>
            </p:nvSpPr>
            <p:spPr>
              <a:xfrm>
                <a:off x="611895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6"/>
              <p:cNvSpPr/>
              <p:nvPr/>
            </p:nvSpPr>
            <p:spPr>
              <a:xfrm>
                <a:off x="6223254"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6"/>
              <p:cNvSpPr/>
              <p:nvPr/>
            </p:nvSpPr>
            <p:spPr>
              <a:xfrm>
                <a:off x="632764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6"/>
              <p:cNvSpPr/>
              <p:nvPr/>
            </p:nvSpPr>
            <p:spPr>
              <a:xfrm>
                <a:off x="6431946"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6"/>
              <p:cNvSpPr/>
              <p:nvPr/>
            </p:nvSpPr>
            <p:spPr>
              <a:xfrm>
                <a:off x="6536245"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6"/>
              <p:cNvSpPr/>
              <p:nvPr/>
            </p:nvSpPr>
            <p:spPr>
              <a:xfrm>
                <a:off x="664063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6"/>
              <p:cNvSpPr/>
              <p:nvPr/>
            </p:nvSpPr>
            <p:spPr>
              <a:xfrm>
                <a:off x="674493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6"/>
              <p:cNvSpPr/>
              <p:nvPr/>
            </p:nvSpPr>
            <p:spPr>
              <a:xfrm>
                <a:off x="6849237"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6"/>
              <p:cNvSpPr/>
              <p:nvPr/>
            </p:nvSpPr>
            <p:spPr>
              <a:xfrm>
                <a:off x="6953631"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6"/>
              <p:cNvSpPr/>
              <p:nvPr/>
            </p:nvSpPr>
            <p:spPr>
              <a:xfrm>
                <a:off x="7057929"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6"/>
              <p:cNvSpPr/>
              <p:nvPr/>
            </p:nvSpPr>
            <p:spPr>
              <a:xfrm>
                <a:off x="7162228"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6"/>
              <p:cNvSpPr/>
              <p:nvPr/>
            </p:nvSpPr>
            <p:spPr>
              <a:xfrm>
                <a:off x="7266622" y="6093428"/>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4" name="Google Shape;784;p26"/>
            <p:cNvSpPr/>
            <p:nvPr/>
          </p:nvSpPr>
          <p:spPr>
            <a:xfrm>
              <a:off x="7740658" y="3711543"/>
              <a:ext cx="33604" cy="33604"/>
            </a:xfrm>
            <a:custGeom>
              <a:avLst/>
              <a:gdLst/>
              <a:ahLst/>
              <a:cxnLst/>
              <a:rect l="l" t="t" r="r" b="b"/>
              <a:pathLst>
                <a:path w="37338" h="37338" extrusionOk="0">
                  <a:moveTo>
                    <a:pt x="37338" y="18669"/>
                  </a:moveTo>
                  <a:cubicBezTo>
                    <a:pt x="37338" y="28980"/>
                    <a:pt x="28980" y="37338"/>
                    <a:pt x="18669" y="37338"/>
                  </a:cubicBezTo>
                  <a:cubicBezTo>
                    <a:pt x="8358" y="37338"/>
                    <a:pt x="0" y="28980"/>
                    <a:pt x="0" y="18669"/>
                  </a:cubicBezTo>
                  <a:cubicBezTo>
                    <a:pt x="0" y="8359"/>
                    <a:pt x="8358" y="0"/>
                    <a:pt x="18669" y="0"/>
                  </a:cubicBezTo>
                  <a:cubicBezTo>
                    <a:pt x="28979" y="0"/>
                    <a:pt x="37338" y="8358"/>
                    <a:pt x="37338" y="18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26"/>
          <p:cNvGrpSpPr/>
          <p:nvPr/>
        </p:nvGrpSpPr>
        <p:grpSpPr>
          <a:xfrm>
            <a:off x="5248799" y="1817418"/>
            <a:ext cx="479083" cy="595031"/>
            <a:chOff x="5580610" y="1953710"/>
            <a:chExt cx="392498" cy="487491"/>
          </a:xfrm>
        </p:grpSpPr>
        <p:grpSp>
          <p:nvGrpSpPr>
            <p:cNvPr id="830" name="Google Shape;830;p26"/>
            <p:cNvGrpSpPr/>
            <p:nvPr/>
          </p:nvGrpSpPr>
          <p:grpSpPr>
            <a:xfrm>
              <a:off x="5580610" y="1953710"/>
              <a:ext cx="392498" cy="487491"/>
              <a:chOff x="7385113" y="1535430"/>
              <a:chExt cx="435673" cy="541115"/>
            </a:xfrm>
          </p:grpSpPr>
          <p:sp>
            <p:nvSpPr>
              <p:cNvPr id="831" name="Google Shape;831;p26"/>
              <p:cNvSpPr/>
              <p:nvPr/>
            </p:nvSpPr>
            <p:spPr>
              <a:xfrm>
                <a:off x="7385113" y="1535430"/>
                <a:ext cx="435673" cy="541115"/>
              </a:xfrm>
              <a:custGeom>
                <a:avLst/>
                <a:gdLst/>
                <a:ahLst/>
                <a:cxnLst/>
                <a:rect l="l" t="t" r="r" b="b"/>
                <a:pathLst>
                  <a:path w="435673" h="541115" extrusionOk="0">
                    <a:moveTo>
                      <a:pt x="394621" y="0"/>
                    </a:moveTo>
                    <a:cubicBezTo>
                      <a:pt x="417294" y="0"/>
                      <a:pt x="435674" y="18380"/>
                      <a:pt x="435674" y="41053"/>
                    </a:cubicBezTo>
                    <a:lnTo>
                      <a:pt x="435674" y="500062"/>
                    </a:lnTo>
                    <a:cubicBezTo>
                      <a:pt x="435674" y="522735"/>
                      <a:pt x="417294" y="541115"/>
                      <a:pt x="394621" y="541115"/>
                    </a:cubicBezTo>
                    <a:lnTo>
                      <a:pt x="41053" y="541115"/>
                    </a:lnTo>
                    <a:cubicBezTo>
                      <a:pt x="18380" y="541115"/>
                      <a:pt x="0" y="522735"/>
                      <a:pt x="0" y="500062"/>
                    </a:cubicBezTo>
                    <a:lnTo>
                      <a:pt x="0" y="41053"/>
                    </a:lnTo>
                    <a:cubicBezTo>
                      <a:pt x="0" y="18380"/>
                      <a:pt x="18380" y="0"/>
                      <a:pt x="41053"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6"/>
              <p:cNvGrpSpPr/>
              <p:nvPr/>
            </p:nvGrpSpPr>
            <p:grpSpPr>
              <a:xfrm>
                <a:off x="7612094" y="1566576"/>
                <a:ext cx="164781" cy="41529"/>
                <a:chOff x="7612094" y="1566576"/>
                <a:chExt cx="164781" cy="41529"/>
              </a:xfrm>
            </p:grpSpPr>
            <p:sp>
              <p:nvSpPr>
                <p:cNvPr id="833" name="Google Shape;833;p26"/>
                <p:cNvSpPr/>
                <p:nvPr/>
              </p:nvSpPr>
              <p:spPr>
                <a:xfrm>
                  <a:off x="7735347" y="1566576"/>
                  <a:ext cx="41528" cy="41529"/>
                </a:xfrm>
                <a:custGeom>
                  <a:avLst/>
                  <a:gdLst/>
                  <a:ahLst/>
                  <a:cxnLst/>
                  <a:rect l="l" t="t" r="r" b="b"/>
                  <a:pathLst>
                    <a:path w="41528"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6"/>
                <p:cNvSpPr/>
                <p:nvPr/>
              </p:nvSpPr>
              <p:spPr>
                <a:xfrm>
                  <a:off x="7673721" y="1566576"/>
                  <a:ext cx="41528" cy="41529"/>
                </a:xfrm>
                <a:custGeom>
                  <a:avLst/>
                  <a:gdLst/>
                  <a:ahLst/>
                  <a:cxnLst/>
                  <a:rect l="l" t="t" r="r" b="b"/>
                  <a:pathLst>
                    <a:path w="41528" h="41529" extrusionOk="0">
                      <a:moveTo>
                        <a:pt x="41529" y="20765"/>
                      </a:moveTo>
                      <a:cubicBezTo>
                        <a:pt x="41529" y="32290"/>
                        <a:pt x="32195" y="41529"/>
                        <a:pt x="20764" y="41529"/>
                      </a:cubicBezTo>
                      <a:cubicBezTo>
                        <a:pt x="9334" y="41529"/>
                        <a:pt x="0" y="32194"/>
                        <a:pt x="0" y="20765"/>
                      </a:cubicBezTo>
                      <a:cubicBezTo>
                        <a:pt x="0" y="9334"/>
                        <a:pt x="9334" y="0"/>
                        <a:pt x="20764" y="0"/>
                      </a:cubicBezTo>
                      <a:cubicBezTo>
                        <a:pt x="32195" y="0"/>
                        <a:pt x="41529" y="9334"/>
                        <a:pt x="41529" y="20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6"/>
                <p:cNvSpPr/>
                <p:nvPr/>
              </p:nvSpPr>
              <p:spPr>
                <a:xfrm>
                  <a:off x="7612094" y="1566576"/>
                  <a:ext cx="41529" cy="41529"/>
                </a:xfrm>
                <a:custGeom>
                  <a:avLst/>
                  <a:gdLst/>
                  <a:ahLst/>
                  <a:cxnLst/>
                  <a:rect l="l" t="t" r="r" b="b"/>
                  <a:pathLst>
                    <a:path w="41529" h="41529" extrusionOk="0">
                      <a:moveTo>
                        <a:pt x="41529" y="20765"/>
                      </a:moveTo>
                      <a:cubicBezTo>
                        <a:pt x="41529" y="32290"/>
                        <a:pt x="32195" y="41529"/>
                        <a:pt x="20764" y="41529"/>
                      </a:cubicBezTo>
                      <a:cubicBezTo>
                        <a:pt x="9335" y="41529"/>
                        <a:pt x="0" y="32194"/>
                        <a:pt x="0" y="20765"/>
                      </a:cubicBezTo>
                      <a:cubicBezTo>
                        <a:pt x="0" y="9334"/>
                        <a:pt x="9335" y="0"/>
                        <a:pt x="20764" y="0"/>
                      </a:cubicBezTo>
                      <a:cubicBezTo>
                        <a:pt x="32195" y="0"/>
                        <a:pt x="41529" y="9334"/>
                        <a:pt x="41529" y="207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6" name="Google Shape;836;p26"/>
            <p:cNvGrpSpPr/>
            <p:nvPr/>
          </p:nvGrpSpPr>
          <p:grpSpPr>
            <a:xfrm>
              <a:off x="5612446" y="2047672"/>
              <a:ext cx="323505" cy="338352"/>
              <a:chOff x="7420451" y="1639728"/>
              <a:chExt cx="359091" cy="375571"/>
            </a:xfrm>
          </p:grpSpPr>
          <p:sp>
            <p:nvSpPr>
              <p:cNvPr id="837" name="Google Shape;837;p26"/>
              <p:cNvSpPr/>
              <p:nvPr/>
            </p:nvSpPr>
            <p:spPr>
              <a:xfrm>
                <a:off x="7420451" y="1852041"/>
                <a:ext cx="357473" cy="163258"/>
              </a:xfrm>
              <a:custGeom>
                <a:avLst/>
                <a:gdLst/>
                <a:ahLst/>
                <a:cxnLst/>
                <a:rect l="l" t="t" r="r" b="b"/>
                <a:pathLst>
                  <a:path w="357473" h="163258" extrusionOk="0">
                    <a:moveTo>
                      <a:pt x="40196" y="72962"/>
                    </a:moveTo>
                    <a:lnTo>
                      <a:pt x="0" y="72962"/>
                    </a:lnTo>
                    <a:lnTo>
                      <a:pt x="0" y="90297"/>
                    </a:lnTo>
                    <a:lnTo>
                      <a:pt x="40196" y="90297"/>
                    </a:lnTo>
                    <a:lnTo>
                      <a:pt x="40196" y="72962"/>
                    </a:lnTo>
                    <a:close/>
                    <a:moveTo>
                      <a:pt x="185166" y="126778"/>
                    </a:moveTo>
                    <a:lnTo>
                      <a:pt x="294894" y="126778"/>
                    </a:lnTo>
                    <a:lnTo>
                      <a:pt x="294894" y="109347"/>
                    </a:lnTo>
                    <a:lnTo>
                      <a:pt x="185166" y="109347"/>
                    </a:lnTo>
                    <a:lnTo>
                      <a:pt x="185166" y="126778"/>
                    </a:lnTo>
                    <a:close/>
                    <a:moveTo>
                      <a:pt x="294894" y="0"/>
                    </a:moveTo>
                    <a:lnTo>
                      <a:pt x="38291" y="0"/>
                    </a:lnTo>
                    <a:lnTo>
                      <a:pt x="38291" y="17335"/>
                    </a:lnTo>
                    <a:lnTo>
                      <a:pt x="294894" y="17335"/>
                    </a:lnTo>
                    <a:lnTo>
                      <a:pt x="294894" y="0"/>
                    </a:lnTo>
                    <a:close/>
                    <a:moveTo>
                      <a:pt x="0" y="163259"/>
                    </a:moveTo>
                    <a:lnTo>
                      <a:pt x="99632" y="163259"/>
                    </a:lnTo>
                    <a:lnTo>
                      <a:pt x="99632" y="145828"/>
                    </a:lnTo>
                    <a:lnTo>
                      <a:pt x="0" y="145828"/>
                    </a:lnTo>
                    <a:lnTo>
                      <a:pt x="0" y="163259"/>
                    </a:lnTo>
                    <a:close/>
                    <a:moveTo>
                      <a:pt x="76581" y="36481"/>
                    </a:moveTo>
                    <a:lnTo>
                      <a:pt x="0" y="36481"/>
                    </a:lnTo>
                    <a:lnTo>
                      <a:pt x="0" y="53816"/>
                    </a:lnTo>
                    <a:lnTo>
                      <a:pt x="76581" y="53816"/>
                    </a:lnTo>
                    <a:lnTo>
                      <a:pt x="76581" y="36481"/>
                    </a:lnTo>
                    <a:close/>
                    <a:moveTo>
                      <a:pt x="52483" y="90297"/>
                    </a:moveTo>
                    <a:lnTo>
                      <a:pt x="207836" y="90297"/>
                    </a:lnTo>
                    <a:lnTo>
                      <a:pt x="207836" y="72962"/>
                    </a:lnTo>
                    <a:lnTo>
                      <a:pt x="52483" y="72962"/>
                    </a:lnTo>
                    <a:lnTo>
                      <a:pt x="52483" y="90297"/>
                    </a:lnTo>
                    <a:close/>
                    <a:moveTo>
                      <a:pt x="164402" y="109347"/>
                    </a:moveTo>
                    <a:lnTo>
                      <a:pt x="0" y="109347"/>
                    </a:lnTo>
                    <a:lnTo>
                      <a:pt x="0" y="126778"/>
                    </a:lnTo>
                    <a:lnTo>
                      <a:pt x="164402" y="126778"/>
                    </a:lnTo>
                    <a:lnTo>
                      <a:pt x="164402" y="109347"/>
                    </a:lnTo>
                    <a:close/>
                    <a:moveTo>
                      <a:pt x="220218" y="90297"/>
                    </a:moveTo>
                    <a:lnTo>
                      <a:pt x="357378" y="90297"/>
                    </a:lnTo>
                    <a:lnTo>
                      <a:pt x="357378" y="72962"/>
                    </a:lnTo>
                    <a:lnTo>
                      <a:pt x="220218" y="72962"/>
                    </a:lnTo>
                    <a:lnTo>
                      <a:pt x="220218" y="90297"/>
                    </a:lnTo>
                    <a:close/>
                    <a:moveTo>
                      <a:pt x="97441" y="53816"/>
                    </a:moveTo>
                    <a:lnTo>
                      <a:pt x="357474" y="53816"/>
                    </a:lnTo>
                    <a:lnTo>
                      <a:pt x="357474" y="36481"/>
                    </a:lnTo>
                    <a:lnTo>
                      <a:pt x="97441" y="36481"/>
                    </a:lnTo>
                    <a:lnTo>
                      <a:pt x="97441" y="53816"/>
                    </a:lnTo>
                    <a:close/>
                    <a:moveTo>
                      <a:pt x="305371" y="0"/>
                    </a:moveTo>
                    <a:lnTo>
                      <a:pt x="305371" y="17335"/>
                    </a:lnTo>
                    <a:lnTo>
                      <a:pt x="357378" y="17335"/>
                    </a:lnTo>
                    <a:lnTo>
                      <a:pt x="357378" y="0"/>
                    </a:lnTo>
                    <a:lnTo>
                      <a:pt x="305371" y="0"/>
                    </a:lnTo>
                    <a:close/>
                    <a:moveTo>
                      <a:pt x="315659" y="126778"/>
                    </a:moveTo>
                    <a:lnTo>
                      <a:pt x="357378" y="126778"/>
                    </a:lnTo>
                    <a:lnTo>
                      <a:pt x="357378" y="109347"/>
                    </a:lnTo>
                    <a:lnTo>
                      <a:pt x="315659" y="109347"/>
                    </a:lnTo>
                    <a:lnTo>
                      <a:pt x="315659" y="126778"/>
                    </a:lnTo>
                    <a:close/>
                    <a:moveTo>
                      <a:pt x="120396" y="163259"/>
                    </a:moveTo>
                    <a:lnTo>
                      <a:pt x="222981" y="163259"/>
                    </a:lnTo>
                    <a:lnTo>
                      <a:pt x="222981" y="145828"/>
                    </a:lnTo>
                    <a:lnTo>
                      <a:pt x="120396" y="145828"/>
                    </a:lnTo>
                    <a:lnTo>
                      <a:pt x="120396" y="163259"/>
                    </a:lnTo>
                    <a:close/>
                    <a:moveTo>
                      <a:pt x="235363" y="163259"/>
                    </a:moveTo>
                    <a:lnTo>
                      <a:pt x="313563" y="163259"/>
                    </a:lnTo>
                    <a:lnTo>
                      <a:pt x="313563" y="145828"/>
                    </a:lnTo>
                    <a:lnTo>
                      <a:pt x="235363" y="145828"/>
                    </a:lnTo>
                    <a:lnTo>
                      <a:pt x="235363" y="1632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6"/>
              <p:cNvSpPr/>
              <p:nvPr/>
            </p:nvSpPr>
            <p:spPr>
              <a:xfrm>
                <a:off x="7425594" y="1639728"/>
                <a:ext cx="353948" cy="180117"/>
              </a:xfrm>
              <a:custGeom>
                <a:avLst/>
                <a:gdLst/>
                <a:ahLst/>
                <a:cxnLst/>
                <a:rect l="l" t="t" r="r" b="b"/>
                <a:pathLst>
                  <a:path w="353948" h="180117" extrusionOk="0">
                    <a:moveTo>
                      <a:pt x="0" y="0"/>
                    </a:moveTo>
                    <a:lnTo>
                      <a:pt x="353949" y="0"/>
                    </a:lnTo>
                    <a:lnTo>
                      <a:pt x="353949" y="180118"/>
                    </a:lnTo>
                    <a:lnTo>
                      <a:pt x="0" y="1801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39" name="Google Shape;839;p26"/>
          <p:cNvGrpSpPr/>
          <p:nvPr/>
        </p:nvGrpSpPr>
        <p:grpSpPr>
          <a:xfrm>
            <a:off x="7810967" y="2543174"/>
            <a:ext cx="1047787" cy="27232"/>
            <a:chOff x="7384446" y="3573113"/>
            <a:chExt cx="952880" cy="24765"/>
          </a:xfrm>
        </p:grpSpPr>
        <p:sp>
          <p:nvSpPr>
            <p:cNvPr id="840" name="Google Shape;840;p26"/>
            <p:cNvSpPr/>
            <p:nvPr/>
          </p:nvSpPr>
          <p:spPr>
            <a:xfrm>
              <a:off x="7396162" y="3585495"/>
              <a:ext cx="929354" cy="9525"/>
            </a:xfrm>
            <a:custGeom>
              <a:avLst/>
              <a:gdLst/>
              <a:ahLst/>
              <a:cxnLst/>
              <a:rect l="l" t="t" r="r" b="b"/>
              <a:pathLst>
                <a:path w="929354" h="9525" extrusionOk="0">
                  <a:moveTo>
                    <a:pt x="929354" y="0"/>
                  </a:moveTo>
                  <a:lnTo>
                    <a:pt x="0" y="0"/>
                  </a:lnTo>
                </a:path>
              </a:pathLst>
            </a:custGeom>
            <a:solidFill>
              <a:schemeClr val="accent4"/>
            </a:solidFill>
            <a:ln w="10950" cap="flat" cmpd="sng">
              <a:solidFill>
                <a:schemeClr val="accent4"/>
              </a:solidFill>
              <a:prstDash val="dashDot"/>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6"/>
            <p:cNvSpPr/>
            <p:nvPr/>
          </p:nvSpPr>
          <p:spPr>
            <a:xfrm>
              <a:off x="8312562" y="3573113"/>
              <a:ext cx="24764" cy="24765"/>
            </a:xfrm>
            <a:custGeom>
              <a:avLst/>
              <a:gdLst/>
              <a:ahLst/>
              <a:cxnLst/>
              <a:rect l="l" t="t" r="r" b="b"/>
              <a:pathLst>
                <a:path w="24764" h="24765" extrusionOk="0">
                  <a:moveTo>
                    <a:pt x="12382" y="0"/>
                  </a:moveTo>
                  <a:cubicBezTo>
                    <a:pt x="19240" y="0"/>
                    <a:pt x="24765" y="5524"/>
                    <a:pt x="24765" y="12382"/>
                  </a:cubicBezTo>
                  <a:cubicBezTo>
                    <a:pt x="24765" y="19240"/>
                    <a:pt x="19240" y="24765"/>
                    <a:pt x="12382" y="24765"/>
                  </a:cubicBezTo>
                  <a:cubicBezTo>
                    <a:pt x="5524" y="24765"/>
                    <a:pt x="0" y="19240"/>
                    <a:pt x="0" y="12382"/>
                  </a:cubicBezTo>
                  <a:cubicBezTo>
                    <a:pt x="0" y="5524"/>
                    <a:pt x="5524"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6"/>
            <p:cNvSpPr/>
            <p:nvPr/>
          </p:nvSpPr>
          <p:spPr>
            <a:xfrm>
              <a:off x="7384446" y="3573113"/>
              <a:ext cx="24764" cy="24765"/>
            </a:xfrm>
            <a:custGeom>
              <a:avLst/>
              <a:gdLst/>
              <a:ahLst/>
              <a:cxnLst/>
              <a:rect l="l" t="t" r="r" b="b"/>
              <a:pathLst>
                <a:path w="24764" h="24765" extrusionOk="0">
                  <a:moveTo>
                    <a:pt x="12382" y="0"/>
                  </a:moveTo>
                  <a:cubicBezTo>
                    <a:pt x="5524" y="0"/>
                    <a:pt x="0" y="5524"/>
                    <a:pt x="0" y="12382"/>
                  </a:cubicBezTo>
                  <a:cubicBezTo>
                    <a:pt x="0" y="19240"/>
                    <a:pt x="5524" y="24765"/>
                    <a:pt x="12382" y="24765"/>
                  </a:cubicBezTo>
                  <a:cubicBezTo>
                    <a:pt x="19240" y="24765"/>
                    <a:pt x="24765" y="19240"/>
                    <a:pt x="24765" y="12382"/>
                  </a:cubicBezTo>
                  <a:cubicBezTo>
                    <a:pt x="24765" y="5524"/>
                    <a:pt x="19240" y="0"/>
                    <a:pt x="1238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3" name="Google Shape;843;p26"/>
          <p:cNvGrpSpPr/>
          <p:nvPr/>
        </p:nvGrpSpPr>
        <p:grpSpPr>
          <a:xfrm>
            <a:off x="8348540" y="2013384"/>
            <a:ext cx="657643" cy="856749"/>
            <a:chOff x="-2" y="3134666"/>
            <a:chExt cx="498554" cy="649495"/>
          </a:xfrm>
        </p:grpSpPr>
        <p:grpSp>
          <p:nvGrpSpPr>
            <p:cNvPr id="844" name="Google Shape;844;p26"/>
            <p:cNvGrpSpPr/>
            <p:nvPr/>
          </p:nvGrpSpPr>
          <p:grpSpPr>
            <a:xfrm>
              <a:off x="-2" y="3134666"/>
              <a:ext cx="498554" cy="649495"/>
              <a:chOff x="895350" y="4265199"/>
              <a:chExt cx="598074" cy="779145"/>
            </a:xfrm>
          </p:grpSpPr>
          <p:sp>
            <p:nvSpPr>
              <p:cNvPr id="845" name="Google Shape;845;p26"/>
              <p:cNvSpPr/>
              <p:nvPr/>
            </p:nvSpPr>
            <p:spPr>
              <a:xfrm>
                <a:off x="895350" y="4265199"/>
                <a:ext cx="598074" cy="779145"/>
              </a:xfrm>
              <a:custGeom>
                <a:avLst/>
                <a:gdLst/>
                <a:ahLst/>
                <a:cxnLst/>
                <a:rect l="l" t="t" r="r" b="b"/>
                <a:pathLst>
                  <a:path w="598074" h="779145" extrusionOk="0">
                    <a:moveTo>
                      <a:pt x="557022" y="0"/>
                    </a:moveTo>
                    <a:cubicBezTo>
                      <a:pt x="579695" y="0"/>
                      <a:pt x="598075" y="18380"/>
                      <a:pt x="598075" y="41053"/>
                    </a:cubicBezTo>
                    <a:lnTo>
                      <a:pt x="598075" y="738092"/>
                    </a:lnTo>
                    <a:cubicBezTo>
                      <a:pt x="598075" y="760765"/>
                      <a:pt x="579695" y="779145"/>
                      <a:pt x="557022" y="779145"/>
                    </a:cubicBezTo>
                    <a:lnTo>
                      <a:pt x="41053" y="779145"/>
                    </a:lnTo>
                    <a:cubicBezTo>
                      <a:pt x="18380" y="779145"/>
                      <a:pt x="0" y="760765"/>
                      <a:pt x="0" y="738092"/>
                    </a:cubicBezTo>
                    <a:lnTo>
                      <a:pt x="0" y="41053"/>
                    </a:lnTo>
                    <a:cubicBezTo>
                      <a:pt x="0" y="18380"/>
                      <a:pt x="18380" y="0"/>
                      <a:pt x="4105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46" name="Google Shape;846;p26"/>
              <p:cNvGrpSpPr/>
              <p:nvPr/>
            </p:nvGrpSpPr>
            <p:grpSpPr>
              <a:xfrm>
                <a:off x="1284732" y="4296441"/>
                <a:ext cx="164876" cy="41528"/>
                <a:chOff x="1284732" y="4296441"/>
                <a:chExt cx="164876" cy="41528"/>
              </a:xfrm>
            </p:grpSpPr>
            <p:sp>
              <p:nvSpPr>
                <p:cNvPr id="847" name="Google Shape;847;p26"/>
                <p:cNvSpPr/>
                <p:nvPr/>
              </p:nvSpPr>
              <p:spPr>
                <a:xfrm>
                  <a:off x="1408080" y="4296441"/>
                  <a:ext cx="41528" cy="41528"/>
                </a:xfrm>
                <a:custGeom>
                  <a:avLst/>
                  <a:gdLst/>
                  <a:ahLst/>
                  <a:cxnLst/>
                  <a:rect l="l" t="t" r="r" b="b"/>
                  <a:pathLst>
                    <a:path w="41528" h="41528" extrusionOk="0">
                      <a:moveTo>
                        <a:pt x="41529" y="20764"/>
                      </a:moveTo>
                      <a:cubicBezTo>
                        <a:pt x="41529" y="32290"/>
                        <a:pt x="32194" y="41529"/>
                        <a:pt x="20764" y="41529"/>
                      </a:cubicBezTo>
                      <a:cubicBezTo>
                        <a:pt x="9334" y="41529"/>
                        <a:pt x="0" y="32195"/>
                        <a:pt x="0" y="20764"/>
                      </a:cubicBezTo>
                      <a:cubicBezTo>
                        <a:pt x="0" y="9334"/>
                        <a:pt x="9334" y="0"/>
                        <a:pt x="20764" y="0"/>
                      </a:cubicBezTo>
                      <a:cubicBezTo>
                        <a:pt x="32194" y="0"/>
                        <a:pt x="41529" y="9334"/>
                        <a:pt x="41529" y="207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6"/>
                <p:cNvSpPr/>
                <p:nvPr/>
              </p:nvSpPr>
              <p:spPr>
                <a:xfrm>
                  <a:off x="1346358" y="4296441"/>
                  <a:ext cx="41529" cy="41528"/>
                </a:xfrm>
                <a:custGeom>
                  <a:avLst/>
                  <a:gdLst/>
                  <a:ahLst/>
                  <a:cxnLst/>
                  <a:rect l="l" t="t" r="r" b="b"/>
                  <a:pathLst>
                    <a:path w="41529" h="41528" extrusionOk="0">
                      <a:moveTo>
                        <a:pt x="41529" y="20764"/>
                      </a:moveTo>
                      <a:cubicBezTo>
                        <a:pt x="41529" y="32290"/>
                        <a:pt x="32195" y="41529"/>
                        <a:pt x="20765" y="41529"/>
                      </a:cubicBezTo>
                      <a:cubicBezTo>
                        <a:pt x="9335" y="41529"/>
                        <a:pt x="0" y="32195"/>
                        <a:pt x="0" y="20764"/>
                      </a:cubicBezTo>
                      <a:cubicBezTo>
                        <a:pt x="0" y="9334"/>
                        <a:pt x="9335" y="0"/>
                        <a:pt x="20765" y="0"/>
                      </a:cubicBezTo>
                      <a:cubicBezTo>
                        <a:pt x="32195" y="0"/>
                        <a:pt x="41529" y="9334"/>
                        <a:pt x="41529" y="20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6"/>
                <p:cNvSpPr/>
                <p:nvPr/>
              </p:nvSpPr>
              <p:spPr>
                <a:xfrm>
                  <a:off x="1284732" y="4296441"/>
                  <a:ext cx="41529" cy="41528"/>
                </a:xfrm>
                <a:custGeom>
                  <a:avLst/>
                  <a:gdLst/>
                  <a:ahLst/>
                  <a:cxnLst/>
                  <a:rect l="l" t="t" r="r" b="b"/>
                  <a:pathLst>
                    <a:path w="41529" h="41528" extrusionOk="0">
                      <a:moveTo>
                        <a:pt x="41529" y="20764"/>
                      </a:moveTo>
                      <a:cubicBezTo>
                        <a:pt x="41529" y="32290"/>
                        <a:pt x="32194" y="41529"/>
                        <a:pt x="20765" y="41529"/>
                      </a:cubicBezTo>
                      <a:cubicBezTo>
                        <a:pt x="9334" y="41529"/>
                        <a:pt x="0" y="32195"/>
                        <a:pt x="0" y="20764"/>
                      </a:cubicBezTo>
                      <a:cubicBezTo>
                        <a:pt x="0" y="9334"/>
                        <a:pt x="9334" y="0"/>
                        <a:pt x="20765" y="0"/>
                      </a:cubicBezTo>
                      <a:cubicBezTo>
                        <a:pt x="32194" y="0"/>
                        <a:pt x="41529" y="9334"/>
                        <a:pt x="41529" y="20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0" name="Google Shape;850;p26"/>
            <p:cNvGrpSpPr/>
            <p:nvPr/>
          </p:nvGrpSpPr>
          <p:grpSpPr>
            <a:xfrm>
              <a:off x="59230" y="3269171"/>
              <a:ext cx="382391" cy="400019"/>
              <a:chOff x="966406" y="4426553"/>
              <a:chExt cx="458723" cy="479869"/>
            </a:xfrm>
          </p:grpSpPr>
          <p:sp>
            <p:nvSpPr>
              <p:cNvPr id="851" name="Google Shape;851;p26"/>
              <p:cNvSpPr/>
              <p:nvPr/>
            </p:nvSpPr>
            <p:spPr>
              <a:xfrm>
                <a:off x="966406" y="4697825"/>
                <a:ext cx="456723" cy="208597"/>
              </a:xfrm>
              <a:custGeom>
                <a:avLst/>
                <a:gdLst/>
                <a:ahLst/>
                <a:cxnLst/>
                <a:rect l="l" t="t" r="r" b="b"/>
                <a:pathLst>
                  <a:path w="456723" h="208597" extrusionOk="0">
                    <a:moveTo>
                      <a:pt x="51340" y="93250"/>
                    </a:moveTo>
                    <a:lnTo>
                      <a:pt x="0" y="93250"/>
                    </a:lnTo>
                    <a:lnTo>
                      <a:pt x="0" y="115443"/>
                    </a:lnTo>
                    <a:lnTo>
                      <a:pt x="51340" y="115443"/>
                    </a:lnTo>
                    <a:lnTo>
                      <a:pt x="51340" y="93250"/>
                    </a:lnTo>
                    <a:close/>
                    <a:moveTo>
                      <a:pt x="236601" y="162020"/>
                    </a:moveTo>
                    <a:lnTo>
                      <a:pt x="376904" y="162020"/>
                    </a:lnTo>
                    <a:lnTo>
                      <a:pt x="376904" y="139827"/>
                    </a:lnTo>
                    <a:lnTo>
                      <a:pt x="236601" y="139827"/>
                    </a:lnTo>
                    <a:lnTo>
                      <a:pt x="236601" y="162020"/>
                    </a:lnTo>
                    <a:close/>
                    <a:moveTo>
                      <a:pt x="376809" y="0"/>
                    </a:moveTo>
                    <a:lnTo>
                      <a:pt x="48863" y="0"/>
                    </a:lnTo>
                    <a:lnTo>
                      <a:pt x="48863" y="22193"/>
                    </a:lnTo>
                    <a:lnTo>
                      <a:pt x="376809" y="22193"/>
                    </a:lnTo>
                    <a:lnTo>
                      <a:pt x="376809" y="0"/>
                    </a:lnTo>
                    <a:close/>
                    <a:moveTo>
                      <a:pt x="0" y="208597"/>
                    </a:moveTo>
                    <a:lnTo>
                      <a:pt x="127349" y="208597"/>
                    </a:lnTo>
                    <a:lnTo>
                      <a:pt x="127349" y="186404"/>
                    </a:lnTo>
                    <a:lnTo>
                      <a:pt x="0" y="186404"/>
                    </a:lnTo>
                    <a:lnTo>
                      <a:pt x="0" y="208597"/>
                    </a:lnTo>
                    <a:close/>
                    <a:moveTo>
                      <a:pt x="97917" y="46577"/>
                    </a:moveTo>
                    <a:lnTo>
                      <a:pt x="0" y="46577"/>
                    </a:lnTo>
                    <a:lnTo>
                      <a:pt x="0" y="68771"/>
                    </a:lnTo>
                    <a:lnTo>
                      <a:pt x="97917" y="68771"/>
                    </a:lnTo>
                    <a:lnTo>
                      <a:pt x="97917" y="46577"/>
                    </a:lnTo>
                    <a:close/>
                    <a:moveTo>
                      <a:pt x="67056" y="115348"/>
                    </a:moveTo>
                    <a:lnTo>
                      <a:pt x="265557" y="115348"/>
                    </a:lnTo>
                    <a:lnTo>
                      <a:pt x="265557" y="93154"/>
                    </a:lnTo>
                    <a:lnTo>
                      <a:pt x="67056" y="93154"/>
                    </a:lnTo>
                    <a:lnTo>
                      <a:pt x="67056" y="115348"/>
                    </a:lnTo>
                    <a:close/>
                    <a:moveTo>
                      <a:pt x="210026" y="139732"/>
                    </a:moveTo>
                    <a:lnTo>
                      <a:pt x="0" y="139732"/>
                    </a:lnTo>
                    <a:lnTo>
                      <a:pt x="0" y="161925"/>
                    </a:lnTo>
                    <a:lnTo>
                      <a:pt x="210122" y="161925"/>
                    </a:lnTo>
                    <a:lnTo>
                      <a:pt x="210122" y="139732"/>
                    </a:lnTo>
                    <a:close/>
                    <a:moveTo>
                      <a:pt x="281369" y="115348"/>
                    </a:moveTo>
                    <a:lnTo>
                      <a:pt x="456724" y="115348"/>
                    </a:lnTo>
                    <a:lnTo>
                      <a:pt x="456724" y="93154"/>
                    </a:lnTo>
                    <a:lnTo>
                      <a:pt x="281369" y="93154"/>
                    </a:lnTo>
                    <a:lnTo>
                      <a:pt x="281369" y="115348"/>
                    </a:lnTo>
                    <a:close/>
                    <a:moveTo>
                      <a:pt x="124397" y="68771"/>
                    </a:moveTo>
                    <a:lnTo>
                      <a:pt x="456629" y="68771"/>
                    </a:lnTo>
                    <a:lnTo>
                      <a:pt x="456629" y="46577"/>
                    </a:lnTo>
                    <a:lnTo>
                      <a:pt x="124397" y="46577"/>
                    </a:lnTo>
                    <a:lnTo>
                      <a:pt x="124397" y="68771"/>
                    </a:lnTo>
                    <a:close/>
                    <a:moveTo>
                      <a:pt x="390144" y="0"/>
                    </a:moveTo>
                    <a:lnTo>
                      <a:pt x="390144" y="22193"/>
                    </a:lnTo>
                    <a:lnTo>
                      <a:pt x="456629" y="22193"/>
                    </a:lnTo>
                    <a:lnTo>
                      <a:pt x="456629" y="0"/>
                    </a:lnTo>
                    <a:lnTo>
                      <a:pt x="390144" y="0"/>
                    </a:lnTo>
                    <a:close/>
                    <a:moveTo>
                      <a:pt x="403289" y="162020"/>
                    </a:moveTo>
                    <a:lnTo>
                      <a:pt x="456629" y="162020"/>
                    </a:lnTo>
                    <a:lnTo>
                      <a:pt x="456629" y="139827"/>
                    </a:lnTo>
                    <a:lnTo>
                      <a:pt x="403289" y="139827"/>
                    </a:lnTo>
                    <a:lnTo>
                      <a:pt x="403289" y="162020"/>
                    </a:lnTo>
                    <a:close/>
                    <a:moveTo>
                      <a:pt x="153734" y="208597"/>
                    </a:moveTo>
                    <a:lnTo>
                      <a:pt x="284893" y="208597"/>
                    </a:lnTo>
                    <a:lnTo>
                      <a:pt x="284893" y="186404"/>
                    </a:lnTo>
                    <a:lnTo>
                      <a:pt x="153734" y="186404"/>
                    </a:lnTo>
                    <a:lnTo>
                      <a:pt x="153734" y="208597"/>
                    </a:lnTo>
                    <a:close/>
                    <a:moveTo>
                      <a:pt x="300704" y="208597"/>
                    </a:moveTo>
                    <a:lnTo>
                      <a:pt x="400622" y="208597"/>
                    </a:lnTo>
                    <a:lnTo>
                      <a:pt x="400622" y="186404"/>
                    </a:lnTo>
                    <a:lnTo>
                      <a:pt x="300704" y="186404"/>
                    </a:lnTo>
                    <a:lnTo>
                      <a:pt x="300704" y="2085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6"/>
              <p:cNvSpPr/>
              <p:nvPr/>
            </p:nvSpPr>
            <p:spPr>
              <a:xfrm>
                <a:off x="972883" y="4426553"/>
                <a:ext cx="452246" cy="230219"/>
              </a:xfrm>
              <a:custGeom>
                <a:avLst/>
                <a:gdLst/>
                <a:ahLst/>
                <a:cxnLst/>
                <a:rect l="l" t="t" r="r" b="b"/>
                <a:pathLst>
                  <a:path w="452246" h="230219" extrusionOk="0">
                    <a:moveTo>
                      <a:pt x="0" y="0"/>
                    </a:moveTo>
                    <a:lnTo>
                      <a:pt x="452247" y="0"/>
                    </a:lnTo>
                    <a:lnTo>
                      <a:pt x="452247" y="230219"/>
                    </a:lnTo>
                    <a:lnTo>
                      <a:pt x="0" y="23021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53" name="Google Shape;853;p26"/>
          <p:cNvGrpSpPr/>
          <p:nvPr/>
        </p:nvGrpSpPr>
        <p:grpSpPr>
          <a:xfrm>
            <a:off x="5165167" y="2950875"/>
            <a:ext cx="645598" cy="1166771"/>
            <a:chOff x="5165167" y="2950875"/>
            <a:chExt cx="645598" cy="1166771"/>
          </a:xfrm>
        </p:grpSpPr>
        <p:grpSp>
          <p:nvGrpSpPr>
            <p:cNvPr id="854" name="Google Shape;854;p26"/>
            <p:cNvGrpSpPr/>
            <p:nvPr/>
          </p:nvGrpSpPr>
          <p:grpSpPr>
            <a:xfrm>
              <a:off x="5165167" y="2950875"/>
              <a:ext cx="645598" cy="1166771"/>
              <a:chOff x="1024660" y="3708890"/>
              <a:chExt cx="489423" cy="884520"/>
            </a:xfrm>
          </p:grpSpPr>
          <p:grpSp>
            <p:nvGrpSpPr>
              <p:cNvPr id="855" name="Google Shape;855;p26"/>
              <p:cNvGrpSpPr/>
              <p:nvPr/>
            </p:nvGrpSpPr>
            <p:grpSpPr>
              <a:xfrm>
                <a:off x="1024660" y="3708890"/>
                <a:ext cx="489423" cy="884520"/>
                <a:chOff x="2124551" y="4954047"/>
                <a:chExt cx="587120" cy="1061085"/>
              </a:xfrm>
            </p:grpSpPr>
            <p:sp>
              <p:nvSpPr>
                <p:cNvPr id="856" name="Google Shape;856;p26"/>
                <p:cNvSpPr/>
                <p:nvPr/>
              </p:nvSpPr>
              <p:spPr>
                <a:xfrm>
                  <a:off x="2124551" y="4954047"/>
                  <a:ext cx="587120" cy="1061085"/>
                </a:xfrm>
                <a:custGeom>
                  <a:avLst/>
                  <a:gdLst/>
                  <a:ahLst/>
                  <a:cxnLst/>
                  <a:rect l="l" t="t" r="r" b="b"/>
                  <a:pathLst>
                    <a:path w="587120" h="1061085" extrusionOk="0">
                      <a:moveTo>
                        <a:pt x="91440" y="0"/>
                      </a:moveTo>
                      <a:lnTo>
                        <a:pt x="495681" y="0"/>
                      </a:lnTo>
                      <a:cubicBezTo>
                        <a:pt x="546163" y="0"/>
                        <a:pt x="587121" y="40958"/>
                        <a:pt x="587121" y="91440"/>
                      </a:cubicBezTo>
                      <a:lnTo>
                        <a:pt x="587121" y="969645"/>
                      </a:lnTo>
                      <a:cubicBezTo>
                        <a:pt x="587121" y="1020128"/>
                        <a:pt x="546163" y="1061085"/>
                        <a:pt x="495681" y="1061085"/>
                      </a:cubicBezTo>
                      <a:lnTo>
                        <a:pt x="91440" y="1061085"/>
                      </a:lnTo>
                      <a:cubicBezTo>
                        <a:pt x="40958" y="1061085"/>
                        <a:pt x="0" y="1020128"/>
                        <a:pt x="0" y="969645"/>
                      </a:cubicBezTo>
                      <a:lnTo>
                        <a:pt x="0" y="91440"/>
                      </a:lnTo>
                      <a:cubicBezTo>
                        <a:pt x="0" y="40958"/>
                        <a:pt x="40958" y="0"/>
                        <a:pt x="9144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6"/>
                <p:cNvSpPr/>
                <p:nvPr/>
              </p:nvSpPr>
              <p:spPr>
                <a:xfrm>
                  <a:off x="2339530" y="4987099"/>
                  <a:ext cx="157162" cy="25527"/>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8" name="Google Shape;858;p26"/>
              <p:cNvSpPr/>
              <p:nvPr/>
            </p:nvSpPr>
            <p:spPr>
              <a:xfrm>
                <a:off x="1059199" y="3818860"/>
                <a:ext cx="419712" cy="647607"/>
              </a:xfrm>
              <a:custGeom>
                <a:avLst/>
                <a:gdLst/>
                <a:ahLst/>
                <a:cxnLst/>
                <a:rect l="l" t="t" r="r" b="b"/>
                <a:pathLst>
                  <a:path w="504158" h="777906" extrusionOk="0">
                    <a:moveTo>
                      <a:pt x="0" y="0"/>
                    </a:moveTo>
                    <a:lnTo>
                      <a:pt x="504158" y="0"/>
                    </a:lnTo>
                    <a:lnTo>
                      <a:pt x="504158" y="777907"/>
                    </a:lnTo>
                    <a:lnTo>
                      <a:pt x="0" y="777907"/>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6"/>
              <p:cNvGrpSpPr/>
              <p:nvPr/>
            </p:nvGrpSpPr>
            <p:grpSpPr>
              <a:xfrm>
                <a:off x="1108189" y="4182116"/>
                <a:ext cx="322524" cy="131011"/>
                <a:chOff x="2224754" y="5521737"/>
                <a:chExt cx="386905" cy="157163"/>
              </a:xfrm>
            </p:grpSpPr>
            <p:grpSp>
              <p:nvGrpSpPr>
                <p:cNvPr id="860" name="Google Shape;860;p26"/>
                <p:cNvGrpSpPr/>
                <p:nvPr/>
              </p:nvGrpSpPr>
              <p:grpSpPr>
                <a:xfrm>
                  <a:off x="2224754" y="5521737"/>
                  <a:ext cx="386905" cy="157163"/>
                  <a:chOff x="2224754" y="5521737"/>
                  <a:chExt cx="386905" cy="157163"/>
                </a:xfrm>
              </p:grpSpPr>
              <p:grpSp>
                <p:nvGrpSpPr>
                  <p:cNvPr id="861" name="Google Shape;861;p26"/>
                  <p:cNvGrpSpPr/>
                  <p:nvPr/>
                </p:nvGrpSpPr>
                <p:grpSpPr>
                  <a:xfrm>
                    <a:off x="2224754" y="5521737"/>
                    <a:ext cx="386905" cy="65532"/>
                    <a:chOff x="2224754" y="5521737"/>
                    <a:chExt cx="386905" cy="65532"/>
                  </a:xfrm>
                </p:grpSpPr>
                <p:sp>
                  <p:nvSpPr>
                    <p:cNvPr id="862" name="Google Shape;862;p26"/>
                    <p:cNvSpPr/>
                    <p:nvPr/>
                  </p:nvSpPr>
                  <p:spPr>
                    <a:xfrm>
                      <a:off x="2224754" y="5521737"/>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6"/>
                    <p:cNvSpPr/>
                    <p:nvPr/>
                  </p:nvSpPr>
                  <p:spPr>
                    <a:xfrm>
                      <a:off x="2237422" y="5534405"/>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26"/>
                  <p:cNvGrpSpPr/>
                  <p:nvPr/>
                </p:nvGrpSpPr>
                <p:grpSpPr>
                  <a:xfrm>
                    <a:off x="2224754" y="5613368"/>
                    <a:ext cx="386905" cy="65532"/>
                    <a:chOff x="2224754" y="5613368"/>
                    <a:chExt cx="386905" cy="65532"/>
                  </a:xfrm>
                </p:grpSpPr>
                <p:sp>
                  <p:nvSpPr>
                    <p:cNvPr id="865" name="Google Shape;865;p26"/>
                    <p:cNvSpPr/>
                    <p:nvPr/>
                  </p:nvSpPr>
                  <p:spPr>
                    <a:xfrm>
                      <a:off x="2224754" y="5613368"/>
                      <a:ext cx="386905" cy="65532"/>
                    </a:xfrm>
                    <a:custGeom>
                      <a:avLst/>
                      <a:gdLst/>
                      <a:ahLst/>
                      <a:cxnLst/>
                      <a:rect l="l" t="t" r="r" b="b"/>
                      <a:pathLst>
                        <a:path w="386905" h="65532" extrusionOk="0">
                          <a:moveTo>
                            <a:pt x="386810" y="15049"/>
                          </a:moveTo>
                          <a:lnTo>
                            <a:pt x="386810" y="50482"/>
                          </a:lnTo>
                          <a:cubicBezTo>
                            <a:pt x="386810" y="58769"/>
                            <a:pt x="380143" y="65532"/>
                            <a:pt x="371856" y="65532"/>
                          </a:cubicBezTo>
                          <a:lnTo>
                            <a:pt x="14954" y="65532"/>
                          </a:lnTo>
                          <a:cubicBezTo>
                            <a:pt x="14288" y="65532"/>
                            <a:pt x="13525" y="65532"/>
                            <a:pt x="12859" y="65341"/>
                          </a:cubicBezTo>
                          <a:cubicBezTo>
                            <a:pt x="5524" y="64294"/>
                            <a:pt x="0" y="58102"/>
                            <a:pt x="0" y="50482"/>
                          </a:cubicBezTo>
                          <a:lnTo>
                            <a:pt x="0" y="15049"/>
                          </a:lnTo>
                          <a:cubicBezTo>
                            <a:pt x="0" y="6762"/>
                            <a:pt x="6667" y="0"/>
                            <a:pt x="15049" y="0"/>
                          </a:cubicBezTo>
                          <a:lnTo>
                            <a:pt x="371951" y="0"/>
                          </a:lnTo>
                          <a:cubicBezTo>
                            <a:pt x="379476" y="0"/>
                            <a:pt x="385667" y="5619"/>
                            <a:pt x="386715" y="12859"/>
                          </a:cubicBezTo>
                          <a:cubicBezTo>
                            <a:pt x="386810" y="13525"/>
                            <a:pt x="386905" y="14288"/>
                            <a:pt x="386905" y="150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6"/>
                    <p:cNvSpPr/>
                    <p:nvPr/>
                  </p:nvSpPr>
                  <p:spPr>
                    <a:xfrm>
                      <a:off x="2237422" y="5626036"/>
                      <a:ext cx="374141" cy="52864"/>
                    </a:xfrm>
                    <a:custGeom>
                      <a:avLst/>
                      <a:gdLst/>
                      <a:ahLst/>
                      <a:cxnLst/>
                      <a:rect l="l" t="t" r="r" b="b"/>
                      <a:pathLst>
                        <a:path w="374141" h="52864" extrusionOk="0">
                          <a:moveTo>
                            <a:pt x="374142" y="2381"/>
                          </a:moveTo>
                          <a:lnTo>
                            <a:pt x="374142" y="37815"/>
                          </a:lnTo>
                          <a:cubicBezTo>
                            <a:pt x="374142" y="46101"/>
                            <a:pt x="367475" y="52864"/>
                            <a:pt x="359188" y="52864"/>
                          </a:cubicBezTo>
                          <a:lnTo>
                            <a:pt x="2286" y="52864"/>
                          </a:lnTo>
                          <a:cubicBezTo>
                            <a:pt x="1619" y="52864"/>
                            <a:pt x="857" y="52864"/>
                            <a:pt x="191" y="52674"/>
                          </a:cubicBezTo>
                          <a:cubicBezTo>
                            <a:pt x="95" y="52007"/>
                            <a:pt x="0" y="51245"/>
                            <a:pt x="0" y="50578"/>
                          </a:cubicBezTo>
                          <a:lnTo>
                            <a:pt x="0" y="15050"/>
                          </a:lnTo>
                          <a:cubicBezTo>
                            <a:pt x="0" y="6763"/>
                            <a:pt x="6668" y="0"/>
                            <a:pt x="14954" y="0"/>
                          </a:cubicBezTo>
                          <a:lnTo>
                            <a:pt x="371856" y="0"/>
                          </a:lnTo>
                          <a:cubicBezTo>
                            <a:pt x="372523" y="0"/>
                            <a:pt x="373285" y="0"/>
                            <a:pt x="373952" y="191"/>
                          </a:cubicBezTo>
                          <a:cubicBezTo>
                            <a:pt x="374047" y="858"/>
                            <a:pt x="374142" y="1620"/>
                            <a:pt x="374142" y="23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7" name="Google Shape;867;p26"/>
                <p:cNvGrpSpPr/>
                <p:nvPr/>
              </p:nvGrpSpPr>
              <p:grpSpPr>
                <a:xfrm>
                  <a:off x="2336863" y="5554217"/>
                  <a:ext cx="177355" cy="15050"/>
                  <a:chOff x="2336863" y="5554217"/>
                  <a:chExt cx="177355" cy="15050"/>
                </a:xfrm>
              </p:grpSpPr>
              <p:sp>
                <p:nvSpPr>
                  <p:cNvPr id="868" name="Google Shape;868;p26"/>
                  <p:cNvSpPr/>
                  <p:nvPr/>
                </p:nvSpPr>
                <p:spPr>
                  <a:xfrm>
                    <a:off x="2336863" y="5554218"/>
                    <a:ext cx="15049" cy="15049"/>
                  </a:xfrm>
                  <a:custGeom>
                    <a:avLst/>
                    <a:gdLst/>
                    <a:ahLst/>
                    <a:cxnLst/>
                    <a:rect l="l" t="t" r="r" b="b"/>
                    <a:pathLst>
                      <a:path w="15049" h="15049" extrusionOk="0">
                        <a:moveTo>
                          <a:pt x="15049" y="7524"/>
                        </a:moveTo>
                        <a:cubicBezTo>
                          <a:pt x="15049" y="11680"/>
                          <a:pt x="11681"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6"/>
                  <p:cNvSpPr/>
                  <p:nvPr/>
                </p:nvSpPr>
                <p:spPr>
                  <a:xfrm>
                    <a:off x="2377440" y="5554217"/>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6"/>
                  <p:cNvSpPr/>
                  <p:nvPr/>
                </p:nvSpPr>
                <p:spPr>
                  <a:xfrm>
                    <a:off x="2418016"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6"/>
                  <p:cNvSpPr/>
                  <p:nvPr/>
                </p:nvSpPr>
                <p:spPr>
                  <a:xfrm>
                    <a:off x="2458593" y="5554218"/>
                    <a:ext cx="15049" cy="15049"/>
                  </a:xfrm>
                  <a:custGeom>
                    <a:avLst/>
                    <a:gdLst/>
                    <a:ahLst/>
                    <a:cxnLst/>
                    <a:rect l="l" t="t" r="r" b="b"/>
                    <a:pathLst>
                      <a:path w="15049" h="15049" extrusionOk="0">
                        <a:moveTo>
                          <a:pt x="15049" y="7524"/>
                        </a:moveTo>
                        <a:cubicBezTo>
                          <a:pt x="15049" y="11680"/>
                          <a:pt x="11680" y="15049"/>
                          <a:pt x="7525" y="15049"/>
                        </a:cubicBezTo>
                        <a:cubicBezTo>
                          <a:pt x="3369" y="15049"/>
                          <a:pt x="0" y="11680"/>
                          <a:pt x="0" y="7524"/>
                        </a:cubicBezTo>
                        <a:cubicBezTo>
                          <a:pt x="0" y="3369"/>
                          <a:pt x="3369" y="0"/>
                          <a:pt x="7525" y="0"/>
                        </a:cubicBezTo>
                        <a:cubicBezTo>
                          <a:pt x="11681" y="0"/>
                          <a:pt x="15049" y="3369"/>
                          <a:pt x="15049" y="752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6"/>
                  <p:cNvSpPr/>
                  <p:nvPr/>
                </p:nvSpPr>
                <p:spPr>
                  <a:xfrm>
                    <a:off x="2499169" y="5554217"/>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26"/>
                <p:cNvGrpSpPr/>
                <p:nvPr/>
              </p:nvGrpSpPr>
              <p:grpSpPr>
                <a:xfrm>
                  <a:off x="2336863" y="5641848"/>
                  <a:ext cx="177355" cy="15049"/>
                  <a:chOff x="2336863" y="5641848"/>
                  <a:chExt cx="177355" cy="15049"/>
                </a:xfrm>
              </p:grpSpPr>
              <p:sp>
                <p:nvSpPr>
                  <p:cNvPr id="874" name="Google Shape;874;p26"/>
                  <p:cNvSpPr/>
                  <p:nvPr/>
                </p:nvSpPr>
                <p:spPr>
                  <a:xfrm>
                    <a:off x="2336863"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6"/>
                  <p:cNvSpPr/>
                  <p:nvPr/>
                </p:nvSpPr>
                <p:spPr>
                  <a:xfrm>
                    <a:off x="2377440" y="5641848"/>
                    <a:ext cx="15049" cy="15049"/>
                  </a:xfrm>
                  <a:custGeom>
                    <a:avLst/>
                    <a:gdLst/>
                    <a:ahLst/>
                    <a:cxnLst/>
                    <a:rect l="l" t="t" r="r" b="b"/>
                    <a:pathLst>
                      <a:path w="15049" h="15049" extrusionOk="0">
                        <a:moveTo>
                          <a:pt x="15049" y="7525"/>
                        </a:moveTo>
                        <a:cubicBezTo>
                          <a:pt x="15049" y="11716"/>
                          <a:pt x="11716" y="15050"/>
                          <a:pt x="7525" y="15050"/>
                        </a:cubicBezTo>
                        <a:cubicBezTo>
                          <a:pt x="3334" y="15050"/>
                          <a:pt x="0" y="11716"/>
                          <a:pt x="0" y="7525"/>
                        </a:cubicBezTo>
                        <a:cubicBezTo>
                          <a:pt x="0" y="3334"/>
                          <a:pt x="3334" y="0"/>
                          <a:pt x="7525" y="0"/>
                        </a:cubicBezTo>
                        <a:cubicBezTo>
                          <a:pt x="11716" y="0"/>
                          <a:pt x="15049" y="3334"/>
                          <a:pt x="15049"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6"/>
                  <p:cNvSpPr/>
                  <p:nvPr/>
                </p:nvSpPr>
                <p:spPr>
                  <a:xfrm>
                    <a:off x="2418016"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6"/>
                  <p:cNvSpPr/>
                  <p:nvPr/>
                </p:nvSpPr>
                <p:spPr>
                  <a:xfrm>
                    <a:off x="2458592"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6"/>
                  <p:cNvSpPr/>
                  <p:nvPr/>
                </p:nvSpPr>
                <p:spPr>
                  <a:xfrm>
                    <a:off x="2499169" y="5641848"/>
                    <a:ext cx="15049" cy="15049"/>
                  </a:xfrm>
                  <a:custGeom>
                    <a:avLst/>
                    <a:gdLst/>
                    <a:ahLst/>
                    <a:cxnLst/>
                    <a:rect l="l" t="t" r="r" b="b"/>
                    <a:pathLst>
                      <a:path w="15049" h="15049" extrusionOk="0">
                        <a:moveTo>
                          <a:pt x="15050" y="7525"/>
                        </a:moveTo>
                        <a:cubicBezTo>
                          <a:pt x="15050" y="11716"/>
                          <a:pt x="11716" y="15050"/>
                          <a:pt x="7525" y="15050"/>
                        </a:cubicBezTo>
                        <a:cubicBezTo>
                          <a:pt x="3334" y="15050"/>
                          <a:pt x="0" y="11716"/>
                          <a:pt x="0" y="7525"/>
                        </a:cubicBezTo>
                        <a:cubicBezTo>
                          <a:pt x="0" y="3334"/>
                          <a:pt x="3334" y="0"/>
                          <a:pt x="7525" y="0"/>
                        </a:cubicBezTo>
                        <a:cubicBezTo>
                          <a:pt x="11716" y="0"/>
                          <a:pt x="15050" y="3334"/>
                          <a:pt x="15050" y="752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9" name="Google Shape;879;p26"/>
              <p:cNvGrpSpPr/>
              <p:nvPr/>
            </p:nvGrpSpPr>
            <p:grpSpPr>
              <a:xfrm>
                <a:off x="1161625" y="3903897"/>
                <a:ext cx="215413" cy="215333"/>
                <a:chOff x="2288857" y="5187981"/>
                <a:chExt cx="258413" cy="258317"/>
              </a:xfrm>
            </p:grpSpPr>
            <p:sp>
              <p:nvSpPr>
                <p:cNvPr id="880" name="Google Shape;880;p26"/>
                <p:cNvSpPr/>
                <p:nvPr/>
              </p:nvSpPr>
              <p:spPr>
                <a:xfrm>
                  <a:off x="2288857" y="5187981"/>
                  <a:ext cx="258413" cy="258317"/>
                </a:xfrm>
                <a:custGeom>
                  <a:avLst/>
                  <a:gdLst/>
                  <a:ahLst/>
                  <a:cxnLst/>
                  <a:rect l="l" t="t" r="r" b="b"/>
                  <a:pathLst>
                    <a:path w="258413" h="258317" extrusionOk="0">
                      <a:moveTo>
                        <a:pt x="258413" y="129159"/>
                      </a:moveTo>
                      <a:cubicBezTo>
                        <a:pt x="258413" y="159544"/>
                        <a:pt x="247936" y="187452"/>
                        <a:pt x="230410" y="209454"/>
                      </a:cubicBezTo>
                      <a:cubicBezTo>
                        <a:pt x="206692" y="239268"/>
                        <a:pt x="170212" y="258318"/>
                        <a:pt x="129159" y="258318"/>
                      </a:cubicBezTo>
                      <a:cubicBezTo>
                        <a:pt x="88106" y="258318"/>
                        <a:pt x="51625" y="239268"/>
                        <a:pt x="28004" y="209454"/>
                      </a:cubicBezTo>
                      <a:cubicBezTo>
                        <a:pt x="27337" y="208597"/>
                        <a:pt x="26670" y="207740"/>
                        <a:pt x="26003" y="206788"/>
                      </a:cubicBezTo>
                      <a:cubicBezTo>
                        <a:pt x="9716" y="185166"/>
                        <a:pt x="0" y="158305"/>
                        <a:pt x="0" y="129159"/>
                      </a:cubicBezTo>
                      <a:cubicBezTo>
                        <a:pt x="0" y="57817"/>
                        <a:pt x="57817" y="0"/>
                        <a:pt x="129159" y="0"/>
                      </a:cubicBezTo>
                      <a:cubicBezTo>
                        <a:pt x="176784" y="0"/>
                        <a:pt x="218313" y="25717"/>
                        <a:pt x="240697" y="64008"/>
                      </a:cubicBezTo>
                      <a:cubicBezTo>
                        <a:pt x="251936" y="83153"/>
                        <a:pt x="258318" y="105442"/>
                        <a:pt x="258318" y="1291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6"/>
                <p:cNvSpPr/>
                <p:nvPr/>
              </p:nvSpPr>
              <p:spPr>
                <a:xfrm>
                  <a:off x="2316956" y="5234082"/>
                  <a:ext cx="202501" cy="212216"/>
                </a:xfrm>
                <a:custGeom>
                  <a:avLst/>
                  <a:gdLst/>
                  <a:ahLst/>
                  <a:cxnLst/>
                  <a:rect l="l" t="t" r="r" b="b"/>
                  <a:pathLst>
                    <a:path w="202501" h="212216" extrusionOk="0">
                      <a:moveTo>
                        <a:pt x="202406" y="163353"/>
                      </a:moveTo>
                      <a:cubicBezTo>
                        <a:pt x="178689" y="193167"/>
                        <a:pt x="142208" y="212217"/>
                        <a:pt x="101155" y="212217"/>
                      </a:cubicBezTo>
                      <a:cubicBezTo>
                        <a:pt x="60103" y="212217"/>
                        <a:pt x="23622" y="193167"/>
                        <a:pt x="0" y="163353"/>
                      </a:cubicBezTo>
                      <a:cubicBezTo>
                        <a:pt x="9525" y="122682"/>
                        <a:pt x="42958" y="91249"/>
                        <a:pt x="84677" y="84582"/>
                      </a:cubicBezTo>
                      <a:cubicBezTo>
                        <a:pt x="68675" y="78010"/>
                        <a:pt x="57341" y="62293"/>
                        <a:pt x="57341" y="43910"/>
                      </a:cubicBezTo>
                      <a:cubicBezTo>
                        <a:pt x="57341" y="19717"/>
                        <a:pt x="76962" y="0"/>
                        <a:pt x="101251" y="0"/>
                      </a:cubicBezTo>
                      <a:cubicBezTo>
                        <a:pt x="125539" y="0"/>
                        <a:pt x="145161" y="19717"/>
                        <a:pt x="145161" y="43910"/>
                      </a:cubicBezTo>
                      <a:cubicBezTo>
                        <a:pt x="145161" y="62293"/>
                        <a:pt x="133826" y="78010"/>
                        <a:pt x="117824" y="84582"/>
                      </a:cubicBezTo>
                      <a:cubicBezTo>
                        <a:pt x="159544" y="91249"/>
                        <a:pt x="192976" y="122682"/>
                        <a:pt x="202501" y="1633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2" name="Google Shape;882;p26"/>
            <p:cNvSpPr/>
            <p:nvPr/>
          </p:nvSpPr>
          <p:spPr>
            <a:xfrm>
              <a:off x="5401558" y="4012919"/>
              <a:ext cx="172878" cy="28080"/>
            </a:xfrm>
            <a:custGeom>
              <a:avLst/>
              <a:gdLst/>
              <a:ahLst/>
              <a:cxnLst/>
              <a:rect l="l" t="t" r="r" b="b"/>
              <a:pathLst>
                <a:path w="157162" h="25527" extrusionOk="0">
                  <a:moveTo>
                    <a:pt x="144399" y="25527"/>
                  </a:moveTo>
                  <a:lnTo>
                    <a:pt x="12764" y="25527"/>
                  </a:lnTo>
                  <a:cubicBezTo>
                    <a:pt x="5715" y="25527"/>
                    <a:pt x="0" y="19812"/>
                    <a:pt x="0" y="12764"/>
                  </a:cubicBezTo>
                  <a:lnTo>
                    <a:pt x="0" y="12764"/>
                  </a:lnTo>
                  <a:cubicBezTo>
                    <a:pt x="0" y="5715"/>
                    <a:pt x="5715" y="0"/>
                    <a:pt x="12764" y="0"/>
                  </a:cubicBezTo>
                  <a:lnTo>
                    <a:pt x="144399" y="0"/>
                  </a:lnTo>
                  <a:cubicBezTo>
                    <a:pt x="151448" y="0"/>
                    <a:pt x="157163" y="5715"/>
                    <a:pt x="157163" y="12764"/>
                  </a:cubicBezTo>
                  <a:lnTo>
                    <a:pt x="157163" y="12764"/>
                  </a:lnTo>
                  <a:cubicBezTo>
                    <a:pt x="157163" y="19812"/>
                    <a:pt x="151448" y="25527"/>
                    <a:pt x="144399" y="255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E576C596-19E1-D826-0059-21DD9E024157}"/>
              </a:ext>
            </a:extLst>
          </p:cNvPr>
          <p:cNvPicPr>
            <a:picLocks noChangeAspect="1"/>
          </p:cNvPicPr>
          <p:nvPr/>
        </p:nvPicPr>
        <p:blipFill>
          <a:blip r:embed="rId3"/>
          <a:stretch>
            <a:fillRect/>
          </a:stretch>
        </p:blipFill>
        <p:spPr>
          <a:xfrm>
            <a:off x="6545163" y="1968108"/>
            <a:ext cx="1252816" cy="1252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F232D342-DEB3-2495-DFA6-DDABAB4F67B4}"/>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2BE8BA81-6C4D-E4D6-DE1B-F26E3FC91012}"/>
              </a:ext>
            </a:extLst>
          </p:cNvPr>
          <p:cNvSpPr txBox="1">
            <a:spLocks noGrp="1"/>
          </p:cNvSpPr>
          <p:nvPr>
            <p:ph type="title"/>
          </p:nvPr>
        </p:nvSpPr>
        <p:spPr>
          <a:xfrm>
            <a:off x="692462" y="-26104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7DA98A20-F33B-13B9-650E-17A75B3EFDA4}"/>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BA137992-82F8-67A2-22EE-E59CF05C7BE7}"/>
              </a:ext>
            </a:extLst>
          </p:cNvPr>
          <p:cNvPicPr>
            <a:picLocks noChangeAspect="1"/>
          </p:cNvPicPr>
          <p:nvPr/>
        </p:nvPicPr>
        <p:blipFill>
          <a:blip r:embed="rId3"/>
          <a:stretch>
            <a:fillRect/>
          </a:stretch>
        </p:blipFill>
        <p:spPr>
          <a:xfrm>
            <a:off x="12853610" y="624408"/>
            <a:ext cx="1200149" cy="1200149"/>
          </a:xfrm>
          <a:prstGeom prst="rect">
            <a:avLst/>
          </a:prstGeom>
        </p:spPr>
      </p:pic>
      <p:pic>
        <p:nvPicPr>
          <p:cNvPr id="6" name="Picture 5">
            <a:extLst>
              <a:ext uri="{FF2B5EF4-FFF2-40B4-BE49-F238E27FC236}">
                <a16:creationId xmlns:a16="http://schemas.microsoft.com/office/drawing/2014/main" id="{439D6A28-D60D-C098-801F-764E003E86D0}"/>
              </a:ext>
            </a:extLst>
          </p:cNvPr>
          <p:cNvPicPr>
            <a:picLocks noChangeAspect="1"/>
          </p:cNvPicPr>
          <p:nvPr/>
        </p:nvPicPr>
        <p:blipFill>
          <a:blip r:embed="rId4"/>
          <a:stretch>
            <a:fillRect/>
          </a:stretch>
        </p:blipFill>
        <p:spPr>
          <a:xfrm>
            <a:off x="5431299" y="-2143045"/>
            <a:ext cx="1200149" cy="1200149"/>
          </a:xfrm>
          <a:prstGeom prst="rect">
            <a:avLst/>
          </a:prstGeom>
        </p:spPr>
      </p:pic>
      <p:sp>
        <p:nvSpPr>
          <p:cNvPr id="9" name="Google Shape;889;p27">
            <a:extLst>
              <a:ext uri="{FF2B5EF4-FFF2-40B4-BE49-F238E27FC236}">
                <a16:creationId xmlns:a16="http://schemas.microsoft.com/office/drawing/2014/main" id="{730110A6-9167-05AC-A924-F6F4FBD306E8}"/>
              </a:ext>
            </a:extLst>
          </p:cNvPr>
          <p:cNvSpPr txBox="1"/>
          <p:nvPr/>
        </p:nvSpPr>
        <p:spPr>
          <a:xfrm>
            <a:off x="14697530" y="2106390"/>
            <a:ext cx="3953221"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6D90DC7E-CBDE-27F1-E8A1-AE3DC3ACDB82}"/>
              </a:ext>
            </a:extLst>
          </p:cNvPr>
          <p:cNvSpPr txBox="1"/>
          <p:nvPr/>
        </p:nvSpPr>
        <p:spPr>
          <a:xfrm>
            <a:off x="14697530" y="2768776"/>
            <a:ext cx="3861781"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0C33DCCA-214B-4B7A-346E-62C7AE3B91CF}"/>
              </a:ext>
            </a:extLst>
          </p:cNvPr>
          <p:cNvSpPr txBox="1"/>
          <p:nvPr/>
        </p:nvSpPr>
        <p:spPr>
          <a:xfrm>
            <a:off x="14697530" y="3508283"/>
            <a:ext cx="4105621"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7F800AB2-5262-3799-DBEC-8146467C7E00}"/>
              </a:ext>
            </a:extLst>
          </p:cNvPr>
          <p:cNvPicPr>
            <a:picLocks noChangeAspect="1"/>
          </p:cNvPicPr>
          <p:nvPr/>
        </p:nvPicPr>
        <p:blipFill>
          <a:blip r:embed="rId5"/>
          <a:stretch>
            <a:fillRect/>
          </a:stretch>
        </p:blipFill>
        <p:spPr>
          <a:xfrm>
            <a:off x="1176849" y="1151659"/>
            <a:ext cx="1263145" cy="645281"/>
          </a:xfrm>
          <a:prstGeom prst="rect">
            <a:avLst/>
          </a:prstGeom>
        </p:spPr>
      </p:pic>
      <p:pic>
        <p:nvPicPr>
          <p:cNvPr id="15" name="Picture 14">
            <a:extLst>
              <a:ext uri="{FF2B5EF4-FFF2-40B4-BE49-F238E27FC236}">
                <a16:creationId xmlns:a16="http://schemas.microsoft.com/office/drawing/2014/main" id="{EEFCADD2-57B6-9BD9-03CF-D0935357EDB6}"/>
              </a:ext>
            </a:extLst>
          </p:cNvPr>
          <p:cNvPicPr>
            <a:picLocks noChangeAspect="1"/>
          </p:cNvPicPr>
          <p:nvPr/>
        </p:nvPicPr>
        <p:blipFill>
          <a:blip r:embed="rId6"/>
          <a:stretch>
            <a:fillRect/>
          </a:stretch>
        </p:blipFill>
        <p:spPr>
          <a:xfrm>
            <a:off x="-3375555" y="5472900"/>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75E92B8C-41B7-A057-1B6B-EC3FD18A0B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0297" y="1017652"/>
            <a:ext cx="892056" cy="59433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9;p27">
            <a:extLst>
              <a:ext uri="{FF2B5EF4-FFF2-40B4-BE49-F238E27FC236}">
                <a16:creationId xmlns:a16="http://schemas.microsoft.com/office/drawing/2014/main" id="{1771498B-573B-56F1-84D4-874E83A46486}"/>
              </a:ext>
            </a:extLst>
          </p:cNvPr>
          <p:cNvSpPr txBox="1"/>
          <p:nvPr/>
        </p:nvSpPr>
        <p:spPr>
          <a:xfrm>
            <a:off x="4205259" y="5143501"/>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F7C1E841-A5B1-C3C5-03DB-D3C9AFEDDADF}"/>
              </a:ext>
            </a:extLst>
          </p:cNvPr>
          <p:cNvSpPr txBox="1">
            <a:spLocks/>
          </p:cNvSpPr>
          <p:nvPr/>
        </p:nvSpPr>
        <p:spPr>
          <a:xfrm>
            <a:off x="692462" y="-102270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Key Concepts</a:t>
            </a:r>
          </a:p>
        </p:txBody>
      </p:sp>
      <p:pic>
        <p:nvPicPr>
          <p:cNvPr id="14" name="Picture 13">
            <a:extLst>
              <a:ext uri="{FF2B5EF4-FFF2-40B4-BE49-F238E27FC236}">
                <a16:creationId xmlns:a16="http://schemas.microsoft.com/office/drawing/2014/main" id="{188EFBA4-0BE8-682C-6A94-5F79954872C1}"/>
              </a:ext>
            </a:extLst>
          </p:cNvPr>
          <p:cNvPicPr>
            <a:picLocks noChangeAspect="1"/>
          </p:cNvPicPr>
          <p:nvPr/>
        </p:nvPicPr>
        <p:blipFill>
          <a:blip r:embed="rId8"/>
          <a:stretch>
            <a:fillRect/>
          </a:stretch>
        </p:blipFill>
        <p:spPr>
          <a:xfrm>
            <a:off x="-3771766" y="1442048"/>
            <a:ext cx="2710748" cy="2066235"/>
          </a:xfrm>
          <a:prstGeom prst="rect">
            <a:avLst/>
          </a:prstGeom>
        </p:spPr>
      </p:pic>
      <p:sp>
        <p:nvSpPr>
          <p:cNvPr id="2" name="Google Shape;887;p27">
            <a:extLst>
              <a:ext uri="{FF2B5EF4-FFF2-40B4-BE49-F238E27FC236}">
                <a16:creationId xmlns:a16="http://schemas.microsoft.com/office/drawing/2014/main" id="{76D2DC5C-7993-BD94-86CC-29AF685FD32E}"/>
              </a:ext>
            </a:extLst>
          </p:cNvPr>
          <p:cNvSpPr txBox="1">
            <a:spLocks/>
          </p:cNvSpPr>
          <p:nvPr/>
        </p:nvSpPr>
        <p:spPr>
          <a:xfrm>
            <a:off x="720000" y="119925"/>
            <a:ext cx="4711299"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Classical vs. Quantum Mechanics</a:t>
            </a:r>
          </a:p>
        </p:txBody>
      </p:sp>
      <p:sp>
        <p:nvSpPr>
          <p:cNvPr id="5" name="Google Shape;889;p27">
            <a:extLst>
              <a:ext uri="{FF2B5EF4-FFF2-40B4-BE49-F238E27FC236}">
                <a16:creationId xmlns:a16="http://schemas.microsoft.com/office/drawing/2014/main" id="{02E531C2-3878-79E7-CE4C-D83918D212E1}"/>
              </a:ext>
            </a:extLst>
          </p:cNvPr>
          <p:cNvSpPr txBox="1"/>
          <p:nvPr/>
        </p:nvSpPr>
        <p:spPr>
          <a:xfrm>
            <a:off x="720000" y="1903464"/>
            <a:ext cx="3710039" cy="1882205"/>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Classical Mechanics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It deals with macroscopic particles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It is based on Newton’s laws of motion and Maxwell’s electromagnetic wave theory.</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Any amount of energy may be emitted or absorbed continuously</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The state of a system is defined exactly by specifying their positions and velocities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The future state can be predicted with certainty</a:t>
            </a:r>
          </a:p>
        </p:txBody>
      </p:sp>
      <p:sp>
        <p:nvSpPr>
          <p:cNvPr id="12" name="Google Shape;889;p27">
            <a:extLst>
              <a:ext uri="{FF2B5EF4-FFF2-40B4-BE49-F238E27FC236}">
                <a16:creationId xmlns:a16="http://schemas.microsoft.com/office/drawing/2014/main" id="{6475B24E-CE29-9B91-AA36-01D42B356E5D}"/>
              </a:ext>
            </a:extLst>
          </p:cNvPr>
          <p:cNvSpPr txBox="1"/>
          <p:nvPr/>
        </p:nvSpPr>
        <p:spPr>
          <a:xfrm>
            <a:off x="4624224" y="1371540"/>
            <a:ext cx="4159567" cy="2754308"/>
          </a:xfrm>
          <a:prstGeom prst="rect">
            <a:avLst/>
          </a:prstGeom>
          <a:noFill/>
          <a:ln>
            <a:noFill/>
          </a:ln>
        </p:spPr>
        <p:txBody>
          <a:bodyPr spcFirstLastPara="1" wrap="square" lIns="91425" tIns="91425" rIns="91425" bIns="91425" anchor="t" anchorCtr="0">
            <a:noAutofit/>
          </a:bodyPr>
          <a:lstStyle/>
          <a:p>
            <a:pPr marL="12700">
              <a:lnSpc>
                <a:spcPts val="3779"/>
              </a:lnSpc>
              <a:spcBef>
                <a:spcPts val="105"/>
              </a:spcBef>
            </a:pPr>
            <a:r>
              <a:rPr lang="en-US" sz="1600" b="1" dirty="0">
                <a:latin typeface="Calibri"/>
                <a:cs typeface="Calibri"/>
              </a:rPr>
              <a:t>Quantum</a:t>
            </a:r>
            <a:r>
              <a:rPr lang="en-US" sz="1600" b="1" spc="-75" dirty="0">
                <a:latin typeface="Calibri"/>
                <a:cs typeface="Calibri"/>
              </a:rPr>
              <a:t> </a:t>
            </a:r>
            <a:r>
              <a:rPr lang="en-US" sz="1600" b="1" spc="-10" dirty="0">
                <a:latin typeface="Calibri"/>
                <a:cs typeface="Calibri"/>
              </a:rPr>
              <a:t>Mechanics</a:t>
            </a:r>
            <a:endParaRPr lang="en-US" sz="1600" dirty="0">
              <a:latin typeface="Calibri"/>
              <a:cs typeface="Calibri"/>
            </a:endParaRPr>
          </a:p>
          <a:p>
            <a:pPr marL="241300" indent="-227329">
              <a:lnSpc>
                <a:spcPts val="2820"/>
              </a:lnSpc>
              <a:buFont typeface="Arial"/>
              <a:buChar char="•"/>
              <a:tabLst>
                <a:tab pos="241300" algn="l"/>
              </a:tabLst>
            </a:pPr>
            <a:r>
              <a:rPr lang="en-US" sz="1200" dirty="0">
                <a:latin typeface="Calibri"/>
                <a:cs typeface="Calibri"/>
              </a:rPr>
              <a:t>It</a:t>
            </a:r>
            <a:r>
              <a:rPr lang="en-US" sz="1200" spc="-55" dirty="0">
                <a:latin typeface="Calibri"/>
                <a:cs typeface="Calibri"/>
              </a:rPr>
              <a:t> </a:t>
            </a:r>
            <a:r>
              <a:rPr lang="en-US" sz="1200" dirty="0">
                <a:latin typeface="Calibri"/>
                <a:cs typeface="Calibri"/>
              </a:rPr>
              <a:t>deals</a:t>
            </a:r>
            <a:r>
              <a:rPr lang="en-US" sz="1200" spc="-40" dirty="0">
                <a:latin typeface="Calibri"/>
                <a:cs typeface="Calibri"/>
              </a:rPr>
              <a:t> </a:t>
            </a:r>
            <a:r>
              <a:rPr lang="en-US" sz="1200" dirty="0">
                <a:latin typeface="Calibri"/>
                <a:cs typeface="Calibri"/>
              </a:rPr>
              <a:t>with</a:t>
            </a:r>
            <a:r>
              <a:rPr lang="en-US" sz="1200" spc="-50" dirty="0">
                <a:latin typeface="Calibri"/>
                <a:cs typeface="Calibri"/>
              </a:rPr>
              <a:t> </a:t>
            </a:r>
            <a:r>
              <a:rPr lang="en-US" sz="1200" dirty="0">
                <a:latin typeface="Calibri"/>
                <a:cs typeface="Calibri"/>
              </a:rPr>
              <a:t>microscopic</a:t>
            </a:r>
            <a:r>
              <a:rPr lang="en-US" sz="1200" spc="-60" dirty="0">
                <a:latin typeface="Calibri"/>
                <a:cs typeface="Calibri"/>
              </a:rPr>
              <a:t> </a:t>
            </a:r>
            <a:r>
              <a:rPr lang="en-US" sz="1200" spc="-10" dirty="0">
                <a:latin typeface="Calibri"/>
                <a:cs typeface="Calibri"/>
              </a:rPr>
              <a:t>particles</a:t>
            </a:r>
            <a:endParaRPr lang="en-US" sz="1200" dirty="0">
              <a:latin typeface="Calibri"/>
              <a:cs typeface="Calibri"/>
            </a:endParaRPr>
          </a:p>
          <a:p>
            <a:pPr marL="241300" indent="-227329">
              <a:lnSpc>
                <a:spcPct val="100000"/>
              </a:lnSpc>
              <a:spcBef>
                <a:spcPts val="415"/>
              </a:spcBef>
              <a:buFont typeface="Arial"/>
              <a:buChar char="•"/>
              <a:tabLst>
                <a:tab pos="241300" algn="l"/>
              </a:tabLst>
            </a:pPr>
            <a:r>
              <a:rPr lang="en-US" sz="1200" dirty="0">
                <a:latin typeface="Calibri"/>
                <a:cs typeface="Calibri"/>
              </a:rPr>
              <a:t>It</a:t>
            </a:r>
            <a:r>
              <a:rPr lang="en-US" sz="1200" spc="-65" dirty="0">
                <a:latin typeface="Calibri"/>
                <a:cs typeface="Calibri"/>
              </a:rPr>
              <a:t> </a:t>
            </a:r>
            <a:r>
              <a:rPr lang="en-US" sz="1200" dirty="0">
                <a:latin typeface="Calibri"/>
                <a:cs typeface="Calibri"/>
              </a:rPr>
              <a:t>is</a:t>
            </a:r>
            <a:r>
              <a:rPr lang="en-US" sz="1200" spc="-45" dirty="0">
                <a:latin typeface="Calibri"/>
                <a:cs typeface="Calibri"/>
              </a:rPr>
              <a:t> </a:t>
            </a:r>
            <a:r>
              <a:rPr lang="en-US" sz="1200" dirty="0">
                <a:latin typeface="Calibri"/>
                <a:cs typeface="Calibri"/>
              </a:rPr>
              <a:t>based</a:t>
            </a:r>
            <a:r>
              <a:rPr lang="en-US" sz="1200" spc="-45" dirty="0">
                <a:latin typeface="Calibri"/>
                <a:cs typeface="Calibri"/>
              </a:rPr>
              <a:t> </a:t>
            </a:r>
            <a:r>
              <a:rPr lang="en-US" sz="1200" dirty="0">
                <a:latin typeface="Calibri"/>
                <a:cs typeface="Calibri"/>
              </a:rPr>
              <a:t>on</a:t>
            </a:r>
            <a:r>
              <a:rPr lang="en-US" sz="1200" spc="-30" dirty="0">
                <a:latin typeface="Calibri"/>
                <a:cs typeface="Calibri"/>
              </a:rPr>
              <a:t> </a:t>
            </a:r>
            <a:r>
              <a:rPr lang="en-US" sz="1200" dirty="0">
                <a:latin typeface="Calibri"/>
                <a:cs typeface="Calibri"/>
              </a:rPr>
              <a:t>the</a:t>
            </a:r>
            <a:r>
              <a:rPr lang="en-US" sz="1200" spc="-50" dirty="0">
                <a:latin typeface="Calibri"/>
                <a:cs typeface="Calibri"/>
              </a:rPr>
              <a:t> </a:t>
            </a:r>
            <a:r>
              <a:rPr lang="en-US" sz="1200" dirty="0">
                <a:latin typeface="Calibri"/>
                <a:cs typeface="Calibri"/>
              </a:rPr>
              <a:t>Schrödinger</a:t>
            </a:r>
            <a:r>
              <a:rPr lang="en-US" sz="1200" spc="-50" dirty="0">
                <a:latin typeface="Calibri"/>
                <a:cs typeface="Calibri"/>
              </a:rPr>
              <a:t> </a:t>
            </a:r>
            <a:r>
              <a:rPr lang="en-US" sz="1200" spc="-10" dirty="0">
                <a:latin typeface="Calibri"/>
                <a:cs typeface="Calibri"/>
              </a:rPr>
              <a:t>equation</a:t>
            </a:r>
            <a:endParaRPr lang="en-US" sz="1200" dirty="0">
              <a:latin typeface="Calibri"/>
              <a:cs typeface="Calibri"/>
            </a:endParaRPr>
          </a:p>
          <a:p>
            <a:pPr marL="241300" marR="128270" indent="-227329">
              <a:lnSpc>
                <a:spcPct val="80000"/>
              </a:lnSpc>
              <a:spcBef>
                <a:spcPts val="1005"/>
              </a:spcBef>
              <a:buFont typeface="Arial"/>
              <a:buChar char="•"/>
              <a:tabLst>
                <a:tab pos="242570" algn="l"/>
              </a:tabLst>
            </a:pPr>
            <a:r>
              <a:rPr lang="en-US" sz="1200" dirty="0">
                <a:latin typeface="Calibri"/>
                <a:cs typeface="Calibri"/>
              </a:rPr>
              <a:t>Because</a:t>
            </a:r>
            <a:r>
              <a:rPr lang="en-US" sz="1200" spc="-70" dirty="0">
                <a:latin typeface="Calibri"/>
                <a:cs typeface="Calibri"/>
              </a:rPr>
              <a:t> </a:t>
            </a:r>
            <a:r>
              <a:rPr lang="en-US" sz="1200" dirty="0">
                <a:latin typeface="Calibri"/>
                <a:cs typeface="Calibri"/>
              </a:rPr>
              <a:t>of</a:t>
            </a:r>
            <a:r>
              <a:rPr lang="en-US" sz="1200" spc="-65" dirty="0">
                <a:latin typeface="Calibri"/>
                <a:cs typeface="Calibri"/>
              </a:rPr>
              <a:t> </a:t>
            </a:r>
            <a:r>
              <a:rPr lang="en-US" sz="1200" spc="-10" dirty="0">
                <a:latin typeface="Calibri"/>
                <a:cs typeface="Calibri"/>
              </a:rPr>
              <a:t>Heisenberg’s</a:t>
            </a:r>
            <a:r>
              <a:rPr lang="en-US" sz="1200" spc="-65" dirty="0">
                <a:latin typeface="Calibri"/>
                <a:cs typeface="Calibri"/>
              </a:rPr>
              <a:t> </a:t>
            </a:r>
            <a:r>
              <a:rPr lang="en-US" sz="1200" spc="-10" dirty="0">
                <a:latin typeface="Calibri"/>
                <a:cs typeface="Calibri"/>
              </a:rPr>
              <a:t>uncertainty 	</a:t>
            </a:r>
            <a:r>
              <a:rPr lang="en-US" sz="1200" dirty="0">
                <a:solidFill>
                  <a:srgbClr val="00AF50"/>
                </a:solidFill>
                <a:latin typeface="Calibri"/>
                <a:cs typeface="Calibri"/>
              </a:rPr>
              <a:t>principle</a:t>
            </a:r>
            <a:r>
              <a:rPr lang="en-US" sz="1200" spc="-75" dirty="0">
                <a:solidFill>
                  <a:srgbClr val="00AF50"/>
                </a:solidFill>
                <a:latin typeface="Calibri"/>
                <a:cs typeface="Calibri"/>
              </a:rPr>
              <a:t> </a:t>
            </a:r>
            <a:r>
              <a:rPr lang="en-US" sz="1200" dirty="0">
                <a:latin typeface="Calibri"/>
                <a:cs typeface="Calibri"/>
              </a:rPr>
              <a:t>and</a:t>
            </a:r>
            <a:r>
              <a:rPr lang="en-US" sz="1200" spc="-70" dirty="0">
                <a:latin typeface="Calibri"/>
                <a:cs typeface="Calibri"/>
              </a:rPr>
              <a:t> </a:t>
            </a:r>
            <a:r>
              <a:rPr lang="en-US" sz="1200" dirty="0">
                <a:latin typeface="Calibri"/>
                <a:cs typeface="Calibri"/>
              </a:rPr>
              <a:t>de</a:t>
            </a:r>
            <a:r>
              <a:rPr lang="en-US" sz="1200" spc="-65" dirty="0">
                <a:latin typeface="Calibri"/>
                <a:cs typeface="Calibri"/>
              </a:rPr>
              <a:t> </a:t>
            </a:r>
            <a:r>
              <a:rPr lang="en-US" sz="1200" dirty="0">
                <a:latin typeface="Calibri"/>
                <a:cs typeface="Calibri"/>
              </a:rPr>
              <a:t>Broglie</a:t>
            </a:r>
            <a:r>
              <a:rPr lang="en-US" sz="1200" spc="-85" dirty="0">
                <a:latin typeface="Calibri"/>
                <a:cs typeface="Calibri"/>
              </a:rPr>
              <a:t> </a:t>
            </a:r>
            <a:r>
              <a:rPr lang="en-US" sz="1200" dirty="0">
                <a:solidFill>
                  <a:srgbClr val="00AF50"/>
                </a:solidFill>
                <a:latin typeface="Calibri"/>
                <a:cs typeface="Calibri"/>
              </a:rPr>
              <a:t>hypothesis</a:t>
            </a:r>
            <a:r>
              <a:rPr lang="en-US" sz="1200" spc="-55" dirty="0">
                <a:solidFill>
                  <a:srgbClr val="00AF50"/>
                </a:solidFill>
                <a:latin typeface="Calibri"/>
                <a:cs typeface="Calibri"/>
              </a:rPr>
              <a:t> </a:t>
            </a:r>
            <a:r>
              <a:rPr lang="en-US" sz="1200" spc="-20" dirty="0">
                <a:latin typeface="Calibri"/>
                <a:cs typeface="Calibri"/>
              </a:rPr>
              <a:t>dual 	</a:t>
            </a:r>
            <a:r>
              <a:rPr lang="en-US" sz="1200" dirty="0">
                <a:latin typeface="Calibri"/>
                <a:cs typeface="Calibri"/>
              </a:rPr>
              <a:t>nature</a:t>
            </a:r>
            <a:r>
              <a:rPr lang="en-US" sz="1200" spc="-50" dirty="0">
                <a:latin typeface="Calibri"/>
                <a:cs typeface="Calibri"/>
              </a:rPr>
              <a:t> </a:t>
            </a:r>
            <a:r>
              <a:rPr lang="en-US" sz="1200" dirty="0">
                <a:latin typeface="Calibri"/>
                <a:cs typeface="Calibri"/>
              </a:rPr>
              <a:t>of</a:t>
            </a:r>
            <a:r>
              <a:rPr lang="en-US" sz="1200" spc="-50" dirty="0">
                <a:latin typeface="Calibri"/>
                <a:cs typeface="Calibri"/>
              </a:rPr>
              <a:t> </a:t>
            </a:r>
            <a:r>
              <a:rPr lang="en-US" sz="1200" dirty="0">
                <a:latin typeface="Calibri"/>
                <a:cs typeface="Calibri"/>
              </a:rPr>
              <a:t>matter</a:t>
            </a:r>
            <a:r>
              <a:rPr lang="en-US" sz="1200" spc="-60" dirty="0">
                <a:latin typeface="Calibri"/>
                <a:cs typeface="Calibri"/>
              </a:rPr>
              <a:t> </a:t>
            </a:r>
            <a:r>
              <a:rPr lang="en-US" sz="1200" dirty="0">
                <a:latin typeface="Calibri"/>
                <a:cs typeface="Calibri"/>
              </a:rPr>
              <a:t>(both</a:t>
            </a:r>
            <a:r>
              <a:rPr lang="en-US" sz="1200" spc="-65" dirty="0">
                <a:latin typeface="Calibri"/>
                <a:cs typeface="Calibri"/>
              </a:rPr>
              <a:t> </a:t>
            </a:r>
            <a:r>
              <a:rPr lang="en-US" sz="1200" dirty="0">
                <a:latin typeface="Calibri"/>
                <a:cs typeface="Calibri"/>
              </a:rPr>
              <a:t>particle</a:t>
            </a:r>
            <a:r>
              <a:rPr lang="en-US" sz="1200" spc="-55" dirty="0">
                <a:latin typeface="Calibri"/>
                <a:cs typeface="Calibri"/>
              </a:rPr>
              <a:t> </a:t>
            </a:r>
            <a:r>
              <a:rPr lang="en-US" sz="1200" dirty="0">
                <a:latin typeface="Calibri"/>
                <a:cs typeface="Calibri"/>
              </a:rPr>
              <a:t>&amp;</a:t>
            </a:r>
            <a:r>
              <a:rPr lang="en-US" sz="1200" spc="-55" dirty="0">
                <a:latin typeface="Calibri"/>
                <a:cs typeface="Calibri"/>
              </a:rPr>
              <a:t> </a:t>
            </a:r>
            <a:r>
              <a:rPr lang="en-US" sz="1200" spc="-10" dirty="0">
                <a:latin typeface="Calibri"/>
                <a:cs typeface="Calibri"/>
              </a:rPr>
              <a:t>wave), 	</a:t>
            </a:r>
            <a:r>
              <a:rPr lang="en-US" sz="1200" dirty="0">
                <a:latin typeface="Calibri"/>
                <a:cs typeface="Calibri"/>
              </a:rPr>
              <a:t>the</a:t>
            </a:r>
            <a:r>
              <a:rPr lang="en-US" sz="1200" spc="-45" dirty="0">
                <a:latin typeface="Calibri"/>
                <a:cs typeface="Calibri"/>
              </a:rPr>
              <a:t> </a:t>
            </a:r>
            <a:r>
              <a:rPr lang="en-US" sz="1200" spc="-10" dirty="0">
                <a:latin typeface="Calibri"/>
                <a:cs typeface="Calibri"/>
              </a:rPr>
              <a:t>state</a:t>
            </a:r>
            <a:r>
              <a:rPr lang="en-US" sz="1200" spc="-65" dirty="0">
                <a:latin typeface="Calibri"/>
                <a:cs typeface="Calibri"/>
              </a:rPr>
              <a:t> </a:t>
            </a:r>
            <a:r>
              <a:rPr lang="en-US" sz="1200" dirty="0">
                <a:latin typeface="Calibri"/>
                <a:cs typeface="Calibri"/>
              </a:rPr>
              <a:t>of</a:t>
            </a:r>
            <a:r>
              <a:rPr lang="en-US" sz="1200" spc="-55" dirty="0">
                <a:latin typeface="Calibri"/>
                <a:cs typeface="Calibri"/>
              </a:rPr>
              <a:t> </a:t>
            </a:r>
            <a:r>
              <a:rPr lang="en-US" sz="1200" dirty="0">
                <a:latin typeface="Calibri"/>
                <a:cs typeface="Calibri"/>
              </a:rPr>
              <a:t>a</a:t>
            </a:r>
            <a:r>
              <a:rPr lang="en-US" sz="1200" spc="-50" dirty="0">
                <a:latin typeface="Calibri"/>
                <a:cs typeface="Calibri"/>
              </a:rPr>
              <a:t> </a:t>
            </a:r>
            <a:r>
              <a:rPr lang="en-US" sz="1200" spc="-10" dirty="0">
                <a:latin typeface="Calibri"/>
                <a:cs typeface="Calibri"/>
              </a:rPr>
              <a:t>system</a:t>
            </a:r>
            <a:r>
              <a:rPr lang="en-US" sz="1200" spc="-50" dirty="0">
                <a:latin typeface="Calibri"/>
                <a:cs typeface="Calibri"/>
              </a:rPr>
              <a:t> </a:t>
            </a:r>
            <a:r>
              <a:rPr lang="en-US" sz="1200" dirty="0">
                <a:latin typeface="Calibri"/>
                <a:cs typeface="Calibri"/>
              </a:rPr>
              <a:t>cannot</a:t>
            </a:r>
            <a:r>
              <a:rPr lang="en-US" sz="1200" spc="-50" dirty="0">
                <a:latin typeface="Calibri"/>
                <a:cs typeface="Calibri"/>
              </a:rPr>
              <a:t> </a:t>
            </a:r>
            <a:r>
              <a:rPr lang="en-US" sz="1200" dirty="0">
                <a:latin typeface="Calibri"/>
                <a:cs typeface="Calibri"/>
              </a:rPr>
              <a:t>be</a:t>
            </a:r>
            <a:r>
              <a:rPr lang="en-US" sz="1200" spc="-40" dirty="0">
                <a:latin typeface="Calibri"/>
                <a:cs typeface="Calibri"/>
              </a:rPr>
              <a:t> </a:t>
            </a:r>
            <a:r>
              <a:rPr lang="en-US" sz="1200" spc="-10" dirty="0">
                <a:latin typeface="Calibri"/>
                <a:cs typeface="Calibri"/>
              </a:rPr>
              <a:t>specified 	exactly</a:t>
            </a:r>
            <a:endParaRPr lang="en-US" sz="1200" dirty="0">
              <a:latin typeface="Calibri"/>
              <a:cs typeface="Calibri"/>
            </a:endParaRPr>
          </a:p>
          <a:p>
            <a:pPr marL="241300" marR="5080" indent="-227329">
              <a:lnSpc>
                <a:spcPts val="2310"/>
              </a:lnSpc>
              <a:spcBef>
                <a:spcPts val="969"/>
              </a:spcBef>
              <a:buFont typeface="Arial"/>
              <a:buChar char="•"/>
              <a:tabLst>
                <a:tab pos="242570" algn="l"/>
              </a:tabLst>
            </a:pPr>
            <a:r>
              <a:rPr lang="en-US" sz="1200" dirty="0">
                <a:latin typeface="Calibri"/>
                <a:cs typeface="Calibri"/>
              </a:rPr>
              <a:t>It</a:t>
            </a:r>
            <a:r>
              <a:rPr lang="en-US" sz="1200" spc="-70" dirty="0">
                <a:latin typeface="Calibri"/>
                <a:cs typeface="Calibri"/>
              </a:rPr>
              <a:t> </a:t>
            </a:r>
            <a:r>
              <a:rPr lang="en-US" sz="1200" dirty="0">
                <a:latin typeface="Calibri"/>
                <a:cs typeface="Calibri"/>
              </a:rPr>
              <a:t>gives</a:t>
            </a:r>
            <a:r>
              <a:rPr lang="en-US" sz="1200" spc="-45" dirty="0">
                <a:latin typeface="Calibri"/>
                <a:cs typeface="Calibri"/>
              </a:rPr>
              <a:t> </a:t>
            </a:r>
            <a:r>
              <a:rPr lang="en-US" sz="1200" dirty="0">
                <a:latin typeface="Calibri"/>
                <a:cs typeface="Calibri"/>
              </a:rPr>
              <a:t>probabilities</a:t>
            </a:r>
            <a:r>
              <a:rPr lang="en-US" sz="1200" spc="-65" dirty="0">
                <a:latin typeface="Calibri"/>
                <a:cs typeface="Calibri"/>
              </a:rPr>
              <a:t> </a:t>
            </a:r>
            <a:r>
              <a:rPr lang="en-US" sz="1200" dirty="0">
                <a:latin typeface="Calibri"/>
                <a:cs typeface="Calibri"/>
              </a:rPr>
              <a:t>of</a:t>
            </a:r>
            <a:r>
              <a:rPr lang="en-US" sz="1200" spc="-55" dirty="0">
                <a:latin typeface="Calibri"/>
                <a:cs typeface="Calibri"/>
              </a:rPr>
              <a:t> </a:t>
            </a:r>
            <a:r>
              <a:rPr lang="en-US" sz="1200" dirty="0">
                <a:latin typeface="Calibri"/>
                <a:cs typeface="Calibri"/>
              </a:rPr>
              <a:t>finding</a:t>
            </a:r>
            <a:r>
              <a:rPr lang="en-US" sz="1200" spc="-45" dirty="0">
                <a:latin typeface="Calibri"/>
                <a:cs typeface="Calibri"/>
              </a:rPr>
              <a:t> </a:t>
            </a:r>
            <a:r>
              <a:rPr lang="en-US" sz="1200" dirty="0">
                <a:latin typeface="Calibri"/>
                <a:cs typeface="Calibri"/>
              </a:rPr>
              <a:t>particles</a:t>
            </a:r>
            <a:r>
              <a:rPr lang="en-US" sz="1200" spc="-75" dirty="0">
                <a:latin typeface="Calibri"/>
                <a:cs typeface="Calibri"/>
              </a:rPr>
              <a:t> </a:t>
            </a:r>
            <a:r>
              <a:rPr lang="en-US" sz="1200" spc="-25" dirty="0">
                <a:latin typeface="Calibri"/>
                <a:cs typeface="Calibri"/>
              </a:rPr>
              <a:t>at 	</a:t>
            </a:r>
            <a:r>
              <a:rPr lang="en-US" sz="1200" dirty="0">
                <a:latin typeface="Calibri"/>
                <a:cs typeface="Calibri"/>
              </a:rPr>
              <a:t>various</a:t>
            </a:r>
            <a:r>
              <a:rPr lang="en-US" sz="1200" spc="-75" dirty="0">
                <a:latin typeface="Calibri"/>
                <a:cs typeface="Calibri"/>
              </a:rPr>
              <a:t> </a:t>
            </a:r>
            <a:r>
              <a:rPr lang="en-US" sz="1200" dirty="0">
                <a:latin typeface="Calibri"/>
                <a:cs typeface="Calibri"/>
              </a:rPr>
              <a:t>locations</a:t>
            </a:r>
            <a:r>
              <a:rPr lang="en-US" sz="1200" spc="-75" dirty="0">
                <a:latin typeface="Calibri"/>
                <a:cs typeface="Calibri"/>
              </a:rPr>
              <a:t> </a:t>
            </a:r>
            <a:r>
              <a:rPr lang="en-US" sz="1200" dirty="0">
                <a:latin typeface="Calibri"/>
                <a:cs typeface="Calibri"/>
              </a:rPr>
              <a:t>in</a:t>
            </a:r>
            <a:r>
              <a:rPr lang="en-US" sz="1200" spc="-70" dirty="0">
                <a:latin typeface="Calibri"/>
                <a:cs typeface="Calibri"/>
              </a:rPr>
              <a:t> </a:t>
            </a:r>
            <a:r>
              <a:rPr lang="en-US" sz="1200" spc="-20" dirty="0">
                <a:latin typeface="Calibri"/>
                <a:cs typeface="Calibri"/>
              </a:rPr>
              <a:t>space</a:t>
            </a:r>
            <a:endParaRPr lang="en-US" sz="1200" dirty="0">
              <a:latin typeface="Calibri"/>
              <a:cs typeface="Calibri"/>
            </a:endParaRPr>
          </a:p>
        </p:txBody>
      </p:sp>
    </p:spTree>
    <p:extLst>
      <p:ext uri="{BB962C8B-B14F-4D97-AF65-F5344CB8AC3E}">
        <p14:creationId xmlns:p14="http://schemas.microsoft.com/office/powerpoint/2010/main" val="270030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82103744-75E1-7D4C-5441-40D9AEF7BA56}"/>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8FDDA4C7-6DEB-274E-35A2-BCDBD3ACF923}"/>
              </a:ext>
            </a:extLst>
          </p:cNvPr>
          <p:cNvSpPr txBox="1">
            <a:spLocks noGrp="1"/>
          </p:cNvSpPr>
          <p:nvPr>
            <p:ph type="title"/>
          </p:nvPr>
        </p:nvSpPr>
        <p:spPr>
          <a:xfrm>
            <a:off x="-6142764" y="396088"/>
            <a:ext cx="40548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C4EAC5CF-0EFA-C9D6-9A50-599235DEE074}"/>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FD19573D-A0FB-092C-E59B-72349584DE52}"/>
              </a:ext>
            </a:extLst>
          </p:cNvPr>
          <p:cNvPicPr>
            <a:picLocks noChangeAspect="1"/>
          </p:cNvPicPr>
          <p:nvPr/>
        </p:nvPicPr>
        <p:blipFill>
          <a:blip r:embed="rId3"/>
          <a:stretch>
            <a:fillRect/>
          </a:stretch>
        </p:blipFill>
        <p:spPr>
          <a:xfrm>
            <a:off x="14316242" y="968788"/>
            <a:ext cx="1200149" cy="1200149"/>
          </a:xfrm>
          <a:prstGeom prst="rect">
            <a:avLst/>
          </a:prstGeom>
        </p:spPr>
      </p:pic>
      <p:pic>
        <p:nvPicPr>
          <p:cNvPr id="6" name="Picture 5">
            <a:extLst>
              <a:ext uri="{FF2B5EF4-FFF2-40B4-BE49-F238E27FC236}">
                <a16:creationId xmlns:a16="http://schemas.microsoft.com/office/drawing/2014/main" id="{209557DD-8099-78BA-89F2-A48267616B9D}"/>
              </a:ext>
            </a:extLst>
          </p:cNvPr>
          <p:cNvPicPr>
            <a:picLocks noChangeAspect="1"/>
          </p:cNvPicPr>
          <p:nvPr/>
        </p:nvPicPr>
        <p:blipFill>
          <a:blip r:embed="rId4"/>
          <a:stretch>
            <a:fillRect/>
          </a:stretch>
        </p:blipFill>
        <p:spPr>
          <a:xfrm>
            <a:off x="12696046" y="841973"/>
            <a:ext cx="1200149" cy="1200149"/>
          </a:xfrm>
          <a:prstGeom prst="rect">
            <a:avLst/>
          </a:prstGeom>
        </p:spPr>
      </p:pic>
      <p:sp>
        <p:nvSpPr>
          <p:cNvPr id="9" name="Google Shape;889;p27">
            <a:extLst>
              <a:ext uri="{FF2B5EF4-FFF2-40B4-BE49-F238E27FC236}">
                <a16:creationId xmlns:a16="http://schemas.microsoft.com/office/drawing/2014/main" id="{13220FED-8304-DE0B-A952-D1097D0E76F6}"/>
              </a:ext>
            </a:extLst>
          </p:cNvPr>
          <p:cNvSpPr txBox="1"/>
          <p:nvPr/>
        </p:nvSpPr>
        <p:spPr>
          <a:xfrm>
            <a:off x="10363021" y="2240557"/>
            <a:ext cx="3953221"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28DBDBD2-0356-FB33-3486-A7B9FF1341CD}"/>
              </a:ext>
            </a:extLst>
          </p:cNvPr>
          <p:cNvSpPr txBox="1"/>
          <p:nvPr/>
        </p:nvSpPr>
        <p:spPr>
          <a:xfrm>
            <a:off x="10363021" y="2847805"/>
            <a:ext cx="3861781"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7FE54130-2A85-755F-169D-6B52E665C532}"/>
              </a:ext>
            </a:extLst>
          </p:cNvPr>
          <p:cNvSpPr txBox="1"/>
          <p:nvPr/>
        </p:nvSpPr>
        <p:spPr>
          <a:xfrm>
            <a:off x="10363021" y="3587312"/>
            <a:ext cx="4105621"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13E74E71-7FD0-6D36-F9EC-908D60A7777D}"/>
              </a:ext>
            </a:extLst>
          </p:cNvPr>
          <p:cNvPicPr>
            <a:picLocks noChangeAspect="1"/>
          </p:cNvPicPr>
          <p:nvPr/>
        </p:nvPicPr>
        <p:blipFill>
          <a:blip r:embed="rId5"/>
          <a:stretch>
            <a:fillRect/>
          </a:stretch>
        </p:blipFill>
        <p:spPr>
          <a:xfrm>
            <a:off x="205862" y="5803397"/>
            <a:ext cx="2710748" cy="1384793"/>
          </a:xfrm>
          <a:prstGeom prst="rect">
            <a:avLst/>
          </a:prstGeom>
        </p:spPr>
      </p:pic>
      <p:pic>
        <p:nvPicPr>
          <p:cNvPr id="15" name="Picture 14">
            <a:extLst>
              <a:ext uri="{FF2B5EF4-FFF2-40B4-BE49-F238E27FC236}">
                <a16:creationId xmlns:a16="http://schemas.microsoft.com/office/drawing/2014/main" id="{F52E8CC5-739F-7FD6-6369-EDFE550ABBB7}"/>
              </a:ext>
            </a:extLst>
          </p:cNvPr>
          <p:cNvPicPr>
            <a:picLocks noChangeAspect="1"/>
          </p:cNvPicPr>
          <p:nvPr/>
        </p:nvPicPr>
        <p:blipFill>
          <a:blip r:embed="rId6"/>
          <a:stretch>
            <a:fillRect/>
          </a:stretch>
        </p:blipFill>
        <p:spPr>
          <a:xfrm>
            <a:off x="770851" y="5667389"/>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57929C39-2F6E-3FDE-5713-B662F075E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9384" y="968788"/>
            <a:ext cx="1486416" cy="99032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9;p27">
            <a:extLst>
              <a:ext uri="{FF2B5EF4-FFF2-40B4-BE49-F238E27FC236}">
                <a16:creationId xmlns:a16="http://schemas.microsoft.com/office/drawing/2014/main" id="{764510DF-4883-0936-FA1D-FF32DA283A5B}"/>
              </a:ext>
            </a:extLst>
          </p:cNvPr>
          <p:cNvSpPr txBox="1"/>
          <p:nvPr/>
        </p:nvSpPr>
        <p:spPr>
          <a:xfrm>
            <a:off x="4136046" y="2201571"/>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C1B0CF41-F336-1BC8-630F-5DBFE11E3B80}"/>
              </a:ext>
            </a:extLst>
          </p:cNvPr>
          <p:cNvSpPr txBox="1">
            <a:spLocks/>
          </p:cNvSpPr>
          <p:nvPr/>
        </p:nvSpPr>
        <p:spPr>
          <a:xfrm>
            <a:off x="713912" y="55562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Key Concepts</a:t>
            </a:r>
          </a:p>
        </p:txBody>
      </p:sp>
      <p:pic>
        <p:nvPicPr>
          <p:cNvPr id="14" name="Picture 13">
            <a:extLst>
              <a:ext uri="{FF2B5EF4-FFF2-40B4-BE49-F238E27FC236}">
                <a16:creationId xmlns:a16="http://schemas.microsoft.com/office/drawing/2014/main" id="{52D12174-EB99-105B-9D40-EE452459003B}"/>
              </a:ext>
            </a:extLst>
          </p:cNvPr>
          <p:cNvPicPr>
            <a:picLocks noChangeAspect="1"/>
          </p:cNvPicPr>
          <p:nvPr/>
        </p:nvPicPr>
        <p:blipFill>
          <a:blip r:embed="rId8"/>
          <a:stretch>
            <a:fillRect/>
          </a:stretch>
        </p:blipFill>
        <p:spPr>
          <a:xfrm>
            <a:off x="515874" y="1420217"/>
            <a:ext cx="3459718" cy="2637128"/>
          </a:xfrm>
          <a:prstGeom prst="rect">
            <a:avLst/>
          </a:prstGeom>
        </p:spPr>
      </p:pic>
      <p:pic>
        <p:nvPicPr>
          <p:cNvPr id="2052" name="Picture 4" descr="Unveiling Quantum Wonders: Superposition and Entanglement in Quantum  Computing | by Arti Singh | Medium">
            <a:extLst>
              <a:ext uri="{FF2B5EF4-FFF2-40B4-BE49-F238E27FC236}">
                <a16:creationId xmlns:a16="http://schemas.microsoft.com/office/drawing/2014/main" id="{D0E4EBE0-B75D-11AA-DDEA-E215B9CDCF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3021" y="1529241"/>
            <a:ext cx="5513219" cy="263712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89;p27">
            <a:extLst>
              <a:ext uri="{FF2B5EF4-FFF2-40B4-BE49-F238E27FC236}">
                <a16:creationId xmlns:a16="http://schemas.microsoft.com/office/drawing/2014/main" id="{25F1DC6F-88DE-B9B1-C26D-2FACAC16FC01}"/>
              </a:ext>
            </a:extLst>
          </p:cNvPr>
          <p:cNvSpPr txBox="1"/>
          <p:nvPr/>
        </p:nvSpPr>
        <p:spPr>
          <a:xfrm>
            <a:off x="-4252521" y="2240557"/>
            <a:ext cx="4260416" cy="1346869"/>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Superposition</a:t>
            </a:r>
            <a:r>
              <a:rPr lang="en-US" sz="1200" dirty="0">
                <a:solidFill>
                  <a:schemeClr val="dk1"/>
                </a:solidFill>
                <a:latin typeface="Lato"/>
                <a:ea typeface="Lato"/>
                <a:cs typeface="Lato"/>
                <a:sym typeface="Lato"/>
              </a:rPr>
              <a:t>: A classical bit is limited to being either 0 or 1 at any moment. A qubit, in contrast, can exist in a superposition of both 0 and 1 at the same time, increasing the computational possibilities. This means that a quantum computer can process many calculations in parallel, making it far more powerful for certain tasks.</a:t>
            </a:r>
          </a:p>
          <a:p>
            <a:endParaRPr lang="en-US" sz="1200" dirty="0">
              <a:solidFill>
                <a:schemeClr val="dk1"/>
              </a:solidFill>
              <a:latin typeface="Lato"/>
              <a:ea typeface="Lato"/>
              <a:cs typeface="Lato"/>
              <a:sym typeface="Lato"/>
            </a:endParaRPr>
          </a:p>
        </p:txBody>
      </p:sp>
      <p:sp>
        <p:nvSpPr>
          <p:cNvPr id="5" name="Google Shape;887;p27">
            <a:extLst>
              <a:ext uri="{FF2B5EF4-FFF2-40B4-BE49-F238E27FC236}">
                <a16:creationId xmlns:a16="http://schemas.microsoft.com/office/drawing/2014/main" id="{15BECEC6-6034-0D03-363B-8C3B7F9DCF2C}"/>
              </a:ext>
            </a:extLst>
          </p:cNvPr>
          <p:cNvSpPr txBox="1">
            <a:spLocks/>
          </p:cNvSpPr>
          <p:nvPr/>
        </p:nvSpPr>
        <p:spPr>
          <a:xfrm>
            <a:off x="713912" y="-117645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Quantum Bit - Qubit</a:t>
            </a:r>
          </a:p>
        </p:txBody>
      </p:sp>
      <p:sp>
        <p:nvSpPr>
          <p:cNvPr id="12" name="Google Shape;889;p27">
            <a:extLst>
              <a:ext uri="{FF2B5EF4-FFF2-40B4-BE49-F238E27FC236}">
                <a16:creationId xmlns:a16="http://schemas.microsoft.com/office/drawing/2014/main" id="{A7F9AE1B-98C1-1D99-A900-04B8CE85531F}"/>
              </a:ext>
            </a:extLst>
          </p:cNvPr>
          <p:cNvSpPr txBox="1"/>
          <p:nvPr/>
        </p:nvSpPr>
        <p:spPr>
          <a:xfrm>
            <a:off x="5019966" y="5665848"/>
            <a:ext cx="4492080" cy="1855092"/>
          </a:xfrm>
          <a:prstGeom prst="rect">
            <a:avLst/>
          </a:prstGeom>
          <a:noFill/>
          <a:ln>
            <a:noFill/>
          </a:ln>
        </p:spPr>
        <p:txBody>
          <a:bodyPr spcFirstLastPara="1" wrap="square" lIns="91425" tIns="91425" rIns="91425" bIns="91425" anchor="t" anchorCtr="0">
            <a:noAutofit/>
          </a:bodyPr>
          <a:lstStyle/>
          <a:p>
            <a:endParaRPr lang="en-US" sz="1200" dirty="0">
              <a:solidFill>
                <a:schemeClr val="dk1"/>
              </a:solidFill>
              <a:latin typeface="Lato"/>
              <a:ea typeface="Lato"/>
              <a:cs typeface="Lato"/>
              <a:sym typeface="Lato"/>
            </a:endParaRPr>
          </a:p>
        </p:txBody>
      </p:sp>
      <p:pic>
        <p:nvPicPr>
          <p:cNvPr id="17" name="Picture 16">
            <a:extLst>
              <a:ext uri="{FF2B5EF4-FFF2-40B4-BE49-F238E27FC236}">
                <a16:creationId xmlns:a16="http://schemas.microsoft.com/office/drawing/2014/main" id="{79D14FF6-6CC7-C199-8C6A-80F744748663}"/>
              </a:ext>
            </a:extLst>
          </p:cNvPr>
          <p:cNvPicPr>
            <a:picLocks noChangeAspect="1"/>
          </p:cNvPicPr>
          <p:nvPr/>
        </p:nvPicPr>
        <p:blipFill>
          <a:blip r:embed="rId10"/>
          <a:stretch>
            <a:fillRect/>
          </a:stretch>
        </p:blipFill>
        <p:spPr>
          <a:xfrm>
            <a:off x="3530002" y="5371402"/>
            <a:ext cx="5752894" cy="1816788"/>
          </a:xfrm>
          <a:prstGeom prst="rect">
            <a:avLst/>
          </a:prstGeom>
        </p:spPr>
      </p:pic>
    </p:spTree>
    <p:extLst>
      <p:ext uri="{BB962C8B-B14F-4D97-AF65-F5344CB8AC3E}">
        <p14:creationId xmlns:p14="http://schemas.microsoft.com/office/powerpoint/2010/main" val="229236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C098FC25-5CD4-44FB-9EB5-34C7A8284C75}"/>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0AC5311F-B9D8-5BC6-02F2-1D9BED90E803}"/>
              </a:ext>
            </a:extLst>
          </p:cNvPr>
          <p:cNvSpPr txBox="1">
            <a:spLocks noGrp="1"/>
          </p:cNvSpPr>
          <p:nvPr>
            <p:ph type="title"/>
          </p:nvPr>
        </p:nvSpPr>
        <p:spPr>
          <a:xfrm>
            <a:off x="-6142764" y="396088"/>
            <a:ext cx="40548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9948F53C-4E0C-B472-EF65-F26E04E039C6}"/>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C2D96497-530B-66FA-2738-4F9264A9FD5D}"/>
              </a:ext>
            </a:extLst>
          </p:cNvPr>
          <p:cNvPicPr>
            <a:picLocks noChangeAspect="1"/>
          </p:cNvPicPr>
          <p:nvPr/>
        </p:nvPicPr>
        <p:blipFill>
          <a:blip r:embed="rId3"/>
          <a:stretch>
            <a:fillRect/>
          </a:stretch>
        </p:blipFill>
        <p:spPr>
          <a:xfrm>
            <a:off x="14316242" y="968788"/>
            <a:ext cx="1200149" cy="1200149"/>
          </a:xfrm>
          <a:prstGeom prst="rect">
            <a:avLst/>
          </a:prstGeom>
        </p:spPr>
      </p:pic>
      <p:pic>
        <p:nvPicPr>
          <p:cNvPr id="6" name="Picture 5">
            <a:extLst>
              <a:ext uri="{FF2B5EF4-FFF2-40B4-BE49-F238E27FC236}">
                <a16:creationId xmlns:a16="http://schemas.microsoft.com/office/drawing/2014/main" id="{F7774E0A-587B-D808-00DE-0C60DC060ADC}"/>
              </a:ext>
            </a:extLst>
          </p:cNvPr>
          <p:cNvPicPr>
            <a:picLocks noChangeAspect="1"/>
          </p:cNvPicPr>
          <p:nvPr/>
        </p:nvPicPr>
        <p:blipFill>
          <a:blip r:embed="rId4"/>
          <a:stretch>
            <a:fillRect/>
          </a:stretch>
        </p:blipFill>
        <p:spPr>
          <a:xfrm>
            <a:off x="12696046" y="841973"/>
            <a:ext cx="1200149" cy="1200149"/>
          </a:xfrm>
          <a:prstGeom prst="rect">
            <a:avLst/>
          </a:prstGeom>
        </p:spPr>
      </p:pic>
      <p:sp>
        <p:nvSpPr>
          <p:cNvPr id="9" name="Google Shape;889;p27">
            <a:extLst>
              <a:ext uri="{FF2B5EF4-FFF2-40B4-BE49-F238E27FC236}">
                <a16:creationId xmlns:a16="http://schemas.microsoft.com/office/drawing/2014/main" id="{29B12CB8-36C0-0BDB-1072-9ECFD7FE7C8C}"/>
              </a:ext>
            </a:extLst>
          </p:cNvPr>
          <p:cNvSpPr txBox="1"/>
          <p:nvPr/>
        </p:nvSpPr>
        <p:spPr>
          <a:xfrm>
            <a:off x="10363021" y="2240557"/>
            <a:ext cx="3953221"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0EB30FF8-0848-A629-A0BD-3F3F0AAF94BB}"/>
              </a:ext>
            </a:extLst>
          </p:cNvPr>
          <p:cNvSpPr txBox="1"/>
          <p:nvPr/>
        </p:nvSpPr>
        <p:spPr>
          <a:xfrm>
            <a:off x="10363021" y="2847805"/>
            <a:ext cx="3861781"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5AB3CD8D-A1FF-98FB-00CF-6135E5DE24C7}"/>
              </a:ext>
            </a:extLst>
          </p:cNvPr>
          <p:cNvSpPr txBox="1"/>
          <p:nvPr/>
        </p:nvSpPr>
        <p:spPr>
          <a:xfrm>
            <a:off x="10363021" y="3587312"/>
            <a:ext cx="4105621"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9C582B2F-167D-7B4C-2A79-32789999739C}"/>
              </a:ext>
            </a:extLst>
          </p:cNvPr>
          <p:cNvPicPr>
            <a:picLocks noChangeAspect="1"/>
          </p:cNvPicPr>
          <p:nvPr/>
        </p:nvPicPr>
        <p:blipFill>
          <a:blip r:embed="rId5"/>
          <a:stretch>
            <a:fillRect/>
          </a:stretch>
        </p:blipFill>
        <p:spPr>
          <a:xfrm>
            <a:off x="205862" y="5803397"/>
            <a:ext cx="2710748" cy="1384793"/>
          </a:xfrm>
          <a:prstGeom prst="rect">
            <a:avLst/>
          </a:prstGeom>
        </p:spPr>
      </p:pic>
      <p:pic>
        <p:nvPicPr>
          <p:cNvPr id="15" name="Picture 14">
            <a:extLst>
              <a:ext uri="{FF2B5EF4-FFF2-40B4-BE49-F238E27FC236}">
                <a16:creationId xmlns:a16="http://schemas.microsoft.com/office/drawing/2014/main" id="{A167E3A1-91FF-0F1B-839A-C347FB105527}"/>
              </a:ext>
            </a:extLst>
          </p:cNvPr>
          <p:cNvPicPr>
            <a:picLocks noChangeAspect="1"/>
          </p:cNvPicPr>
          <p:nvPr/>
        </p:nvPicPr>
        <p:blipFill>
          <a:blip r:embed="rId6"/>
          <a:stretch>
            <a:fillRect/>
          </a:stretch>
        </p:blipFill>
        <p:spPr>
          <a:xfrm>
            <a:off x="770851" y="5667389"/>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6D7B4520-F23C-8613-2C51-CDEF114A76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9384" y="968788"/>
            <a:ext cx="1486416" cy="99032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9;p27">
            <a:extLst>
              <a:ext uri="{FF2B5EF4-FFF2-40B4-BE49-F238E27FC236}">
                <a16:creationId xmlns:a16="http://schemas.microsoft.com/office/drawing/2014/main" id="{D1CDE064-5971-0F5E-31B8-97978AB68CB9}"/>
              </a:ext>
            </a:extLst>
          </p:cNvPr>
          <p:cNvSpPr txBox="1"/>
          <p:nvPr/>
        </p:nvSpPr>
        <p:spPr>
          <a:xfrm>
            <a:off x="3981352" y="5665848"/>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A64FB342-DAD7-218D-C4D9-C5F246B54319}"/>
              </a:ext>
            </a:extLst>
          </p:cNvPr>
          <p:cNvSpPr txBox="1">
            <a:spLocks/>
          </p:cNvSpPr>
          <p:nvPr/>
        </p:nvSpPr>
        <p:spPr>
          <a:xfrm>
            <a:off x="726088" y="-164727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Key Concepts</a:t>
            </a:r>
          </a:p>
        </p:txBody>
      </p:sp>
      <p:pic>
        <p:nvPicPr>
          <p:cNvPr id="14" name="Picture 13">
            <a:extLst>
              <a:ext uri="{FF2B5EF4-FFF2-40B4-BE49-F238E27FC236}">
                <a16:creationId xmlns:a16="http://schemas.microsoft.com/office/drawing/2014/main" id="{5C344DAF-DAC6-C6A2-F701-2478A5F4AEED}"/>
              </a:ext>
            </a:extLst>
          </p:cNvPr>
          <p:cNvPicPr>
            <a:picLocks noChangeAspect="1"/>
          </p:cNvPicPr>
          <p:nvPr/>
        </p:nvPicPr>
        <p:blipFill>
          <a:blip r:embed="rId8"/>
          <a:stretch>
            <a:fillRect/>
          </a:stretch>
        </p:blipFill>
        <p:spPr>
          <a:xfrm>
            <a:off x="-1249503" y="1529241"/>
            <a:ext cx="3459718" cy="2637128"/>
          </a:xfrm>
          <a:prstGeom prst="rect">
            <a:avLst/>
          </a:prstGeom>
        </p:spPr>
      </p:pic>
      <p:pic>
        <p:nvPicPr>
          <p:cNvPr id="2052" name="Picture 4" descr="Unveiling Quantum Wonders: Superposition and Entanglement in Quantum  Computing | by Arti Singh | Medium">
            <a:extLst>
              <a:ext uri="{FF2B5EF4-FFF2-40B4-BE49-F238E27FC236}">
                <a16:creationId xmlns:a16="http://schemas.microsoft.com/office/drawing/2014/main" id="{CEA554D5-0BCB-FF0F-080E-8122B86032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3021" y="1529241"/>
            <a:ext cx="5513219" cy="263712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89;p27">
            <a:extLst>
              <a:ext uri="{FF2B5EF4-FFF2-40B4-BE49-F238E27FC236}">
                <a16:creationId xmlns:a16="http://schemas.microsoft.com/office/drawing/2014/main" id="{DD628671-BDD3-7970-3E07-4ABF1AAB9B3B}"/>
              </a:ext>
            </a:extLst>
          </p:cNvPr>
          <p:cNvSpPr txBox="1"/>
          <p:nvPr/>
        </p:nvSpPr>
        <p:spPr>
          <a:xfrm>
            <a:off x="-4252521" y="2240557"/>
            <a:ext cx="4260416" cy="1346869"/>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Superposition</a:t>
            </a:r>
            <a:r>
              <a:rPr lang="en-US" sz="1200" dirty="0">
                <a:solidFill>
                  <a:schemeClr val="dk1"/>
                </a:solidFill>
                <a:latin typeface="Lato"/>
                <a:ea typeface="Lato"/>
                <a:cs typeface="Lato"/>
                <a:sym typeface="Lato"/>
              </a:rPr>
              <a:t>: A classical bit is limited to being either 0 or 1 at any moment. A qubit, in contrast, can exist in a superposition of both 0 and 1 at the same time, increasing the computational possibilities. This means that a quantum computer can process many calculations in parallel, making it far more powerful for certain tasks.</a:t>
            </a:r>
          </a:p>
          <a:p>
            <a:endParaRPr lang="en-US" sz="1200" dirty="0">
              <a:solidFill>
                <a:schemeClr val="dk1"/>
              </a:solidFill>
              <a:latin typeface="Lato"/>
              <a:ea typeface="Lato"/>
              <a:cs typeface="Lato"/>
              <a:sym typeface="Lato"/>
            </a:endParaRPr>
          </a:p>
        </p:txBody>
      </p:sp>
      <p:sp>
        <p:nvSpPr>
          <p:cNvPr id="5" name="Google Shape;887;p27">
            <a:extLst>
              <a:ext uri="{FF2B5EF4-FFF2-40B4-BE49-F238E27FC236}">
                <a16:creationId xmlns:a16="http://schemas.microsoft.com/office/drawing/2014/main" id="{D763F1EC-E4A1-3BA1-2AFC-2C7068F2E46B}"/>
              </a:ext>
            </a:extLst>
          </p:cNvPr>
          <p:cNvSpPr txBox="1">
            <a:spLocks/>
          </p:cNvSpPr>
          <p:nvPr/>
        </p:nvSpPr>
        <p:spPr>
          <a:xfrm>
            <a:off x="726088" y="2822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Quantum Bit - Qubit</a:t>
            </a:r>
          </a:p>
        </p:txBody>
      </p:sp>
      <p:pic>
        <p:nvPicPr>
          <p:cNvPr id="17" name="Picture 16">
            <a:extLst>
              <a:ext uri="{FF2B5EF4-FFF2-40B4-BE49-F238E27FC236}">
                <a16:creationId xmlns:a16="http://schemas.microsoft.com/office/drawing/2014/main" id="{DDB4017C-0C9C-E6EC-2485-75AC66720719}"/>
              </a:ext>
            </a:extLst>
          </p:cNvPr>
          <p:cNvPicPr>
            <a:picLocks noChangeAspect="1"/>
          </p:cNvPicPr>
          <p:nvPr/>
        </p:nvPicPr>
        <p:blipFill>
          <a:blip r:embed="rId10"/>
          <a:stretch>
            <a:fillRect/>
          </a:stretch>
        </p:blipFill>
        <p:spPr>
          <a:xfrm>
            <a:off x="2301655" y="1944430"/>
            <a:ext cx="6391461" cy="2018450"/>
          </a:xfrm>
          <a:prstGeom prst="rect">
            <a:avLst/>
          </a:prstGeom>
        </p:spPr>
      </p:pic>
    </p:spTree>
    <p:extLst>
      <p:ext uri="{BB962C8B-B14F-4D97-AF65-F5344CB8AC3E}">
        <p14:creationId xmlns:p14="http://schemas.microsoft.com/office/powerpoint/2010/main" val="128058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7A38C173-21FA-6893-2C01-A99536E0A2B8}"/>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5FEDE8AD-33AC-C234-E07B-0EE7544881A2}"/>
              </a:ext>
            </a:extLst>
          </p:cNvPr>
          <p:cNvSpPr txBox="1">
            <a:spLocks noGrp="1"/>
          </p:cNvSpPr>
          <p:nvPr>
            <p:ph type="title"/>
          </p:nvPr>
        </p:nvSpPr>
        <p:spPr>
          <a:xfrm>
            <a:off x="-6142764" y="396088"/>
            <a:ext cx="40548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4890AE25-E474-F5D8-63FF-465BD394D46D}"/>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7" name="Google Shape;889;p27">
            <a:extLst>
              <a:ext uri="{FF2B5EF4-FFF2-40B4-BE49-F238E27FC236}">
                <a16:creationId xmlns:a16="http://schemas.microsoft.com/office/drawing/2014/main" id="{28B06320-53AD-A3E2-2B14-58104504AB51}"/>
              </a:ext>
            </a:extLst>
          </p:cNvPr>
          <p:cNvSpPr txBox="1"/>
          <p:nvPr/>
        </p:nvSpPr>
        <p:spPr>
          <a:xfrm>
            <a:off x="4118520" y="5958583"/>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AC04988C-12A5-C6C0-7A28-9DA26582E9B8}"/>
              </a:ext>
            </a:extLst>
          </p:cNvPr>
          <p:cNvSpPr txBox="1">
            <a:spLocks/>
          </p:cNvSpPr>
          <p:nvPr/>
        </p:nvSpPr>
        <p:spPr>
          <a:xfrm>
            <a:off x="713912" y="55562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err="1"/>
              <a:t>Qbits</a:t>
            </a:r>
            <a:endParaRPr lang="en-US" dirty="0"/>
          </a:p>
        </p:txBody>
      </p:sp>
      <p:pic>
        <p:nvPicPr>
          <p:cNvPr id="14" name="Picture 13">
            <a:extLst>
              <a:ext uri="{FF2B5EF4-FFF2-40B4-BE49-F238E27FC236}">
                <a16:creationId xmlns:a16="http://schemas.microsoft.com/office/drawing/2014/main" id="{86815F96-E061-27EE-315C-DE88BC78328D}"/>
              </a:ext>
            </a:extLst>
          </p:cNvPr>
          <p:cNvPicPr>
            <a:picLocks noChangeAspect="1"/>
          </p:cNvPicPr>
          <p:nvPr/>
        </p:nvPicPr>
        <p:blipFill>
          <a:blip r:embed="rId3"/>
          <a:stretch>
            <a:fillRect/>
          </a:stretch>
        </p:blipFill>
        <p:spPr>
          <a:xfrm>
            <a:off x="4388031" y="254091"/>
            <a:ext cx="1427047" cy="1087749"/>
          </a:xfrm>
          <a:prstGeom prst="rect">
            <a:avLst/>
          </a:prstGeom>
        </p:spPr>
      </p:pic>
      <p:pic>
        <p:nvPicPr>
          <p:cNvPr id="2052" name="Picture 4" descr="Unveiling Quantum Wonders: Superposition and Entanglement in Quantum  Computing | by Arti Singh | Medium">
            <a:extLst>
              <a:ext uri="{FF2B5EF4-FFF2-40B4-BE49-F238E27FC236}">
                <a16:creationId xmlns:a16="http://schemas.microsoft.com/office/drawing/2014/main" id="{B5426E4A-5225-41D0-074B-589314853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5324" y="1318487"/>
            <a:ext cx="6394430" cy="305863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89;p27">
            <a:extLst>
              <a:ext uri="{FF2B5EF4-FFF2-40B4-BE49-F238E27FC236}">
                <a16:creationId xmlns:a16="http://schemas.microsoft.com/office/drawing/2014/main" id="{90DF4B70-86B3-9396-8411-9AFD12BEFDC4}"/>
              </a:ext>
            </a:extLst>
          </p:cNvPr>
          <p:cNvSpPr txBox="1"/>
          <p:nvPr/>
        </p:nvSpPr>
        <p:spPr>
          <a:xfrm>
            <a:off x="713912" y="2118990"/>
            <a:ext cx="4260416" cy="1346869"/>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Superposition</a:t>
            </a:r>
            <a:r>
              <a:rPr lang="en-US" sz="1200" dirty="0">
                <a:solidFill>
                  <a:schemeClr val="dk1"/>
                </a:solidFill>
                <a:latin typeface="Lato"/>
                <a:ea typeface="Lato"/>
                <a:cs typeface="Lato"/>
                <a:sym typeface="Lato"/>
              </a:rPr>
              <a:t>: A classical bit is limited to being either 0 or 1 at any moment. A qubit, in contrast, can exist in a superposition of both 0 and 1 at the same time, increasing the computational possibilities. This means that a quantum computer can process many calculations in parallel, making it far more powerful for certain tasks.</a:t>
            </a:r>
          </a:p>
          <a:p>
            <a:endParaRPr lang="en-US" sz="1200" dirty="0">
              <a:solidFill>
                <a:schemeClr val="dk1"/>
              </a:solidFill>
              <a:latin typeface="Lato"/>
              <a:ea typeface="Lato"/>
              <a:cs typeface="Lato"/>
              <a:sym typeface="Lato"/>
            </a:endParaRPr>
          </a:p>
        </p:txBody>
      </p:sp>
      <p:sp>
        <p:nvSpPr>
          <p:cNvPr id="5" name="Google Shape;889;p27">
            <a:extLst>
              <a:ext uri="{FF2B5EF4-FFF2-40B4-BE49-F238E27FC236}">
                <a16:creationId xmlns:a16="http://schemas.microsoft.com/office/drawing/2014/main" id="{A1BF0110-38A7-33C5-54FC-5906EEFC4B11}"/>
              </a:ext>
            </a:extLst>
          </p:cNvPr>
          <p:cNvSpPr txBox="1"/>
          <p:nvPr/>
        </p:nvSpPr>
        <p:spPr>
          <a:xfrm>
            <a:off x="13134512" y="2118990"/>
            <a:ext cx="6921328" cy="3058636"/>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Entanglement: </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When a pair or group of particles is generated, interact, or share spatial proximity in a way such that the quantum state of each particle of the pair or group cannot be described independently of the state of the others, even when the particles are separated by a large distance.</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An entangled pair is a single quantum system in a superposition of equally possible states. The entangled state contains no information about the individual particles, only that they are in opposite states.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If the state of one is changed, the state of the other is instantly adjusted to be consistent with quantum mechanical rules.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If a measurement is made on one, the other will automatically collapse.</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Quantum entanglement is at the heart of the disparity between classical and quantum physics: entanglement is a primary feature of quantum mechanics lacking in classical mechanics.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Entanglement is a joint characteristic of two or more quantum particles.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Einstein called it “spooky actions at a distance”</a:t>
            </a:r>
          </a:p>
          <a:p>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75112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DCC1F25D-D22D-7FEA-4078-EFB1390730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3B9EA6-3DF6-93FA-2616-C9D5C2EB3511}"/>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7" name="Google Shape;889;p27">
            <a:extLst>
              <a:ext uri="{FF2B5EF4-FFF2-40B4-BE49-F238E27FC236}">
                <a16:creationId xmlns:a16="http://schemas.microsoft.com/office/drawing/2014/main" id="{BBEF031F-6279-5237-D4C4-2CF4EEE246E8}"/>
              </a:ext>
            </a:extLst>
          </p:cNvPr>
          <p:cNvSpPr txBox="1"/>
          <p:nvPr/>
        </p:nvSpPr>
        <p:spPr>
          <a:xfrm>
            <a:off x="4118520" y="5958583"/>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F566353A-2BE8-0D14-11C6-086781E390F3}"/>
              </a:ext>
            </a:extLst>
          </p:cNvPr>
          <p:cNvSpPr txBox="1">
            <a:spLocks/>
          </p:cNvSpPr>
          <p:nvPr/>
        </p:nvSpPr>
        <p:spPr>
          <a:xfrm>
            <a:off x="713912" y="55562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err="1"/>
              <a:t>Qbits</a:t>
            </a:r>
            <a:endParaRPr lang="en-US" dirty="0"/>
          </a:p>
        </p:txBody>
      </p:sp>
      <p:pic>
        <p:nvPicPr>
          <p:cNvPr id="14" name="Picture 13">
            <a:extLst>
              <a:ext uri="{FF2B5EF4-FFF2-40B4-BE49-F238E27FC236}">
                <a16:creationId xmlns:a16="http://schemas.microsoft.com/office/drawing/2014/main" id="{A24BA8E4-9FD9-5F5D-7E8B-ADCD637B822B}"/>
              </a:ext>
            </a:extLst>
          </p:cNvPr>
          <p:cNvPicPr>
            <a:picLocks noChangeAspect="1"/>
          </p:cNvPicPr>
          <p:nvPr/>
        </p:nvPicPr>
        <p:blipFill>
          <a:blip r:embed="rId3"/>
          <a:stretch>
            <a:fillRect/>
          </a:stretch>
        </p:blipFill>
        <p:spPr>
          <a:xfrm>
            <a:off x="4388031" y="254091"/>
            <a:ext cx="1427047" cy="1087749"/>
          </a:xfrm>
          <a:prstGeom prst="rect">
            <a:avLst/>
          </a:prstGeom>
        </p:spPr>
      </p:pic>
      <p:pic>
        <p:nvPicPr>
          <p:cNvPr id="2052" name="Picture 4" descr="Unveiling Quantum Wonders: Superposition and Entanglement in Quantum  Computing | by Arti Singh | Medium">
            <a:extLst>
              <a:ext uri="{FF2B5EF4-FFF2-40B4-BE49-F238E27FC236}">
                <a16:creationId xmlns:a16="http://schemas.microsoft.com/office/drawing/2014/main" id="{595230E6-9211-ED13-3082-B2894423B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15" y="1263106"/>
            <a:ext cx="6394430" cy="305863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89;p27">
            <a:extLst>
              <a:ext uri="{FF2B5EF4-FFF2-40B4-BE49-F238E27FC236}">
                <a16:creationId xmlns:a16="http://schemas.microsoft.com/office/drawing/2014/main" id="{A9BA4257-9A42-2E66-8CC0-932EB11288BB}"/>
              </a:ext>
            </a:extLst>
          </p:cNvPr>
          <p:cNvSpPr txBox="1"/>
          <p:nvPr/>
        </p:nvSpPr>
        <p:spPr>
          <a:xfrm>
            <a:off x="-8080612" y="2118989"/>
            <a:ext cx="4260416" cy="1346869"/>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Superposition</a:t>
            </a:r>
            <a:r>
              <a:rPr lang="en-US" sz="1200" dirty="0">
                <a:solidFill>
                  <a:schemeClr val="dk1"/>
                </a:solidFill>
                <a:latin typeface="Lato"/>
                <a:ea typeface="Lato"/>
                <a:cs typeface="Lato"/>
                <a:sym typeface="Lato"/>
              </a:rPr>
              <a:t>: A classical bit is limited to being either 0 or 1 at any moment. A qubit, in contrast, can exist in a superposition of both 0 and 1 at the same time, increasing the computational possibilities. This means that a quantum computer can process many calculations in parallel, making it far more powerful for certain tasks.</a:t>
            </a:r>
          </a:p>
          <a:p>
            <a:endParaRPr lang="en-US" sz="1200" dirty="0">
              <a:solidFill>
                <a:schemeClr val="dk1"/>
              </a:solidFill>
              <a:latin typeface="Lato"/>
              <a:ea typeface="Lato"/>
              <a:cs typeface="Lato"/>
              <a:sym typeface="Lato"/>
            </a:endParaRPr>
          </a:p>
        </p:txBody>
      </p:sp>
      <p:sp>
        <p:nvSpPr>
          <p:cNvPr id="5" name="Google Shape;889;p27">
            <a:extLst>
              <a:ext uri="{FF2B5EF4-FFF2-40B4-BE49-F238E27FC236}">
                <a16:creationId xmlns:a16="http://schemas.microsoft.com/office/drawing/2014/main" id="{FA2836C2-2E77-0F68-0AE0-B3D6AC916D4A}"/>
              </a:ext>
            </a:extLst>
          </p:cNvPr>
          <p:cNvSpPr txBox="1"/>
          <p:nvPr/>
        </p:nvSpPr>
        <p:spPr>
          <a:xfrm>
            <a:off x="3438224" y="1281407"/>
            <a:ext cx="5172376" cy="3058636"/>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Entanglement: </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When a pair or group of particles is generated, interact, or share spatial proximity in a way such that the quantum state of each particle of the pair or group cannot be described independently of the state of the others, even when the particles are separated by a large distance.</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An entangled pair is a single quantum system in a superposition of equally possible states. The entangled state contains no information about the individual particles, only that they are in opposite states.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If the state of one is changed, the state of the other is instantly adjusted to be consistent with quantum mechanical rules.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If a measurement is made on one, the other will automatically collapse.</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Quantum entanglement is at the heart of the disparity between classical and quantum physics: entanglement is a primary feature of quantum mechanics lacking in classical mechanics.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Entanglement is a joint characteristic of two or more quantum particles.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Einstein called it “spooky actions at a distance”</a:t>
            </a:r>
          </a:p>
          <a:p>
            <a:endParaRPr lang="en-US"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59598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AED5-01E5-4BD6-296F-3A988F67F3C8}"/>
              </a:ext>
            </a:extLst>
          </p:cNvPr>
          <p:cNvSpPr>
            <a:spLocks noGrp="1"/>
          </p:cNvSpPr>
          <p:nvPr>
            <p:ph type="title"/>
          </p:nvPr>
        </p:nvSpPr>
        <p:spPr/>
        <p:txBody>
          <a:bodyPr/>
          <a:lstStyle/>
          <a:p>
            <a:r>
              <a:rPr lang="en-US" dirty="0"/>
              <a:t>Bit and Qbit</a:t>
            </a:r>
          </a:p>
        </p:txBody>
      </p:sp>
      <p:pic>
        <p:nvPicPr>
          <p:cNvPr id="1026" name="Picture 2">
            <a:extLst>
              <a:ext uri="{FF2B5EF4-FFF2-40B4-BE49-F238E27FC236}">
                <a16:creationId xmlns:a16="http://schemas.microsoft.com/office/drawing/2014/main" id="{CE96E4C9-47EF-0877-45D1-BB4D8A9B8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1880235"/>
            <a:ext cx="2168672" cy="109156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89;p27">
            <a:extLst>
              <a:ext uri="{FF2B5EF4-FFF2-40B4-BE49-F238E27FC236}">
                <a16:creationId xmlns:a16="http://schemas.microsoft.com/office/drawing/2014/main" id="{832C8A7B-9ECA-B660-00AA-58E314B89F1B}"/>
              </a:ext>
            </a:extLst>
          </p:cNvPr>
          <p:cNvSpPr txBox="1"/>
          <p:nvPr/>
        </p:nvSpPr>
        <p:spPr>
          <a:xfrm>
            <a:off x="1072088" y="3039323"/>
            <a:ext cx="340400" cy="484462"/>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0</a:t>
            </a:r>
          </a:p>
        </p:txBody>
      </p:sp>
      <p:sp>
        <p:nvSpPr>
          <p:cNvPr id="4" name="Google Shape;889;p27">
            <a:extLst>
              <a:ext uri="{FF2B5EF4-FFF2-40B4-BE49-F238E27FC236}">
                <a16:creationId xmlns:a16="http://schemas.microsoft.com/office/drawing/2014/main" id="{69DC5025-1BC3-FA32-765B-7F760092B188}"/>
              </a:ext>
            </a:extLst>
          </p:cNvPr>
          <p:cNvSpPr txBox="1"/>
          <p:nvPr/>
        </p:nvSpPr>
        <p:spPr>
          <a:xfrm>
            <a:off x="2224380" y="2971800"/>
            <a:ext cx="340400" cy="484462"/>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1</a:t>
            </a:r>
          </a:p>
        </p:txBody>
      </p:sp>
      <p:sp>
        <p:nvSpPr>
          <p:cNvPr id="5" name="Google Shape;889;p27">
            <a:extLst>
              <a:ext uri="{FF2B5EF4-FFF2-40B4-BE49-F238E27FC236}">
                <a16:creationId xmlns:a16="http://schemas.microsoft.com/office/drawing/2014/main" id="{B1176407-4036-6177-444A-222842D26F7D}"/>
              </a:ext>
            </a:extLst>
          </p:cNvPr>
          <p:cNvSpPr txBox="1"/>
          <p:nvPr/>
        </p:nvSpPr>
        <p:spPr>
          <a:xfrm>
            <a:off x="720000" y="1262504"/>
            <a:ext cx="414504" cy="372951"/>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Bit</a:t>
            </a:r>
          </a:p>
        </p:txBody>
      </p:sp>
      <p:pic>
        <p:nvPicPr>
          <p:cNvPr id="6" name="nickel-spinning">
            <a:hlinkClick r:id="" action="ppaction://media"/>
            <a:extLst>
              <a:ext uri="{FF2B5EF4-FFF2-40B4-BE49-F238E27FC236}">
                <a16:creationId xmlns:a16="http://schemas.microsoft.com/office/drawing/2014/main" id="{5D094CE1-CADA-981E-4B00-00E11A1D96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6643" y="1448979"/>
            <a:ext cx="1836914" cy="1836914"/>
          </a:xfrm>
          <a:prstGeom prst="rect">
            <a:avLst/>
          </a:prstGeom>
        </p:spPr>
      </p:pic>
      <p:sp>
        <p:nvSpPr>
          <p:cNvPr id="7" name="Google Shape;889;p27">
            <a:extLst>
              <a:ext uri="{FF2B5EF4-FFF2-40B4-BE49-F238E27FC236}">
                <a16:creationId xmlns:a16="http://schemas.microsoft.com/office/drawing/2014/main" id="{512E9CF3-3E40-F78B-6313-4683BB7D1C72}"/>
              </a:ext>
            </a:extLst>
          </p:cNvPr>
          <p:cNvSpPr txBox="1"/>
          <p:nvPr/>
        </p:nvSpPr>
        <p:spPr>
          <a:xfrm>
            <a:off x="6150560" y="3158267"/>
            <a:ext cx="428662" cy="648015"/>
          </a:xfrm>
          <a:prstGeom prst="rect">
            <a:avLst/>
          </a:prstGeom>
          <a:noFill/>
          <a:ln>
            <a:noFill/>
          </a:ln>
        </p:spPr>
        <p:txBody>
          <a:bodyPr spcFirstLastPara="1" wrap="square" lIns="91425" tIns="91425" rIns="91425" bIns="91425" anchor="t" anchorCtr="0">
            <a:noAutofit/>
          </a:bodyPr>
          <a:lstStyle/>
          <a:p>
            <a:r>
              <a:rPr lang="en-US" sz="3200" b="1" dirty="0">
                <a:solidFill>
                  <a:schemeClr val="dk1"/>
                </a:solidFill>
                <a:latin typeface="Lato"/>
                <a:ea typeface="Lato"/>
                <a:cs typeface="Lato"/>
                <a:sym typeface="Lato"/>
              </a:rPr>
              <a:t>0</a:t>
            </a:r>
            <a:endParaRPr lang="en-US" sz="1600" b="1" dirty="0">
              <a:solidFill>
                <a:schemeClr val="dk1"/>
              </a:solidFill>
              <a:latin typeface="Lato"/>
              <a:ea typeface="Lato"/>
              <a:cs typeface="Lato"/>
              <a:sym typeface="Lato"/>
            </a:endParaRPr>
          </a:p>
        </p:txBody>
      </p:sp>
      <p:sp>
        <p:nvSpPr>
          <p:cNvPr id="8" name="Google Shape;889;p27">
            <a:extLst>
              <a:ext uri="{FF2B5EF4-FFF2-40B4-BE49-F238E27FC236}">
                <a16:creationId xmlns:a16="http://schemas.microsoft.com/office/drawing/2014/main" id="{E8CEA88E-EEF5-36DB-E229-0B64580D8D48}"/>
              </a:ext>
            </a:extLst>
          </p:cNvPr>
          <p:cNvSpPr txBox="1"/>
          <p:nvPr/>
        </p:nvSpPr>
        <p:spPr>
          <a:xfrm>
            <a:off x="6194691" y="3300760"/>
            <a:ext cx="384531" cy="446049"/>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1</a:t>
            </a:r>
          </a:p>
        </p:txBody>
      </p:sp>
      <p:sp>
        <p:nvSpPr>
          <p:cNvPr id="9" name="Google Shape;889;p27">
            <a:extLst>
              <a:ext uri="{FF2B5EF4-FFF2-40B4-BE49-F238E27FC236}">
                <a16:creationId xmlns:a16="http://schemas.microsoft.com/office/drawing/2014/main" id="{BE569D1C-31FE-7E63-4003-65C2573B81B6}"/>
              </a:ext>
            </a:extLst>
          </p:cNvPr>
          <p:cNvSpPr txBox="1"/>
          <p:nvPr/>
        </p:nvSpPr>
        <p:spPr>
          <a:xfrm>
            <a:off x="5854291" y="3649543"/>
            <a:ext cx="1312226" cy="372951"/>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Super position</a:t>
            </a:r>
          </a:p>
        </p:txBody>
      </p:sp>
      <p:sp>
        <p:nvSpPr>
          <p:cNvPr id="10" name="TextBox 9">
            <a:extLst>
              <a:ext uri="{FF2B5EF4-FFF2-40B4-BE49-F238E27FC236}">
                <a16:creationId xmlns:a16="http://schemas.microsoft.com/office/drawing/2014/main" id="{5EE5CD1A-6B49-93B6-12E1-47F69EBACA7E}"/>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Tree>
    <p:extLst>
      <p:ext uri="{BB962C8B-B14F-4D97-AF65-F5344CB8AC3E}">
        <p14:creationId xmlns:p14="http://schemas.microsoft.com/office/powerpoint/2010/main" val="3263189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AED5-01E5-4BD6-296F-3A988F67F3C8}"/>
              </a:ext>
            </a:extLst>
          </p:cNvPr>
          <p:cNvSpPr>
            <a:spLocks noGrp="1"/>
          </p:cNvSpPr>
          <p:nvPr>
            <p:ph type="title"/>
          </p:nvPr>
        </p:nvSpPr>
        <p:spPr/>
        <p:txBody>
          <a:bodyPr/>
          <a:lstStyle/>
          <a:p>
            <a:r>
              <a:rPr lang="en-US" dirty="0"/>
              <a:t>Classical bit vs Qbit</a:t>
            </a:r>
          </a:p>
        </p:txBody>
      </p:sp>
      <p:pic>
        <p:nvPicPr>
          <p:cNvPr id="1026" name="Picture 2">
            <a:extLst>
              <a:ext uri="{FF2B5EF4-FFF2-40B4-BE49-F238E27FC236}">
                <a16:creationId xmlns:a16="http://schemas.microsoft.com/office/drawing/2014/main" id="{CE96E4C9-47EF-0877-45D1-BB4D8A9B8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676" y="1204886"/>
            <a:ext cx="969904" cy="48818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89;p27">
            <a:extLst>
              <a:ext uri="{FF2B5EF4-FFF2-40B4-BE49-F238E27FC236}">
                <a16:creationId xmlns:a16="http://schemas.microsoft.com/office/drawing/2014/main" id="{832C8A7B-9ECA-B660-00AA-58E314B89F1B}"/>
              </a:ext>
            </a:extLst>
          </p:cNvPr>
          <p:cNvSpPr txBox="1"/>
          <p:nvPr/>
        </p:nvSpPr>
        <p:spPr>
          <a:xfrm>
            <a:off x="1490043" y="1693071"/>
            <a:ext cx="340400" cy="484462"/>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0</a:t>
            </a:r>
          </a:p>
        </p:txBody>
      </p:sp>
      <p:sp>
        <p:nvSpPr>
          <p:cNvPr id="4" name="Google Shape;889;p27">
            <a:extLst>
              <a:ext uri="{FF2B5EF4-FFF2-40B4-BE49-F238E27FC236}">
                <a16:creationId xmlns:a16="http://schemas.microsoft.com/office/drawing/2014/main" id="{69DC5025-1BC3-FA32-765B-7F760092B188}"/>
              </a:ext>
            </a:extLst>
          </p:cNvPr>
          <p:cNvSpPr txBox="1"/>
          <p:nvPr/>
        </p:nvSpPr>
        <p:spPr>
          <a:xfrm>
            <a:off x="1950415" y="1693071"/>
            <a:ext cx="340400" cy="484462"/>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1</a:t>
            </a:r>
          </a:p>
        </p:txBody>
      </p:sp>
      <p:sp>
        <p:nvSpPr>
          <p:cNvPr id="5" name="Google Shape;889;p27">
            <a:extLst>
              <a:ext uri="{FF2B5EF4-FFF2-40B4-BE49-F238E27FC236}">
                <a16:creationId xmlns:a16="http://schemas.microsoft.com/office/drawing/2014/main" id="{B1176407-4036-6177-444A-222842D26F7D}"/>
              </a:ext>
            </a:extLst>
          </p:cNvPr>
          <p:cNvSpPr txBox="1"/>
          <p:nvPr/>
        </p:nvSpPr>
        <p:spPr>
          <a:xfrm>
            <a:off x="720000" y="1262504"/>
            <a:ext cx="414504" cy="372951"/>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Bit</a:t>
            </a:r>
          </a:p>
        </p:txBody>
      </p:sp>
      <p:pic>
        <p:nvPicPr>
          <p:cNvPr id="6" name="nickel-spinning">
            <a:hlinkClick r:id="" action="ppaction://media"/>
            <a:extLst>
              <a:ext uri="{FF2B5EF4-FFF2-40B4-BE49-F238E27FC236}">
                <a16:creationId xmlns:a16="http://schemas.microsoft.com/office/drawing/2014/main" id="{5D094CE1-CADA-981E-4B00-00E11A1D96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0292" y="1200487"/>
            <a:ext cx="728554" cy="728554"/>
          </a:xfrm>
          <a:prstGeom prst="rect">
            <a:avLst/>
          </a:prstGeom>
        </p:spPr>
      </p:pic>
      <p:sp>
        <p:nvSpPr>
          <p:cNvPr id="7" name="Google Shape;889;p27">
            <a:extLst>
              <a:ext uri="{FF2B5EF4-FFF2-40B4-BE49-F238E27FC236}">
                <a16:creationId xmlns:a16="http://schemas.microsoft.com/office/drawing/2014/main" id="{512E9CF3-3E40-F78B-6313-4683BB7D1C72}"/>
              </a:ext>
            </a:extLst>
          </p:cNvPr>
          <p:cNvSpPr txBox="1"/>
          <p:nvPr/>
        </p:nvSpPr>
        <p:spPr>
          <a:xfrm>
            <a:off x="6493343" y="1144179"/>
            <a:ext cx="428662" cy="648015"/>
          </a:xfrm>
          <a:prstGeom prst="rect">
            <a:avLst/>
          </a:prstGeom>
          <a:noFill/>
          <a:ln>
            <a:noFill/>
          </a:ln>
        </p:spPr>
        <p:txBody>
          <a:bodyPr spcFirstLastPara="1" wrap="square" lIns="91425" tIns="91425" rIns="91425" bIns="91425" anchor="t" anchorCtr="0">
            <a:noAutofit/>
          </a:bodyPr>
          <a:lstStyle/>
          <a:p>
            <a:r>
              <a:rPr lang="en-US" sz="3200" b="1" dirty="0">
                <a:solidFill>
                  <a:schemeClr val="dk1"/>
                </a:solidFill>
                <a:latin typeface="Lato"/>
                <a:ea typeface="Lato"/>
                <a:cs typeface="Lato"/>
                <a:sym typeface="Lato"/>
              </a:rPr>
              <a:t>0</a:t>
            </a:r>
            <a:endParaRPr lang="en-US" sz="1600" b="1" dirty="0">
              <a:solidFill>
                <a:schemeClr val="dk1"/>
              </a:solidFill>
              <a:latin typeface="Lato"/>
              <a:ea typeface="Lato"/>
              <a:cs typeface="Lato"/>
              <a:sym typeface="Lato"/>
            </a:endParaRPr>
          </a:p>
        </p:txBody>
      </p:sp>
      <p:sp>
        <p:nvSpPr>
          <p:cNvPr id="8" name="Google Shape;889;p27">
            <a:extLst>
              <a:ext uri="{FF2B5EF4-FFF2-40B4-BE49-F238E27FC236}">
                <a16:creationId xmlns:a16="http://schemas.microsoft.com/office/drawing/2014/main" id="{E8CEA88E-EEF5-36DB-E229-0B64580D8D48}"/>
              </a:ext>
            </a:extLst>
          </p:cNvPr>
          <p:cNvSpPr txBox="1"/>
          <p:nvPr/>
        </p:nvSpPr>
        <p:spPr>
          <a:xfrm>
            <a:off x="6537474" y="1286672"/>
            <a:ext cx="384531" cy="446049"/>
          </a:xfrm>
          <a:prstGeom prst="rect">
            <a:avLst/>
          </a:prstGeom>
          <a:noFill/>
          <a:ln>
            <a:noFill/>
          </a:ln>
        </p:spPr>
        <p:txBody>
          <a:bodyPr spcFirstLastPara="1" wrap="square" lIns="91425" tIns="91425" rIns="91425" bIns="91425" anchor="t" anchorCtr="0">
            <a:noAutofit/>
          </a:bodyPr>
          <a:lstStyle/>
          <a:p>
            <a:r>
              <a:rPr lang="en-US" sz="1600" b="1" dirty="0">
                <a:solidFill>
                  <a:schemeClr val="dk1"/>
                </a:solidFill>
                <a:latin typeface="Lato"/>
                <a:ea typeface="Lato"/>
                <a:cs typeface="Lato"/>
                <a:sym typeface="Lato"/>
              </a:rPr>
              <a:t>1</a:t>
            </a:r>
          </a:p>
        </p:txBody>
      </p:sp>
      <p:sp>
        <p:nvSpPr>
          <p:cNvPr id="9" name="Google Shape;889;p27">
            <a:extLst>
              <a:ext uri="{FF2B5EF4-FFF2-40B4-BE49-F238E27FC236}">
                <a16:creationId xmlns:a16="http://schemas.microsoft.com/office/drawing/2014/main" id="{BE569D1C-31FE-7E63-4003-65C2573B81B6}"/>
              </a:ext>
            </a:extLst>
          </p:cNvPr>
          <p:cNvSpPr txBox="1"/>
          <p:nvPr/>
        </p:nvSpPr>
        <p:spPr>
          <a:xfrm>
            <a:off x="6197074" y="1635455"/>
            <a:ext cx="1312226" cy="372951"/>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Super position</a:t>
            </a:r>
          </a:p>
        </p:txBody>
      </p:sp>
      <p:sp>
        <p:nvSpPr>
          <p:cNvPr id="10" name="TextBox 9">
            <a:extLst>
              <a:ext uri="{FF2B5EF4-FFF2-40B4-BE49-F238E27FC236}">
                <a16:creationId xmlns:a16="http://schemas.microsoft.com/office/drawing/2014/main" id="{5EE5CD1A-6B49-93B6-12E1-47F69EBACA7E}"/>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11" name="Google Shape;889;p27">
            <a:extLst>
              <a:ext uri="{FF2B5EF4-FFF2-40B4-BE49-F238E27FC236}">
                <a16:creationId xmlns:a16="http://schemas.microsoft.com/office/drawing/2014/main" id="{474F64BB-80D0-876D-9224-DDD1CD7962B8}"/>
              </a:ext>
            </a:extLst>
          </p:cNvPr>
          <p:cNvSpPr txBox="1"/>
          <p:nvPr/>
        </p:nvSpPr>
        <p:spPr>
          <a:xfrm>
            <a:off x="1134504" y="2292509"/>
            <a:ext cx="2993115" cy="1588487"/>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CLASSICAL BITS</a:t>
            </a:r>
            <a:r>
              <a:rPr lang="en-US" sz="1200" dirty="0">
                <a:solidFill>
                  <a:schemeClr val="dk1"/>
                </a:solidFill>
                <a:latin typeface="Lato"/>
                <a:ea typeface="Lato"/>
                <a:cs typeface="Lato"/>
                <a:sym typeface="Lato"/>
              </a:rPr>
              <a:t>:</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in two distinct states, 0 and 1</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measured completely</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are not changed by measurement</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copied</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erased</a:t>
            </a:r>
          </a:p>
        </p:txBody>
      </p:sp>
      <p:sp>
        <p:nvSpPr>
          <p:cNvPr id="12" name="Google Shape;889;p27">
            <a:extLst>
              <a:ext uri="{FF2B5EF4-FFF2-40B4-BE49-F238E27FC236}">
                <a16:creationId xmlns:a16="http://schemas.microsoft.com/office/drawing/2014/main" id="{0B90D97C-D558-3091-212A-B33E9C3F416E}"/>
              </a:ext>
            </a:extLst>
          </p:cNvPr>
          <p:cNvSpPr txBox="1"/>
          <p:nvPr/>
        </p:nvSpPr>
        <p:spPr>
          <a:xfrm>
            <a:off x="4900913" y="2317910"/>
            <a:ext cx="3563876" cy="1588487"/>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QUANTUM BITS</a:t>
            </a:r>
            <a:r>
              <a:rPr lang="en-US" sz="1200" dirty="0">
                <a:solidFill>
                  <a:schemeClr val="dk1"/>
                </a:solidFill>
                <a:latin typeface="Lato"/>
                <a:ea typeface="Lato"/>
                <a:cs typeface="Lato"/>
                <a:sym typeface="Lato"/>
              </a:rPr>
              <a:t>:</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in state |0&gt; or in state |1&gt; or in any other state that is a linear combination of the two states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 be measured partially with given probability are changed by measurement</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cannot be copied</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cannot be erased</a:t>
            </a:r>
          </a:p>
        </p:txBody>
      </p:sp>
    </p:spTree>
    <p:extLst>
      <p:ext uri="{BB962C8B-B14F-4D97-AF65-F5344CB8AC3E}">
        <p14:creationId xmlns:p14="http://schemas.microsoft.com/office/powerpoint/2010/main" val="1245708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84A4-C1AA-5656-D377-194AF8489942}"/>
              </a:ext>
            </a:extLst>
          </p:cNvPr>
          <p:cNvSpPr>
            <a:spLocks noGrp="1"/>
          </p:cNvSpPr>
          <p:nvPr>
            <p:ph type="title"/>
          </p:nvPr>
        </p:nvSpPr>
        <p:spPr/>
        <p:txBody>
          <a:bodyPr/>
          <a:lstStyle/>
          <a:p>
            <a:r>
              <a:rPr lang="en-US" dirty="0"/>
              <a:t>How </a:t>
            </a:r>
            <a:r>
              <a:rPr lang="en-US" dirty="0" err="1"/>
              <a:t>Qbits</a:t>
            </a:r>
            <a:r>
              <a:rPr lang="en-US" dirty="0"/>
              <a:t> works</a:t>
            </a:r>
          </a:p>
        </p:txBody>
      </p:sp>
      <p:pic>
        <p:nvPicPr>
          <p:cNvPr id="3" name="Picture 2">
            <a:extLst>
              <a:ext uri="{FF2B5EF4-FFF2-40B4-BE49-F238E27FC236}">
                <a16:creationId xmlns:a16="http://schemas.microsoft.com/office/drawing/2014/main" id="{39F26986-AB9D-BD00-0193-59115DC8F74F}"/>
              </a:ext>
            </a:extLst>
          </p:cNvPr>
          <p:cNvPicPr>
            <a:picLocks noChangeAspect="1"/>
          </p:cNvPicPr>
          <p:nvPr/>
        </p:nvPicPr>
        <p:blipFill>
          <a:blip r:embed="rId2"/>
          <a:srcRect l="55422" t="35142" r="9484" b="17662"/>
          <a:stretch/>
        </p:blipFill>
        <p:spPr>
          <a:xfrm>
            <a:off x="3782060" y="2057399"/>
            <a:ext cx="1214120" cy="1244601"/>
          </a:xfrm>
          <a:prstGeom prst="flowChartConnector">
            <a:avLst/>
          </a:prstGeom>
        </p:spPr>
      </p:pic>
      <p:pic>
        <p:nvPicPr>
          <p:cNvPr id="4" name="Picture 3">
            <a:extLst>
              <a:ext uri="{FF2B5EF4-FFF2-40B4-BE49-F238E27FC236}">
                <a16:creationId xmlns:a16="http://schemas.microsoft.com/office/drawing/2014/main" id="{7C21E3F1-50D2-8E5C-F46D-8AD142E62936}"/>
              </a:ext>
            </a:extLst>
          </p:cNvPr>
          <p:cNvPicPr>
            <a:picLocks noChangeAspect="1"/>
          </p:cNvPicPr>
          <p:nvPr/>
        </p:nvPicPr>
        <p:blipFill>
          <a:blip r:embed="rId2"/>
          <a:srcRect l="55422" t="35142" r="9484" b="17662"/>
          <a:stretch/>
        </p:blipFill>
        <p:spPr>
          <a:xfrm>
            <a:off x="3782060" y="2057399"/>
            <a:ext cx="1214120" cy="1244601"/>
          </a:xfrm>
          <a:prstGeom prst="flowChartConnector">
            <a:avLst/>
          </a:prstGeom>
        </p:spPr>
      </p:pic>
      <p:sp>
        <p:nvSpPr>
          <p:cNvPr id="5" name="TextBox 4">
            <a:extLst>
              <a:ext uri="{FF2B5EF4-FFF2-40B4-BE49-F238E27FC236}">
                <a16:creationId xmlns:a16="http://schemas.microsoft.com/office/drawing/2014/main" id="{54C33677-17F9-A0D9-64AD-42DCD375FC69}"/>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Tree>
    <p:extLst>
      <p:ext uri="{BB962C8B-B14F-4D97-AF65-F5344CB8AC3E}">
        <p14:creationId xmlns:p14="http://schemas.microsoft.com/office/powerpoint/2010/main" val="343866166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E89A0-A5E7-91B4-05DF-0DE04C6B9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7819F-797E-A852-E93E-D1667AD5B911}"/>
              </a:ext>
            </a:extLst>
          </p:cNvPr>
          <p:cNvSpPr>
            <a:spLocks noGrp="1"/>
          </p:cNvSpPr>
          <p:nvPr>
            <p:ph type="title"/>
          </p:nvPr>
        </p:nvSpPr>
        <p:spPr/>
        <p:txBody>
          <a:bodyPr/>
          <a:lstStyle/>
          <a:p>
            <a:r>
              <a:rPr lang="en-US" dirty="0"/>
              <a:t>How </a:t>
            </a:r>
            <a:r>
              <a:rPr lang="en-US" dirty="0" err="1"/>
              <a:t>Qbits</a:t>
            </a:r>
            <a:r>
              <a:rPr lang="en-US" dirty="0"/>
              <a:t> works</a:t>
            </a:r>
          </a:p>
        </p:txBody>
      </p:sp>
      <p:pic>
        <p:nvPicPr>
          <p:cNvPr id="3" name="Picture 2">
            <a:extLst>
              <a:ext uri="{FF2B5EF4-FFF2-40B4-BE49-F238E27FC236}">
                <a16:creationId xmlns:a16="http://schemas.microsoft.com/office/drawing/2014/main" id="{6DFFC399-2623-E540-EAA0-5DDB3C33A32E}"/>
              </a:ext>
            </a:extLst>
          </p:cNvPr>
          <p:cNvPicPr>
            <a:picLocks noChangeAspect="1"/>
          </p:cNvPicPr>
          <p:nvPr/>
        </p:nvPicPr>
        <p:blipFill>
          <a:blip r:embed="rId2"/>
          <a:srcRect l="55422" t="35142" r="9484" b="17662"/>
          <a:stretch/>
        </p:blipFill>
        <p:spPr>
          <a:xfrm>
            <a:off x="4993642" y="2045968"/>
            <a:ext cx="1214120" cy="1244601"/>
          </a:xfrm>
          <a:prstGeom prst="flowChartConnector">
            <a:avLst/>
          </a:prstGeom>
        </p:spPr>
      </p:pic>
      <p:pic>
        <p:nvPicPr>
          <p:cNvPr id="4" name="Picture 3">
            <a:extLst>
              <a:ext uri="{FF2B5EF4-FFF2-40B4-BE49-F238E27FC236}">
                <a16:creationId xmlns:a16="http://schemas.microsoft.com/office/drawing/2014/main" id="{C2742242-682F-7CCB-010E-6A727F138AFA}"/>
              </a:ext>
            </a:extLst>
          </p:cNvPr>
          <p:cNvPicPr>
            <a:picLocks noChangeAspect="1"/>
          </p:cNvPicPr>
          <p:nvPr/>
        </p:nvPicPr>
        <p:blipFill>
          <a:blip r:embed="rId2"/>
          <a:srcRect l="55422" t="35142" r="9484" b="17662"/>
          <a:stretch/>
        </p:blipFill>
        <p:spPr>
          <a:xfrm>
            <a:off x="2936240" y="2045968"/>
            <a:ext cx="1214120" cy="1244601"/>
          </a:xfrm>
          <a:prstGeom prst="flowChartConnector">
            <a:avLst/>
          </a:prstGeom>
        </p:spPr>
      </p:pic>
      <p:sp>
        <p:nvSpPr>
          <p:cNvPr id="5" name="TextBox 4">
            <a:extLst>
              <a:ext uri="{FF2B5EF4-FFF2-40B4-BE49-F238E27FC236}">
                <a16:creationId xmlns:a16="http://schemas.microsoft.com/office/drawing/2014/main" id="{8DB9E855-0B6B-8333-6426-35116FC9FFF7}"/>
              </a:ext>
            </a:extLst>
          </p:cNvPr>
          <p:cNvSpPr txBox="1"/>
          <p:nvPr/>
        </p:nvSpPr>
        <p:spPr>
          <a:xfrm>
            <a:off x="2983230" y="3566160"/>
            <a:ext cx="3177540" cy="307777"/>
          </a:xfrm>
          <a:prstGeom prst="rect">
            <a:avLst/>
          </a:prstGeom>
          <a:noFill/>
          <a:ln>
            <a:solidFill>
              <a:schemeClr val="tx1"/>
            </a:solidFill>
          </a:ln>
        </p:spPr>
        <p:txBody>
          <a:bodyPr wrap="square" rtlCol="0">
            <a:spAutoFit/>
          </a:bodyPr>
          <a:lstStyle/>
          <a:p>
            <a:r>
              <a:rPr lang="en-US" dirty="0"/>
              <a:t>00	01	10	11</a:t>
            </a:r>
          </a:p>
        </p:txBody>
      </p:sp>
      <p:sp>
        <p:nvSpPr>
          <p:cNvPr id="6" name="TextBox 5">
            <a:extLst>
              <a:ext uri="{FF2B5EF4-FFF2-40B4-BE49-F238E27FC236}">
                <a16:creationId xmlns:a16="http://schemas.microsoft.com/office/drawing/2014/main" id="{DE2F13E8-F957-32FF-919E-D04378CACBC0}"/>
              </a:ext>
            </a:extLst>
          </p:cNvPr>
          <p:cNvSpPr txBox="1"/>
          <p:nvPr/>
        </p:nvSpPr>
        <p:spPr>
          <a:xfrm>
            <a:off x="830580" y="1224069"/>
            <a:ext cx="800100" cy="307777"/>
          </a:xfrm>
          <a:prstGeom prst="rect">
            <a:avLst/>
          </a:prstGeom>
          <a:noFill/>
          <a:ln>
            <a:solidFill>
              <a:schemeClr val="tx1"/>
            </a:solidFill>
          </a:ln>
        </p:spPr>
        <p:txBody>
          <a:bodyPr wrap="square" rtlCol="0">
            <a:spAutoFit/>
          </a:bodyPr>
          <a:lstStyle/>
          <a:p>
            <a:r>
              <a:rPr lang="en-US" dirty="0"/>
              <a:t>2 </a:t>
            </a:r>
            <a:r>
              <a:rPr lang="en-US" dirty="0" err="1"/>
              <a:t>Qbits</a:t>
            </a:r>
            <a:r>
              <a:rPr lang="en-US" dirty="0"/>
              <a:t>:</a:t>
            </a:r>
          </a:p>
        </p:txBody>
      </p:sp>
      <p:pic>
        <p:nvPicPr>
          <p:cNvPr id="7" name="Picture 6">
            <a:extLst>
              <a:ext uri="{FF2B5EF4-FFF2-40B4-BE49-F238E27FC236}">
                <a16:creationId xmlns:a16="http://schemas.microsoft.com/office/drawing/2014/main" id="{BC146FE2-1DF6-B84A-C73E-0435B35E494D}"/>
              </a:ext>
            </a:extLst>
          </p:cNvPr>
          <p:cNvPicPr>
            <a:picLocks noChangeAspect="1"/>
          </p:cNvPicPr>
          <p:nvPr/>
        </p:nvPicPr>
        <p:blipFill>
          <a:blip r:embed="rId2"/>
          <a:srcRect l="55422" t="35142" r="9484" b="17662"/>
          <a:stretch/>
        </p:blipFill>
        <p:spPr>
          <a:xfrm>
            <a:off x="4993642" y="2045968"/>
            <a:ext cx="1214120" cy="1244601"/>
          </a:xfrm>
          <a:prstGeom prst="flowChartConnector">
            <a:avLst/>
          </a:prstGeom>
        </p:spPr>
      </p:pic>
      <p:pic>
        <p:nvPicPr>
          <p:cNvPr id="8" name="Picture 7">
            <a:extLst>
              <a:ext uri="{FF2B5EF4-FFF2-40B4-BE49-F238E27FC236}">
                <a16:creationId xmlns:a16="http://schemas.microsoft.com/office/drawing/2014/main" id="{EE5854AA-E284-50B9-F0BE-8B0A4F26DBF8}"/>
              </a:ext>
            </a:extLst>
          </p:cNvPr>
          <p:cNvPicPr>
            <a:picLocks noChangeAspect="1"/>
          </p:cNvPicPr>
          <p:nvPr/>
        </p:nvPicPr>
        <p:blipFill>
          <a:blip r:embed="rId2"/>
          <a:srcRect l="55422" t="35142" r="9484" b="17662"/>
          <a:stretch/>
        </p:blipFill>
        <p:spPr>
          <a:xfrm>
            <a:off x="2936240" y="2045968"/>
            <a:ext cx="1214120" cy="1244601"/>
          </a:xfrm>
          <a:prstGeom prst="flowChartConnector">
            <a:avLst/>
          </a:prstGeom>
        </p:spPr>
      </p:pic>
      <p:sp>
        <p:nvSpPr>
          <p:cNvPr id="9" name="TextBox 8">
            <a:extLst>
              <a:ext uri="{FF2B5EF4-FFF2-40B4-BE49-F238E27FC236}">
                <a16:creationId xmlns:a16="http://schemas.microsoft.com/office/drawing/2014/main" id="{0E0F0433-2D01-4AFC-4EEF-140DE9DE908B}"/>
              </a:ext>
            </a:extLst>
          </p:cNvPr>
          <p:cNvSpPr txBox="1"/>
          <p:nvPr/>
        </p:nvSpPr>
        <p:spPr>
          <a:xfrm>
            <a:off x="3030222" y="5360236"/>
            <a:ext cx="3301130" cy="738664"/>
          </a:xfrm>
          <a:prstGeom prst="rect">
            <a:avLst/>
          </a:prstGeom>
          <a:noFill/>
          <a:ln>
            <a:solidFill>
              <a:schemeClr val="tx1"/>
            </a:solidFill>
          </a:ln>
        </p:spPr>
        <p:txBody>
          <a:bodyPr wrap="square" rtlCol="0">
            <a:spAutoFit/>
          </a:bodyPr>
          <a:lstStyle/>
          <a:p>
            <a:pPr lvl="5"/>
            <a:r>
              <a:rPr lang="en-US" dirty="0"/>
              <a:t>000	001	010	011	</a:t>
            </a:r>
          </a:p>
          <a:p>
            <a:pPr lvl="5"/>
            <a:r>
              <a:rPr lang="en-US" dirty="0"/>
              <a:t>100	101 	110	111</a:t>
            </a:r>
          </a:p>
        </p:txBody>
      </p:sp>
      <p:sp>
        <p:nvSpPr>
          <p:cNvPr id="10" name="TextBox 9">
            <a:extLst>
              <a:ext uri="{FF2B5EF4-FFF2-40B4-BE49-F238E27FC236}">
                <a16:creationId xmlns:a16="http://schemas.microsoft.com/office/drawing/2014/main" id="{1FDFA0AA-4A24-6FCD-64FB-552A959E6CA7}"/>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Tree>
    <p:extLst>
      <p:ext uri="{BB962C8B-B14F-4D97-AF65-F5344CB8AC3E}">
        <p14:creationId xmlns:p14="http://schemas.microsoft.com/office/powerpoint/2010/main" val="345252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9451E-BA97-A83F-93B7-42BD0721D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2D6F2-1828-F8E7-2FA9-3A144E65585B}"/>
              </a:ext>
            </a:extLst>
          </p:cNvPr>
          <p:cNvSpPr>
            <a:spLocks noGrp="1"/>
          </p:cNvSpPr>
          <p:nvPr>
            <p:ph type="title"/>
          </p:nvPr>
        </p:nvSpPr>
        <p:spPr/>
        <p:txBody>
          <a:bodyPr/>
          <a:lstStyle/>
          <a:p>
            <a:r>
              <a:rPr lang="en-US" dirty="0"/>
              <a:t>How </a:t>
            </a:r>
            <a:r>
              <a:rPr lang="en-US" dirty="0" err="1"/>
              <a:t>Qbits</a:t>
            </a:r>
            <a:r>
              <a:rPr lang="en-US" dirty="0"/>
              <a:t> works</a:t>
            </a:r>
          </a:p>
        </p:txBody>
      </p:sp>
      <p:pic>
        <p:nvPicPr>
          <p:cNvPr id="3" name="Picture 2">
            <a:extLst>
              <a:ext uri="{FF2B5EF4-FFF2-40B4-BE49-F238E27FC236}">
                <a16:creationId xmlns:a16="http://schemas.microsoft.com/office/drawing/2014/main" id="{1FB28607-5632-88FB-7101-2A2627ECD890}"/>
              </a:ext>
            </a:extLst>
          </p:cNvPr>
          <p:cNvPicPr>
            <a:picLocks noChangeAspect="1"/>
          </p:cNvPicPr>
          <p:nvPr/>
        </p:nvPicPr>
        <p:blipFill>
          <a:blip r:embed="rId2"/>
          <a:srcRect l="55422" t="35142" r="9484" b="17662"/>
          <a:stretch/>
        </p:blipFill>
        <p:spPr>
          <a:xfrm>
            <a:off x="6416044" y="1675990"/>
            <a:ext cx="1214120" cy="1244601"/>
          </a:xfrm>
          <a:prstGeom prst="flowChartConnector">
            <a:avLst/>
          </a:prstGeom>
        </p:spPr>
      </p:pic>
      <p:pic>
        <p:nvPicPr>
          <p:cNvPr id="4" name="Picture 3">
            <a:extLst>
              <a:ext uri="{FF2B5EF4-FFF2-40B4-BE49-F238E27FC236}">
                <a16:creationId xmlns:a16="http://schemas.microsoft.com/office/drawing/2014/main" id="{0B38BA0F-C5A6-ABEF-EA34-21BD42B51805}"/>
              </a:ext>
            </a:extLst>
          </p:cNvPr>
          <p:cNvPicPr>
            <a:picLocks noChangeAspect="1"/>
          </p:cNvPicPr>
          <p:nvPr/>
        </p:nvPicPr>
        <p:blipFill>
          <a:blip r:embed="rId2"/>
          <a:srcRect l="55422" t="35142" r="9484" b="17662"/>
          <a:stretch/>
        </p:blipFill>
        <p:spPr>
          <a:xfrm>
            <a:off x="4363720" y="1669641"/>
            <a:ext cx="1214120" cy="1244601"/>
          </a:xfrm>
          <a:prstGeom prst="flowChartConnector">
            <a:avLst/>
          </a:prstGeom>
        </p:spPr>
      </p:pic>
      <p:sp>
        <p:nvSpPr>
          <p:cNvPr id="5" name="TextBox 4">
            <a:extLst>
              <a:ext uri="{FF2B5EF4-FFF2-40B4-BE49-F238E27FC236}">
                <a16:creationId xmlns:a16="http://schemas.microsoft.com/office/drawing/2014/main" id="{8A7C4DEF-8DF1-E4A9-2872-3C140CF929A5}"/>
              </a:ext>
            </a:extLst>
          </p:cNvPr>
          <p:cNvSpPr txBox="1"/>
          <p:nvPr/>
        </p:nvSpPr>
        <p:spPr>
          <a:xfrm>
            <a:off x="9516110" y="3698240"/>
            <a:ext cx="3177540" cy="307777"/>
          </a:xfrm>
          <a:prstGeom prst="rect">
            <a:avLst/>
          </a:prstGeom>
          <a:noFill/>
          <a:ln>
            <a:solidFill>
              <a:schemeClr val="tx1"/>
            </a:solidFill>
          </a:ln>
        </p:spPr>
        <p:txBody>
          <a:bodyPr wrap="square" rtlCol="0">
            <a:spAutoFit/>
          </a:bodyPr>
          <a:lstStyle/>
          <a:p>
            <a:r>
              <a:rPr lang="en-US" dirty="0"/>
              <a:t>00	01	10	11</a:t>
            </a:r>
          </a:p>
        </p:txBody>
      </p:sp>
      <p:sp>
        <p:nvSpPr>
          <p:cNvPr id="6" name="TextBox 5">
            <a:extLst>
              <a:ext uri="{FF2B5EF4-FFF2-40B4-BE49-F238E27FC236}">
                <a16:creationId xmlns:a16="http://schemas.microsoft.com/office/drawing/2014/main" id="{E1D5AAB2-5AA0-7020-ACBD-0847C638ED73}"/>
              </a:ext>
            </a:extLst>
          </p:cNvPr>
          <p:cNvSpPr txBox="1"/>
          <p:nvPr/>
        </p:nvSpPr>
        <p:spPr>
          <a:xfrm>
            <a:off x="830580" y="1224069"/>
            <a:ext cx="800100" cy="307777"/>
          </a:xfrm>
          <a:prstGeom prst="rect">
            <a:avLst/>
          </a:prstGeom>
          <a:noFill/>
          <a:ln>
            <a:solidFill>
              <a:schemeClr val="tx1"/>
            </a:solidFill>
          </a:ln>
        </p:spPr>
        <p:txBody>
          <a:bodyPr wrap="square" rtlCol="0">
            <a:spAutoFit/>
          </a:bodyPr>
          <a:lstStyle/>
          <a:p>
            <a:r>
              <a:rPr lang="en-US" dirty="0"/>
              <a:t>3 </a:t>
            </a:r>
            <a:r>
              <a:rPr lang="en-US" dirty="0" err="1"/>
              <a:t>Qbits</a:t>
            </a:r>
            <a:r>
              <a:rPr lang="en-US" dirty="0"/>
              <a:t>:</a:t>
            </a:r>
          </a:p>
        </p:txBody>
      </p:sp>
      <p:pic>
        <p:nvPicPr>
          <p:cNvPr id="7" name="Picture 6">
            <a:extLst>
              <a:ext uri="{FF2B5EF4-FFF2-40B4-BE49-F238E27FC236}">
                <a16:creationId xmlns:a16="http://schemas.microsoft.com/office/drawing/2014/main" id="{9E6782B0-7B87-2DBA-76EF-81E1E6EF07CA}"/>
              </a:ext>
            </a:extLst>
          </p:cNvPr>
          <p:cNvPicPr>
            <a:picLocks noChangeAspect="1"/>
          </p:cNvPicPr>
          <p:nvPr/>
        </p:nvPicPr>
        <p:blipFill>
          <a:blip r:embed="rId2"/>
          <a:srcRect l="55422" t="35142" r="9484" b="17662"/>
          <a:stretch/>
        </p:blipFill>
        <p:spPr>
          <a:xfrm>
            <a:off x="6416044" y="1669641"/>
            <a:ext cx="1214120" cy="1244601"/>
          </a:xfrm>
          <a:prstGeom prst="flowChartConnector">
            <a:avLst/>
          </a:prstGeom>
        </p:spPr>
      </p:pic>
      <p:pic>
        <p:nvPicPr>
          <p:cNvPr id="8" name="Picture 7">
            <a:extLst>
              <a:ext uri="{FF2B5EF4-FFF2-40B4-BE49-F238E27FC236}">
                <a16:creationId xmlns:a16="http://schemas.microsoft.com/office/drawing/2014/main" id="{DDD3AB21-24F2-0B3A-7BCB-4CD68659DEF4}"/>
              </a:ext>
            </a:extLst>
          </p:cNvPr>
          <p:cNvPicPr>
            <a:picLocks noChangeAspect="1"/>
          </p:cNvPicPr>
          <p:nvPr/>
        </p:nvPicPr>
        <p:blipFill>
          <a:blip r:embed="rId2"/>
          <a:srcRect l="55422" t="35142" r="9484" b="17662"/>
          <a:stretch/>
        </p:blipFill>
        <p:spPr>
          <a:xfrm>
            <a:off x="2311396" y="1694625"/>
            <a:ext cx="1214120" cy="1244601"/>
          </a:xfrm>
          <a:prstGeom prst="flowChartConnector">
            <a:avLst/>
          </a:prstGeom>
        </p:spPr>
      </p:pic>
      <p:sp>
        <p:nvSpPr>
          <p:cNvPr id="9" name="TextBox 8">
            <a:extLst>
              <a:ext uri="{FF2B5EF4-FFF2-40B4-BE49-F238E27FC236}">
                <a16:creationId xmlns:a16="http://schemas.microsoft.com/office/drawing/2014/main" id="{6676A711-2C0B-F371-5805-AC25D2F4BFFB}"/>
              </a:ext>
            </a:extLst>
          </p:cNvPr>
          <p:cNvSpPr txBox="1"/>
          <p:nvPr/>
        </p:nvSpPr>
        <p:spPr>
          <a:xfrm>
            <a:off x="2921435" y="3328908"/>
            <a:ext cx="3301130" cy="738664"/>
          </a:xfrm>
          <a:prstGeom prst="rect">
            <a:avLst/>
          </a:prstGeom>
          <a:noFill/>
          <a:ln>
            <a:solidFill>
              <a:schemeClr val="tx1"/>
            </a:solidFill>
          </a:ln>
        </p:spPr>
        <p:txBody>
          <a:bodyPr wrap="square" rtlCol="0">
            <a:spAutoFit/>
          </a:bodyPr>
          <a:lstStyle/>
          <a:p>
            <a:pPr lvl="5"/>
            <a:r>
              <a:rPr lang="en-US" dirty="0"/>
              <a:t>000	001	010	011	</a:t>
            </a:r>
          </a:p>
          <a:p>
            <a:pPr lvl="5"/>
            <a:r>
              <a:rPr lang="en-US" dirty="0"/>
              <a:t>100	101 	110	111</a:t>
            </a:r>
          </a:p>
        </p:txBody>
      </p:sp>
      <p:pic>
        <p:nvPicPr>
          <p:cNvPr id="10" name="Picture 9">
            <a:extLst>
              <a:ext uri="{FF2B5EF4-FFF2-40B4-BE49-F238E27FC236}">
                <a16:creationId xmlns:a16="http://schemas.microsoft.com/office/drawing/2014/main" id="{B57A1F64-5439-38A1-BCCC-5711182FD173}"/>
              </a:ext>
            </a:extLst>
          </p:cNvPr>
          <p:cNvPicPr>
            <a:picLocks noChangeAspect="1"/>
          </p:cNvPicPr>
          <p:nvPr/>
        </p:nvPicPr>
        <p:blipFill>
          <a:blip r:embed="rId2"/>
          <a:srcRect l="55422" t="35142" r="9484" b="17662"/>
          <a:stretch/>
        </p:blipFill>
        <p:spPr>
          <a:xfrm>
            <a:off x="6386645" y="1651314"/>
            <a:ext cx="1214120" cy="1244601"/>
          </a:xfrm>
          <a:prstGeom prst="flowChartConnector">
            <a:avLst/>
          </a:prstGeom>
        </p:spPr>
      </p:pic>
      <p:pic>
        <p:nvPicPr>
          <p:cNvPr id="11" name="Picture 10">
            <a:extLst>
              <a:ext uri="{FF2B5EF4-FFF2-40B4-BE49-F238E27FC236}">
                <a16:creationId xmlns:a16="http://schemas.microsoft.com/office/drawing/2014/main" id="{37F4DC65-F3C5-AAB6-8F1F-4C3B50006210}"/>
              </a:ext>
            </a:extLst>
          </p:cNvPr>
          <p:cNvPicPr>
            <a:picLocks noChangeAspect="1"/>
          </p:cNvPicPr>
          <p:nvPr/>
        </p:nvPicPr>
        <p:blipFill>
          <a:blip r:embed="rId2"/>
          <a:srcRect l="55422" t="35142" r="9484" b="17662"/>
          <a:stretch/>
        </p:blipFill>
        <p:spPr>
          <a:xfrm>
            <a:off x="2321338" y="1685305"/>
            <a:ext cx="1214120" cy="1244601"/>
          </a:xfrm>
          <a:prstGeom prst="flowChartConnector">
            <a:avLst/>
          </a:prstGeom>
        </p:spPr>
      </p:pic>
      <p:pic>
        <p:nvPicPr>
          <p:cNvPr id="12" name="Picture 11">
            <a:extLst>
              <a:ext uri="{FF2B5EF4-FFF2-40B4-BE49-F238E27FC236}">
                <a16:creationId xmlns:a16="http://schemas.microsoft.com/office/drawing/2014/main" id="{58DDE511-4A9A-17B0-5782-5D828AAB3AF7}"/>
              </a:ext>
            </a:extLst>
          </p:cNvPr>
          <p:cNvPicPr>
            <a:picLocks noChangeAspect="1"/>
          </p:cNvPicPr>
          <p:nvPr/>
        </p:nvPicPr>
        <p:blipFill>
          <a:blip r:embed="rId2"/>
          <a:srcRect l="55422" t="35142" r="9484" b="17662"/>
          <a:stretch/>
        </p:blipFill>
        <p:spPr>
          <a:xfrm>
            <a:off x="6405947" y="1669641"/>
            <a:ext cx="1214120" cy="1244601"/>
          </a:xfrm>
          <a:prstGeom prst="flowChartConnector">
            <a:avLst/>
          </a:prstGeom>
        </p:spPr>
      </p:pic>
      <p:pic>
        <p:nvPicPr>
          <p:cNvPr id="13" name="Picture 12">
            <a:extLst>
              <a:ext uri="{FF2B5EF4-FFF2-40B4-BE49-F238E27FC236}">
                <a16:creationId xmlns:a16="http://schemas.microsoft.com/office/drawing/2014/main" id="{5E690684-281B-3769-E524-24C66363D557}"/>
              </a:ext>
            </a:extLst>
          </p:cNvPr>
          <p:cNvPicPr>
            <a:picLocks noChangeAspect="1"/>
          </p:cNvPicPr>
          <p:nvPr/>
        </p:nvPicPr>
        <p:blipFill>
          <a:blip r:embed="rId2"/>
          <a:srcRect l="55422" t="35142" r="9484" b="17662"/>
          <a:stretch/>
        </p:blipFill>
        <p:spPr>
          <a:xfrm>
            <a:off x="2319014" y="1675988"/>
            <a:ext cx="1214120" cy="1244601"/>
          </a:xfrm>
          <a:prstGeom prst="flowChartConnector">
            <a:avLst/>
          </a:prstGeom>
        </p:spPr>
      </p:pic>
      <p:pic>
        <p:nvPicPr>
          <p:cNvPr id="14" name="Picture 13">
            <a:extLst>
              <a:ext uri="{FF2B5EF4-FFF2-40B4-BE49-F238E27FC236}">
                <a16:creationId xmlns:a16="http://schemas.microsoft.com/office/drawing/2014/main" id="{FC21FB0F-0FF1-48BB-A9B6-D9FD8952B627}"/>
              </a:ext>
            </a:extLst>
          </p:cNvPr>
          <p:cNvPicPr>
            <a:picLocks noChangeAspect="1"/>
          </p:cNvPicPr>
          <p:nvPr/>
        </p:nvPicPr>
        <p:blipFill>
          <a:blip r:embed="rId2"/>
          <a:srcRect l="55422" t="35142" r="9484" b="17662"/>
          <a:stretch/>
        </p:blipFill>
        <p:spPr>
          <a:xfrm>
            <a:off x="6394263" y="1663292"/>
            <a:ext cx="1214120" cy="1244601"/>
          </a:xfrm>
          <a:prstGeom prst="flowChartConnector">
            <a:avLst/>
          </a:prstGeom>
        </p:spPr>
      </p:pic>
      <p:pic>
        <p:nvPicPr>
          <p:cNvPr id="15" name="Picture 14">
            <a:extLst>
              <a:ext uri="{FF2B5EF4-FFF2-40B4-BE49-F238E27FC236}">
                <a16:creationId xmlns:a16="http://schemas.microsoft.com/office/drawing/2014/main" id="{CC6FCF01-DB16-8602-6728-DBB38E288215}"/>
              </a:ext>
            </a:extLst>
          </p:cNvPr>
          <p:cNvPicPr>
            <a:picLocks noChangeAspect="1"/>
          </p:cNvPicPr>
          <p:nvPr/>
        </p:nvPicPr>
        <p:blipFill>
          <a:blip r:embed="rId2"/>
          <a:srcRect l="55422" t="35142" r="9484" b="17662"/>
          <a:stretch/>
        </p:blipFill>
        <p:spPr>
          <a:xfrm>
            <a:off x="2311396" y="1675989"/>
            <a:ext cx="1214120" cy="1244601"/>
          </a:xfrm>
          <a:prstGeom prst="flowChartConnector">
            <a:avLst/>
          </a:prstGeom>
        </p:spPr>
      </p:pic>
      <p:pic>
        <p:nvPicPr>
          <p:cNvPr id="16" name="Picture 15">
            <a:extLst>
              <a:ext uri="{FF2B5EF4-FFF2-40B4-BE49-F238E27FC236}">
                <a16:creationId xmlns:a16="http://schemas.microsoft.com/office/drawing/2014/main" id="{4F1EE925-41F1-FCB4-8A5B-E016EC2AD2ED}"/>
              </a:ext>
            </a:extLst>
          </p:cNvPr>
          <p:cNvPicPr>
            <a:picLocks noChangeAspect="1"/>
          </p:cNvPicPr>
          <p:nvPr/>
        </p:nvPicPr>
        <p:blipFill>
          <a:blip r:embed="rId2"/>
          <a:srcRect l="55422" t="35142" r="9484" b="17662"/>
          <a:stretch/>
        </p:blipFill>
        <p:spPr>
          <a:xfrm>
            <a:off x="6416044" y="1678958"/>
            <a:ext cx="1214120" cy="1244601"/>
          </a:xfrm>
          <a:prstGeom prst="flowChartConnector">
            <a:avLst/>
          </a:prstGeom>
        </p:spPr>
      </p:pic>
      <p:pic>
        <p:nvPicPr>
          <p:cNvPr id="17" name="Picture 16">
            <a:extLst>
              <a:ext uri="{FF2B5EF4-FFF2-40B4-BE49-F238E27FC236}">
                <a16:creationId xmlns:a16="http://schemas.microsoft.com/office/drawing/2014/main" id="{424AF625-7934-8C0B-D3DC-3D125BCBAAB8}"/>
              </a:ext>
            </a:extLst>
          </p:cNvPr>
          <p:cNvPicPr>
            <a:picLocks noChangeAspect="1"/>
          </p:cNvPicPr>
          <p:nvPr/>
        </p:nvPicPr>
        <p:blipFill>
          <a:blip r:embed="rId2"/>
          <a:srcRect l="55422" t="35142" r="9484" b="17662"/>
          <a:stretch/>
        </p:blipFill>
        <p:spPr>
          <a:xfrm>
            <a:off x="2311396" y="1694624"/>
            <a:ext cx="1214120" cy="1244601"/>
          </a:xfrm>
          <a:prstGeom prst="flowChartConnector">
            <a:avLst/>
          </a:prstGeom>
        </p:spPr>
      </p:pic>
      <p:pic>
        <p:nvPicPr>
          <p:cNvPr id="18" name="Picture 17">
            <a:extLst>
              <a:ext uri="{FF2B5EF4-FFF2-40B4-BE49-F238E27FC236}">
                <a16:creationId xmlns:a16="http://schemas.microsoft.com/office/drawing/2014/main" id="{85186692-9DDE-4CAE-5B43-E8935BDEFB5A}"/>
              </a:ext>
            </a:extLst>
          </p:cNvPr>
          <p:cNvPicPr>
            <a:picLocks noChangeAspect="1"/>
          </p:cNvPicPr>
          <p:nvPr/>
        </p:nvPicPr>
        <p:blipFill>
          <a:blip r:embed="rId2"/>
          <a:srcRect l="55422" t="35142" r="9484" b="17662"/>
          <a:stretch/>
        </p:blipFill>
        <p:spPr>
          <a:xfrm>
            <a:off x="6403977" y="1663292"/>
            <a:ext cx="1214120" cy="1244601"/>
          </a:xfrm>
          <a:prstGeom prst="flowChartConnector">
            <a:avLst/>
          </a:prstGeom>
        </p:spPr>
      </p:pic>
      <p:pic>
        <p:nvPicPr>
          <p:cNvPr id="19" name="Picture 18">
            <a:extLst>
              <a:ext uri="{FF2B5EF4-FFF2-40B4-BE49-F238E27FC236}">
                <a16:creationId xmlns:a16="http://schemas.microsoft.com/office/drawing/2014/main" id="{1C910962-5741-FF89-39B9-3CA1128BC1F5}"/>
              </a:ext>
            </a:extLst>
          </p:cNvPr>
          <p:cNvPicPr>
            <a:picLocks noChangeAspect="1"/>
          </p:cNvPicPr>
          <p:nvPr/>
        </p:nvPicPr>
        <p:blipFill>
          <a:blip r:embed="rId2"/>
          <a:srcRect l="55422" t="35142" r="9484" b="17662"/>
          <a:stretch/>
        </p:blipFill>
        <p:spPr>
          <a:xfrm>
            <a:off x="2303778" y="1694625"/>
            <a:ext cx="1214120" cy="1244601"/>
          </a:xfrm>
          <a:prstGeom prst="flowChartConnector">
            <a:avLst/>
          </a:prstGeom>
        </p:spPr>
      </p:pic>
      <p:sp>
        <p:nvSpPr>
          <p:cNvPr id="20" name="TextBox 19">
            <a:extLst>
              <a:ext uri="{FF2B5EF4-FFF2-40B4-BE49-F238E27FC236}">
                <a16:creationId xmlns:a16="http://schemas.microsoft.com/office/drawing/2014/main" id="{F3118C41-5A31-08C1-5E1D-68286F8E36A0}"/>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Tree>
    <p:extLst>
      <p:ext uri="{BB962C8B-B14F-4D97-AF65-F5344CB8AC3E}">
        <p14:creationId xmlns:p14="http://schemas.microsoft.com/office/powerpoint/2010/main" val="85662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7"/>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889" name="Google Shape;889;p27"/>
          <p:cNvSpPr txBox="1"/>
          <p:nvPr/>
        </p:nvSpPr>
        <p:spPr>
          <a:xfrm>
            <a:off x="720000" y="1044976"/>
            <a:ext cx="7704000" cy="9176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dk1"/>
                </a:solidFill>
                <a:latin typeface="Lato"/>
                <a:ea typeface="Lato"/>
                <a:cs typeface="Lato"/>
                <a:sym typeface="Lato"/>
              </a:rPr>
              <a:t>Ragular Computers : </a:t>
            </a:r>
            <a:r>
              <a:rPr lang="en-US" sz="1200" dirty="0">
                <a:solidFill>
                  <a:schemeClr val="dk1"/>
                </a:solidFill>
                <a:latin typeface="Lato"/>
                <a:ea typeface="Lato"/>
                <a:cs typeface="Lato"/>
                <a:sym typeface="Lato"/>
              </a:rPr>
              <a:t>Regular computers use bits, which are either ones or zeros, to process information. These bits are passed through logic gates, like </a:t>
            </a:r>
            <a:r>
              <a:rPr lang="en-US" sz="1200" b="1" dirty="0">
                <a:solidFill>
                  <a:schemeClr val="dk1"/>
                </a:solidFill>
                <a:latin typeface="Lato"/>
                <a:ea typeface="Lato"/>
                <a:cs typeface="Lato"/>
                <a:sym typeface="Lato"/>
              </a:rPr>
              <a:t>AND, OR, NOT, </a:t>
            </a:r>
            <a:r>
              <a:rPr lang="en-US" sz="1200" dirty="0">
                <a:solidFill>
                  <a:schemeClr val="dk1"/>
                </a:solidFill>
                <a:latin typeface="Lato"/>
                <a:ea typeface="Lato"/>
                <a:cs typeface="Lato"/>
                <a:sym typeface="Lato"/>
              </a:rPr>
              <a:t>and </a:t>
            </a:r>
            <a:r>
              <a:rPr lang="en-US" sz="1200" b="1" dirty="0">
                <a:solidFill>
                  <a:schemeClr val="dk1"/>
                </a:solidFill>
                <a:latin typeface="Lato"/>
                <a:ea typeface="Lato"/>
                <a:cs typeface="Lato"/>
                <a:sym typeface="Lato"/>
              </a:rPr>
              <a:t>XOR</a:t>
            </a:r>
            <a:r>
              <a:rPr lang="en-US" sz="1200" dirty="0">
                <a:solidFill>
                  <a:schemeClr val="dk1"/>
                </a:solidFill>
                <a:latin typeface="Lato"/>
                <a:ea typeface="Lato"/>
                <a:cs typeface="Lato"/>
                <a:sym typeface="Lato"/>
              </a:rPr>
              <a:t>, that manipulate the data and produce the desired output. These gates are made using transistors and are based on the properties of silicon semiconductors.</a:t>
            </a:r>
            <a:endParaRPr sz="1200" dirty="0">
              <a:solidFill>
                <a:schemeClr val="dk1"/>
              </a:solidFill>
              <a:latin typeface="Lato"/>
              <a:ea typeface="Lato"/>
              <a:cs typeface="Lato"/>
              <a:sym typeface="Lato"/>
            </a:endParaRPr>
          </a:p>
        </p:txBody>
      </p:sp>
      <p:sp>
        <p:nvSpPr>
          <p:cNvPr id="3" name="TextBox 2">
            <a:extLst>
              <a:ext uri="{FF2B5EF4-FFF2-40B4-BE49-F238E27FC236}">
                <a16:creationId xmlns:a16="http://schemas.microsoft.com/office/drawing/2014/main" id="{745C91D6-9794-3F4E-D783-C3F970987CC5}"/>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7" name="Picture 6">
            <a:extLst>
              <a:ext uri="{FF2B5EF4-FFF2-40B4-BE49-F238E27FC236}">
                <a16:creationId xmlns:a16="http://schemas.microsoft.com/office/drawing/2014/main" id="{79E1995B-B4C1-01D5-928D-082D60BFA94C}"/>
              </a:ext>
            </a:extLst>
          </p:cNvPr>
          <p:cNvPicPr>
            <a:picLocks noChangeAspect="1"/>
          </p:cNvPicPr>
          <p:nvPr/>
        </p:nvPicPr>
        <p:blipFill>
          <a:blip r:embed="rId3"/>
          <a:stretch>
            <a:fillRect/>
          </a:stretch>
        </p:blipFill>
        <p:spPr>
          <a:xfrm>
            <a:off x="3539196" y="2128430"/>
            <a:ext cx="1052456" cy="1052456"/>
          </a:xfrm>
          <a:prstGeom prst="rect">
            <a:avLst/>
          </a:prstGeom>
        </p:spPr>
      </p:pic>
      <p:pic>
        <p:nvPicPr>
          <p:cNvPr id="9" name="Picture 8">
            <a:extLst>
              <a:ext uri="{FF2B5EF4-FFF2-40B4-BE49-F238E27FC236}">
                <a16:creationId xmlns:a16="http://schemas.microsoft.com/office/drawing/2014/main" id="{34BDFB84-3D5F-A725-6ABB-B25EE1E9E754}"/>
              </a:ext>
            </a:extLst>
          </p:cNvPr>
          <p:cNvPicPr>
            <a:picLocks noChangeAspect="1"/>
          </p:cNvPicPr>
          <p:nvPr/>
        </p:nvPicPr>
        <p:blipFill>
          <a:blip r:embed="rId4"/>
          <a:stretch>
            <a:fillRect/>
          </a:stretch>
        </p:blipFill>
        <p:spPr>
          <a:xfrm>
            <a:off x="7408715" y="3723406"/>
            <a:ext cx="1015285" cy="1015285"/>
          </a:xfrm>
          <a:prstGeom prst="rect">
            <a:avLst/>
          </a:prstGeom>
        </p:spPr>
      </p:pic>
      <p:pic>
        <p:nvPicPr>
          <p:cNvPr id="11" name="Picture 10">
            <a:extLst>
              <a:ext uri="{FF2B5EF4-FFF2-40B4-BE49-F238E27FC236}">
                <a16:creationId xmlns:a16="http://schemas.microsoft.com/office/drawing/2014/main" id="{414C09E3-4358-3254-FB3C-3D356739A75B}"/>
              </a:ext>
            </a:extLst>
          </p:cNvPr>
          <p:cNvPicPr>
            <a:picLocks noChangeAspect="1"/>
          </p:cNvPicPr>
          <p:nvPr/>
        </p:nvPicPr>
        <p:blipFill>
          <a:blip r:embed="rId5"/>
          <a:stretch>
            <a:fillRect/>
          </a:stretch>
        </p:blipFill>
        <p:spPr>
          <a:xfrm>
            <a:off x="6339903" y="2101114"/>
            <a:ext cx="1117970" cy="1117970"/>
          </a:xfrm>
          <a:prstGeom prst="rect">
            <a:avLst/>
          </a:prstGeom>
        </p:spPr>
      </p:pic>
      <p:pic>
        <p:nvPicPr>
          <p:cNvPr id="13" name="Picture 12">
            <a:extLst>
              <a:ext uri="{FF2B5EF4-FFF2-40B4-BE49-F238E27FC236}">
                <a16:creationId xmlns:a16="http://schemas.microsoft.com/office/drawing/2014/main" id="{4C97D993-2C35-859C-ED18-224985F0CA1F}"/>
              </a:ext>
            </a:extLst>
          </p:cNvPr>
          <p:cNvPicPr>
            <a:picLocks noChangeAspect="1"/>
          </p:cNvPicPr>
          <p:nvPr/>
        </p:nvPicPr>
        <p:blipFill>
          <a:blip r:embed="rId6"/>
          <a:stretch>
            <a:fillRect/>
          </a:stretch>
        </p:blipFill>
        <p:spPr>
          <a:xfrm>
            <a:off x="4992449" y="3606753"/>
            <a:ext cx="1090470" cy="1090470"/>
          </a:xfrm>
          <a:prstGeom prst="rect">
            <a:avLst/>
          </a:prstGeom>
        </p:spPr>
      </p:pic>
      <p:pic>
        <p:nvPicPr>
          <p:cNvPr id="15" name="Picture 14">
            <a:extLst>
              <a:ext uri="{FF2B5EF4-FFF2-40B4-BE49-F238E27FC236}">
                <a16:creationId xmlns:a16="http://schemas.microsoft.com/office/drawing/2014/main" id="{2C2644AF-DD4D-D9E2-FEBA-EE7025974A48}"/>
              </a:ext>
            </a:extLst>
          </p:cNvPr>
          <p:cNvPicPr>
            <a:picLocks noChangeAspect="1"/>
          </p:cNvPicPr>
          <p:nvPr/>
        </p:nvPicPr>
        <p:blipFill>
          <a:blip r:embed="rId7"/>
          <a:stretch>
            <a:fillRect/>
          </a:stretch>
        </p:blipFill>
        <p:spPr>
          <a:xfrm>
            <a:off x="2312518" y="3505275"/>
            <a:ext cx="1202970" cy="1202970"/>
          </a:xfrm>
          <a:prstGeom prst="rect">
            <a:avLst/>
          </a:prstGeom>
        </p:spPr>
      </p:pic>
      <p:pic>
        <p:nvPicPr>
          <p:cNvPr id="17" name="Picture 16">
            <a:extLst>
              <a:ext uri="{FF2B5EF4-FFF2-40B4-BE49-F238E27FC236}">
                <a16:creationId xmlns:a16="http://schemas.microsoft.com/office/drawing/2014/main" id="{69AD6AF2-167D-DAC1-07D4-2BAC90BE2004}"/>
              </a:ext>
            </a:extLst>
          </p:cNvPr>
          <p:cNvPicPr>
            <a:picLocks noChangeAspect="1"/>
          </p:cNvPicPr>
          <p:nvPr/>
        </p:nvPicPr>
        <p:blipFill>
          <a:blip r:embed="rId8"/>
          <a:stretch>
            <a:fillRect/>
          </a:stretch>
        </p:blipFill>
        <p:spPr>
          <a:xfrm flipH="1">
            <a:off x="852389" y="2154450"/>
            <a:ext cx="1052456" cy="1052456"/>
          </a:xfrm>
          <a:prstGeom prst="rect">
            <a:avLst/>
          </a:prstGeom>
        </p:spPr>
      </p:pic>
      <p:pic>
        <p:nvPicPr>
          <p:cNvPr id="19" name="Picture 18">
            <a:extLst>
              <a:ext uri="{FF2B5EF4-FFF2-40B4-BE49-F238E27FC236}">
                <a16:creationId xmlns:a16="http://schemas.microsoft.com/office/drawing/2014/main" id="{3AA27D52-634F-10FD-35CB-A699E04E544C}"/>
              </a:ext>
            </a:extLst>
          </p:cNvPr>
          <p:cNvPicPr>
            <a:picLocks noChangeAspect="1"/>
          </p:cNvPicPr>
          <p:nvPr/>
        </p:nvPicPr>
        <p:blipFill>
          <a:blip r:embed="rId9"/>
          <a:stretch>
            <a:fillRect/>
          </a:stretch>
        </p:blipFill>
        <p:spPr>
          <a:xfrm>
            <a:off x="-2486023" y="2045522"/>
            <a:ext cx="1642858" cy="1052456"/>
          </a:xfrm>
          <a:prstGeom prst="rect">
            <a:avLst/>
          </a:prstGeom>
        </p:spPr>
      </p:pic>
      <p:sp>
        <p:nvSpPr>
          <p:cNvPr id="20" name="Google Shape;889;p27">
            <a:extLst>
              <a:ext uri="{FF2B5EF4-FFF2-40B4-BE49-F238E27FC236}">
                <a16:creationId xmlns:a16="http://schemas.microsoft.com/office/drawing/2014/main" id="{0AA7F148-883E-DA7A-6835-FEC4CD24BF1B}"/>
              </a:ext>
            </a:extLst>
          </p:cNvPr>
          <p:cNvSpPr txBox="1"/>
          <p:nvPr/>
        </p:nvSpPr>
        <p:spPr>
          <a:xfrm>
            <a:off x="-3463380" y="1156168"/>
            <a:ext cx="2990940" cy="6952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Main unit – CPU (Central processing unit)</a:t>
            </a:r>
          </a:p>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Lato"/>
                <a:ea typeface="Lato"/>
                <a:cs typeface="Lato"/>
                <a:sym typeface="Lato"/>
              </a:rPr>
              <a:t>Brain of Computers</a:t>
            </a:r>
            <a:endParaRPr sz="1200" dirty="0">
              <a:solidFill>
                <a:schemeClr val="dk1"/>
              </a:solidFill>
              <a:latin typeface="Lato"/>
              <a:ea typeface="Lato"/>
              <a:cs typeface="Lato"/>
              <a:sym typeface="Lato"/>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40D15-4052-5D83-6002-F06B39D6D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F7246-F446-0422-3376-F84855CAB492}"/>
              </a:ext>
            </a:extLst>
          </p:cNvPr>
          <p:cNvSpPr>
            <a:spLocks noGrp="1"/>
          </p:cNvSpPr>
          <p:nvPr>
            <p:ph type="title"/>
          </p:nvPr>
        </p:nvSpPr>
        <p:spPr/>
        <p:txBody>
          <a:bodyPr/>
          <a:lstStyle/>
          <a:p>
            <a:r>
              <a:rPr lang="en-US" dirty="0"/>
              <a:t>How </a:t>
            </a:r>
            <a:r>
              <a:rPr lang="en-US" dirty="0" err="1"/>
              <a:t>Qbits</a:t>
            </a:r>
            <a:r>
              <a:rPr lang="en-US" dirty="0"/>
              <a:t> works</a:t>
            </a:r>
          </a:p>
        </p:txBody>
      </p:sp>
      <p:pic>
        <p:nvPicPr>
          <p:cNvPr id="3" name="Picture 2">
            <a:extLst>
              <a:ext uri="{FF2B5EF4-FFF2-40B4-BE49-F238E27FC236}">
                <a16:creationId xmlns:a16="http://schemas.microsoft.com/office/drawing/2014/main" id="{2E9CCD22-4AC8-C3C5-E26A-E2D426AE277F}"/>
              </a:ext>
            </a:extLst>
          </p:cNvPr>
          <p:cNvPicPr>
            <a:picLocks noChangeAspect="1"/>
          </p:cNvPicPr>
          <p:nvPr/>
        </p:nvPicPr>
        <p:blipFill>
          <a:blip r:embed="rId2"/>
          <a:srcRect l="55422" t="35142" r="9484" b="17662"/>
          <a:stretch/>
        </p:blipFill>
        <p:spPr>
          <a:xfrm>
            <a:off x="5381151" y="3588953"/>
            <a:ext cx="873781" cy="895718"/>
          </a:xfrm>
          <a:prstGeom prst="flowChartConnector">
            <a:avLst/>
          </a:prstGeom>
        </p:spPr>
      </p:pic>
      <p:pic>
        <p:nvPicPr>
          <p:cNvPr id="4" name="Picture 3">
            <a:extLst>
              <a:ext uri="{FF2B5EF4-FFF2-40B4-BE49-F238E27FC236}">
                <a16:creationId xmlns:a16="http://schemas.microsoft.com/office/drawing/2014/main" id="{0988330E-13EC-B67D-BB66-2F9FE97E5FF2}"/>
              </a:ext>
            </a:extLst>
          </p:cNvPr>
          <p:cNvPicPr>
            <a:picLocks noChangeAspect="1"/>
          </p:cNvPicPr>
          <p:nvPr/>
        </p:nvPicPr>
        <p:blipFill>
          <a:blip r:embed="rId2"/>
          <a:srcRect l="55422" t="35142" r="9484" b="17662"/>
          <a:stretch/>
        </p:blipFill>
        <p:spPr>
          <a:xfrm>
            <a:off x="3011925" y="2571751"/>
            <a:ext cx="855644" cy="877125"/>
          </a:xfrm>
          <a:prstGeom prst="flowChartConnector">
            <a:avLst/>
          </a:prstGeom>
        </p:spPr>
      </p:pic>
      <p:sp>
        <p:nvSpPr>
          <p:cNvPr id="5" name="TextBox 4">
            <a:extLst>
              <a:ext uri="{FF2B5EF4-FFF2-40B4-BE49-F238E27FC236}">
                <a16:creationId xmlns:a16="http://schemas.microsoft.com/office/drawing/2014/main" id="{6576E48F-794B-B296-958B-E1803AF04BAF}"/>
              </a:ext>
            </a:extLst>
          </p:cNvPr>
          <p:cNvSpPr txBox="1"/>
          <p:nvPr/>
        </p:nvSpPr>
        <p:spPr>
          <a:xfrm>
            <a:off x="9516110" y="3698240"/>
            <a:ext cx="3177540" cy="307777"/>
          </a:xfrm>
          <a:prstGeom prst="rect">
            <a:avLst/>
          </a:prstGeom>
          <a:noFill/>
          <a:ln>
            <a:solidFill>
              <a:schemeClr val="tx1"/>
            </a:solidFill>
          </a:ln>
        </p:spPr>
        <p:txBody>
          <a:bodyPr wrap="square" rtlCol="0">
            <a:spAutoFit/>
          </a:bodyPr>
          <a:lstStyle/>
          <a:p>
            <a:r>
              <a:rPr lang="en-US" dirty="0"/>
              <a:t>00	01	10	11</a:t>
            </a:r>
          </a:p>
        </p:txBody>
      </p:sp>
      <p:sp>
        <p:nvSpPr>
          <p:cNvPr id="6" name="TextBox 5">
            <a:extLst>
              <a:ext uri="{FF2B5EF4-FFF2-40B4-BE49-F238E27FC236}">
                <a16:creationId xmlns:a16="http://schemas.microsoft.com/office/drawing/2014/main" id="{C1F84813-EA7B-1895-BE8C-8891096CC0B3}"/>
              </a:ext>
            </a:extLst>
          </p:cNvPr>
          <p:cNvSpPr txBox="1"/>
          <p:nvPr/>
        </p:nvSpPr>
        <p:spPr>
          <a:xfrm>
            <a:off x="830580" y="1224069"/>
            <a:ext cx="800100" cy="307777"/>
          </a:xfrm>
          <a:prstGeom prst="rect">
            <a:avLst/>
          </a:prstGeom>
          <a:noFill/>
          <a:ln>
            <a:solidFill>
              <a:schemeClr val="tx1"/>
            </a:solidFill>
          </a:ln>
        </p:spPr>
        <p:txBody>
          <a:bodyPr wrap="square" rtlCol="0">
            <a:spAutoFit/>
          </a:bodyPr>
          <a:lstStyle/>
          <a:p>
            <a:r>
              <a:rPr lang="en-US" dirty="0"/>
              <a:t>n </a:t>
            </a:r>
            <a:r>
              <a:rPr lang="en-US" dirty="0" err="1"/>
              <a:t>Qbits</a:t>
            </a:r>
            <a:r>
              <a:rPr lang="en-US" dirty="0"/>
              <a:t>:</a:t>
            </a:r>
          </a:p>
        </p:txBody>
      </p:sp>
      <p:pic>
        <p:nvPicPr>
          <p:cNvPr id="7" name="Picture 6">
            <a:extLst>
              <a:ext uri="{FF2B5EF4-FFF2-40B4-BE49-F238E27FC236}">
                <a16:creationId xmlns:a16="http://schemas.microsoft.com/office/drawing/2014/main" id="{836AD441-F70B-624F-939E-B1C71F85B010}"/>
              </a:ext>
            </a:extLst>
          </p:cNvPr>
          <p:cNvPicPr>
            <a:picLocks noChangeAspect="1"/>
          </p:cNvPicPr>
          <p:nvPr/>
        </p:nvPicPr>
        <p:blipFill>
          <a:blip r:embed="rId2"/>
          <a:srcRect l="55422" t="35142" r="9484" b="17662"/>
          <a:stretch/>
        </p:blipFill>
        <p:spPr>
          <a:xfrm>
            <a:off x="4219845" y="3623732"/>
            <a:ext cx="854898" cy="876361"/>
          </a:xfrm>
          <a:prstGeom prst="flowChartConnector">
            <a:avLst/>
          </a:prstGeom>
        </p:spPr>
      </p:pic>
      <p:pic>
        <p:nvPicPr>
          <p:cNvPr id="8" name="Picture 7">
            <a:extLst>
              <a:ext uri="{FF2B5EF4-FFF2-40B4-BE49-F238E27FC236}">
                <a16:creationId xmlns:a16="http://schemas.microsoft.com/office/drawing/2014/main" id="{3FFF9875-6850-CBF6-8858-D99EC4E1F6FC}"/>
              </a:ext>
            </a:extLst>
          </p:cNvPr>
          <p:cNvPicPr>
            <a:picLocks noChangeAspect="1"/>
          </p:cNvPicPr>
          <p:nvPr/>
        </p:nvPicPr>
        <p:blipFill>
          <a:blip r:embed="rId2"/>
          <a:srcRect l="55422" t="35142" r="9484" b="17662"/>
          <a:stretch/>
        </p:blipFill>
        <p:spPr>
          <a:xfrm>
            <a:off x="1830986" y="2571751"/>
            <a:ext cx="855644" cy="877125"/>
          </a:xfrm>
          <a:prstGeom prst="flowChartConnector">
            <a:avLst/>
          </a:prstGeom>
        </p:spPr>
      </p:pic>
      <p:sp>
        <p:nvSpPr>
          <p:cNvPr id="9" name="TextBox 8">
            <a:extLst>
              <a:ext uri="{FF2B5EF4-FFF2-40B4-BE49-F238E27FC236}">
                <a16:creationId xmlns:a16="http://schemas.microsoft.com/office/drawing/2014/main" id="{3EAB19D9-C23E-D940-D018-1670F398CACC}"/>
              </a:ext>
            </a:extLst>
          </p:cNvPr>
          <p:cNvSpPr txBox="1"/>
          <p:nvPr/>
        </p:nvSpPr>
        <p:spPr>
          <a:xfrm>
            <a:off x="-3692725" y="3328908"/>
            <a:ext cx="3301130" cy="738664"/>
          </a:xfrm>
          <a:prstGeom prst="rect">
            <a:avLst/>
          </a:prstGeom>
          <a:noFill/>
          <a:ln>
            <a:solidFill>
              <a:schemeClr val="tx1"/>
            </a:solidFill>
          </a:ln>
        </p:spPr>
        <p:txBody>
          <a:bodyPr wrap="square" rtlCol="0">
            <a:spAutoFit/>
          </a:bodyPr>
          <a:lstStyle/>
          <a:p>
            <a:pPr lvl="5"/>
            <a:r>
              <a:rPr lang="en-US" dirty="0"/>
              <a:t>000	001	010	011	</a:t>
            </a:r>
          </a:p>
          <a:p>
            <a:pPr lvl="5"/>
            <a:r>
              <a:rPr lang="en-US" dirty="0"/>
              <a:t>100	101 	110	111</a:t>
            </a:r>
          </a:p>
        </p:txBody>
      </p:sp>
      <p:pic>
        <p:nvPicPr>
          <p:cNvPr id="10" name="Picture 9">
            <a:extLst>
              <a:ext uri="{FF2B5EF4-FFF2-40B4-BE49-F238E27FC236}">
                <a16:creationId xmlns:a16="http://schemas.microsoft.com/office/drawing/2014/main" id="{6DB2B15D-F216-1DFE-A342-BA65892C0639}"/>
              </a:ext>
            </a:extLst>
          </p:cNvPr>
          <p:cNvPicPr>
            <a:picLocks noChangeAspect="1"/>
          </p:cNvPicPr>
          <p:nvPr/>
        </p:nvPicPr>
        <p:blipFill>
          <a:blip r:embed="rId2"/>
          <a:srcRect l="55422" t="35142" r="9484" b="17662"/>
          <a:stretch/>
        </p:blipFill>
        <p:spPr>
          <a:xfrm>
            <a:off x="3011925" y="3588953"/>
            <a:ext cx="877791" cy="899828"/>
          </a:xfrm>
          <a:prstGeom prst="flowChartConnector">
            <a:avLst/>
          </a:prstGeom>
        </p:spPr>
      </p:pic>
      <p:pic>
        <p:nvPicPr>
          <p:cNvPr id="11" name="Picture 10">
            <a:extLst>
              <a:ext uri="{FF2B5EF4-FFF2-40B4-BE49-F238E27FC236}">
                <a16:creationId xmlns:a16="http://schemas.microsoft.com/office/drawing/2014/main" id="{81BF4F29-F154-8BDB-DD36-EF5F38534AB0}"/>
              </a:ext>
            </a:extLst>
          </p:cNvPr>
          <p:cNvPicPr>
            <a:picLocks noChangeAspect="1"/>
          </p:cNvPicPr>
          <p:nvPr/>
        </p:nvPicPr>
        <p:blipFill>
          <a:blip r:embed="rId2"/>
          <a:srcRect l="55422" t="35142" r="9484" b="17662"/>
          <a:stretch/>
        </p:blipFill>
        <p:spPr>
          <a:xfrm>
            <a:off x="6416139" y="1531846"/>
            <a:ext cx="855644" cy="877125"/>
          </a:xfrm>
          <a:prstGeom prst="flowChartConnector">
            <a:avLst/>
          </a:prstGeom>
        </p:spPr>
      </p:pic>
      <p:pic>
        <p:nvPicPr>
          <p:cNvPr id="12" name="Picture 11">
            <a:extLst>
              <a:ext uri="{FF2B5EF4-FFF2-40B4-BE49-F238E27FC236}">
                <a16:creationId xmlns:a16="http://schemas.microsoft.com/office/drawing/2014/main" id="{BEA8A0F3-3220-5E00-083B-C31E54B253B5}"/>
              </a:ext>
            </a:extLst>
          </p:cNvPr>
          <p:cNvPicPr>
            <a:picLocks noChangeAspect="1"/>
          </p:cNvPicPr>
          <p:nvPr/>
        </p:nvPicPr>
        <p:blipFill>
          <a:blip r:embed="rId2"/>
          <a:srcRect l="55422" t="35142" r="9484" b="17662"/>
          <a:stretch/>
        </p:blipFill>
        <p:spPr>
          <a:xfrm>
            <a:off x="1797805" y="3588954"/>
            <a:ext cx="888825" cy="911139"/>
          </a:xfrm>
          <a:prstGeom prst="flowChartConnector">
            <a:avLst/>
          </a:prstGeom>
        </p:spPr>
      </p:pic>
      <p:pic>
        <p:nvPicPr>
          <p:cNvPr id="13" name="Picture 12">
            <a:extLst>
              <a:ext uri="{FF2B5EF4-FFF2-40B4-BE49-F238E27FC236}">
                <a16:creationId xmlns:a16="http://schemas.microsoft.com/office/drawing/2014/main" id="{E7883796-FA28-AB6A-E579-3C8ED10D4B21}"/>
              </a:ext>
            </a:extLst>
          </p:cNvPr>
          <p:cNvPicPr>
            <a:picLocks noChangeAspect="1"/>
          </p:cNvPicPr>
          <p:nvPr/>
        </p:nvPicPr>
        <p:blipFill>
          <a:blip r:embed="rId2"/>
          <a:srcRect l="55422" t="35142" r="9484" b="17662"/>
          <a:stretch/>
        </p:blipFill>
        <p:spPr>
          <a:xfrm>
            <a:off x="5249344" y="1531846"/>
            <a:ext cx="855645" cy="877126"/>
          </a:xfrm>
          <a:prstGeom prst="flowChartConnector">
            <a:avLst/>
          </a:prstGeom>
        </p:spPr>
      </p:pic>
      <p:pic>
        <p:nvPicPr>
          <p:cNvPr id="14" name="Picture 13">
            <a:extLst>
              <a:ext uri="{FF2B5EF4-FFF2-40B4-BE49-F238E27FC236}">
                <a16:creationId xmlns:a16="http://schemas.microsoft.com/office/drawing/2014/main" id="{DE12CEC0-C0DD-FF00-6F65-06CEC687A216}"/>
              </a:ext>
            </a:extLst>
          </p:cNvPr>
          <p:cNvPicPr>
            <a:picLocks noChangeAspect="1"/>
          </p:cNvPicPr>
          <p:nvPr/>
        </p:nvPicPr>
        <p:blipFill>
          <a:blip r:embed="rId2"/>
          <a:srcRect l="55422" t="35142" r="9484" b="17662"/>
          <a:stretch/>
        </p:blipFill>
        <p:spPr>
          <a:xfrm>
            <a:off x="6407400" y="2571751"/>
            <a:ext cx="855644" cy="877125"/>
          </a:xfrm>
          <a:prstGeom prst="flowChartConnector">
            <a:avLst/>
          </a:prstGeom>
        </p:spPr>
      </p:pic>
      <p:pic>
        <p:nvPicPr>
          <p:cNvPr id="15" name="Picture 14">
            <a:extLst>
              <a:ext uri="{FF2B5EF4-FFF2-40B4-BE49-F238E27FC236}">
                <a16:creationId xmlns:a16="http://schemas.microsoft.com/office/drawing/2014/main" id="{4556CCB9-6A28-DD0E-961B-A4BE19A6AC6F}"/>
              </a:ext>
            </a:extLst>
          </p:cNvPr>
          <p:cNvPicPr>
            <a:picLocks noChangeAspect="1"/>
          </p:cNvPicPr>
          <p:nvPr/>
        </p:nvPicPr>
        <p:blipFill>
          <a:blip r:embed="rId2"/>
          <a:srcRect l="55422" t="35142" r="9484" b="17662"/>
          <a:stretch/>
        </p:blipFill>
        <p:spPr>
          <a:xfrm>
            <a:off x="4110124" y="1531847"/>
            <a:ext cx="855644" cy="877126"/>
          </a:xfrm>
          <a:prstGeom prst="flowChartConnector">
            <a:avLst/>
          </a:prstGeom>
        </p:spPr>
      </p:pic>
      <p:pic>
        <p:nvPicPr>
          <p:cNvPr id="16" name="Picture 15">
            <a:extLst>
              <a:ext uri="{FF2B5EF4-FFF2-40B4-BE49-F238E27FC236}">
                <a16:creationId xmlns:a16="http://schemas.microsoft.com/office/drawing/2014/main" id="{1E9EAB08-42FE-05ED-174F-3E7B0A9B4C4C}"/>
              </a:ext>
            </a:extLst>
          </p:cNvPr>
          <p:cNvPicPr>
            <a:picLocks noChangeAspect="1"/>
          </p:cNvPicPr>
          <p:nvPr/>
        </p:nvPicPr>
        <p:blipFill>
          <a:blip r:embed="rId2"/>
          <a:srcRect l="55422" t="35142" r="9484" b="17662"/>
          <a:stretch/>
        </p:blipFill>
        <p:spPr>
          <a:xfrm>
            <a:off x="5381151" y="2571751"/>
            <a:ext cx="855645" cy="877126"/>
          </a:xfrm>
          <a:prstGeom prst="flowChartConnector">
            <a:avLst/>
          </a:prstGeom>
        </p:spPr>
      </p:pic>
      <p:pic>
        <p:nvPicPr>
          <p:cNvPr id="17" name="Picture 16">
            <a:extLst>
              <a:ext uri="{FF2B5EF4-FFF2-40B4-BE49-F238E27FC236}">
                <a16:creationId xmlns:a16="http://schemas.microsoft.com/office/drawing/2014/main" id="{E5F551CE-5B87-99F3-D143-1E3D884BC07D}"/>
              </a:ext>
            </a:extLst>
          </p:cNvPr>
          <p:cNvPicPr>
            <a:picLocks noChangeAspect="1"/>
          </p:cNvPicPr>
          <p:nvPr/>
        </p:nvPicPr>
        <p:blipFill>
          <a:blip r:embed="rId2"/>
          <a:srcRect l="55422" t="35142" r="9484" b="17662"/>
          <a:stretch/>
        </p:blipFill>
        <p:spPr>
          <a:xfrm>
            <a:off x="2973129" y="1531847"/>
            <a:ext cx="855643" cy="877125"/>
          </a:xfrm>
          <a:prstGeom prst="flowChartConnector">
            <a:avLst/>
          </a:prstGeom>
        </p:spPr>
      </p:pic>
      <p:pic>
        <p:nvPicPr>
          <p:cNvPr id="18" name="Picture 17">
            <a:extLst>
              <a:ext uri="{FF2B5EF4-FFF2-40B4-BE49-F238E27FC236}">
                <a16:creationId xmlns:a16="http://schemas.microsoft.com/office/drawing/2014/main" id="{EA36C723-4A5E-9EFA-89E4-64F639071C84}"/>
              </a:ext>
            </a:extLst>
          </p:cNvPr>
          <p:cNvPicPr>
            <a:picLocks noChangeAspect="1"/>
          </p:cNvPicPr>
          <p:nvPr/>
        </p:nvPicPr>
        <p:blipFill>
          <a:blip r:embed="rId2"/>
          <a:srcRect l="55422" t="35142" r="9484" b="17662"/>
          <a:stretch/>
        </p:blipFill>
        <p:spPr>
          <a:xfrm>
            <a:off x="4192864" y="2571751"/>
            <a:ext cx="855645" cy="877127"/>
          </a:xfrm>
          <a:prstGeom prst="flowChartConnector">
            <a:avLst/>
          </a:prstGeom>
        </p:spPr>
      </p:pic>
      <p:pic>
        <p:nvPicPr>
          <p:cNvPr id="19" name="Picture 18">
            <a:extLst>
              <a:ext uri="{FF2B5EF4-FFF2-40B4-BE49-F238E27FC236}">
                <a16:creationId xmlns:a16="http://schemas.microsoft.com/office/drawing/2014/main" id="{A55FB709-DA93-8BF3-5FCD-A1DD5C83EDAA}"/>
              </a:ext>
            </a:extLst>
          </p:cNvPr>
          <p:cNvPicPr>
            <a:picLocks noChangeAspect="1"/>
          </p:cNvPicPr>
          <p:nvPr/>
        </p:nvPicPr>
        <p:blipFill>
          <a:blip r:embed="rId2"/>
          <a:srcRect l="55422" t="35142" r="9484" b="17662"/>
          <a:stretch/>
        </p:blipFill>
        <p:spPr>
          <a:xfrm>
            <a:off x="1836133" y="1531847"/>
            <a:ext cx="855644" cy="877125"/>
          </a:xfrm>
          <a:prstGeom prst="flowChartConnector">
            <a:avLst/>
          </a:prstGeom>
        </p:spPr>
      </p:pic>
      <p:pic>
        <p:nvPicPr>
          <p:cNvPr id="20" name="Picture 19">
            <a:extLst>
              <a:ext uri="{FF2B5EF4-FFF2-40B4-BE49-F238E27FC236}">
                <a16:creationId xmlns:a16="http://schemas.microsoft.com/office/drawing/2014/main" id="{9AEB320B-6CFA-6A32-AC06-A0AF452CDD34}"/>
              </a:ext>
            </a:extLst>
          </p:cNvPr>
          <p:cNvPicPr>
            <a:picLocks noChangeAspect="1"/>
          </p:cNvPicPr>
          <p:nvPr/>
        </p:nvPicPr>
        <p:blipFill>
          <a:blip r:embed="rId2"/>
          <a:srcRect l="55422" t="35142" r="9484" b="17662"/>
          <a:stretch/>
        </p:blipFill>
        <p:spPr>
          <a:xfrm>
            <a:off x="6452928" y="3596664"/>
            <a:ext cx="873781" cy="895718"/>
          </a:xfrm>
          <a:prstGeom prst="flowChartConnector">
            <a:avLst/>
          </a:prstGeom>
        </p:spPr>
      </p:pic>
      <p:sp>
        <p:nvSpPr>
          <p:cNvPr id="21" name="TextBox 20">
            <a:extLst>
              <a:ext uri="{FF2B5EF4-FFF2-40B4-BE49-F238E27FC236}">
                <a16:creationId xmlns:a16="http://schemas.microsoft.com/office/drawing/2014/main" id="{1B982D48-BCFF-9063-E3F0-775E22FC55BF}"/>
              </a:ext>
            </a:extLst>
          </p:cNvPr>
          <p:cNvSpPr txBox="1"/>
          <p:nvPr/>
        </p:nvSpPr>
        <p:spPr>
          <a:xfrm>
            <a:off x="4268220" y="1121216"/>
            <a:ext cx="376932" cy="307777"/>
          </a:xfrm>
          <a:prstGeom prst="rect">
            <a:avLst/>
          </a:prstGeom>
          <a:noFill/>
          <a:ln>
            <a:solidFill>
              <a:schemeClr val="tx1"/>
            </a:solidFill>
          </a:ln>
        </p:spPr>
        <p:txBody>
          <a:bodyPr wrap="square" rtlCol="0">
            <a:spAutoFit/>
          </a:bodyPr>
          <a:lstStyle/>
          <a:p>
            <a:r>
              <a:rPr lang="en-US" dirty="0"/>
              <a:t>2</a:t>
            </a:r>
            <a:r>
              <a:rPr lang="en-US" baseline="30000" dirty="0"/>
              <a:t>n</a:t>
            </a:r>
          </a:p>
        </p:txBody>
      </p:sp>
      <p:pic>
        <p:nvPicPr>
          <p:cNvPr id="2049" name="Picture 1">
            <a:extLst>
              <a:ext uri="{FF2B5EF4-FFF2-40B4-BE49-F238E27FC236}">
                <a16:creationId xmlns:a16="http://schemas.microsoft.com/office/drawing/2014/main" id="{A9B07815-C3F6-F63A-83A5-9B19F8684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6AC5202-D246-7BEA-CCB4-E129F787255A}"/>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2051" name="Picture 3">
            <a:extLst>
              <a:ext uri="{FF2B5EF4-FFF2-40B4-BE49-F238E27FC236}">
                <a16:creationId xmlns:a16="http://schemas.microsoft.com/office/drawing/2014/main" id="{8960103D-1EBA-C1D6-4E40-68F6A7071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4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E1EB31-5049-7D55-8291-DCD48E15573C}"/>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6" name="TextBox 5">
            <a:extLst>
              <a:ext uri="{FF2B5EF4-FFF2-40B4-BE49-F238E27FC236}">
                <a16:creationId xmlns:a16="http://schemas.microsoft.com/office/drawing/2014/main" id="{9233983B-66B9-C325-BCF9-4E620D8FEF60}"/>
              </a:ext>
            </a:extLst>
          </p:cNvPr>
          <p:cNvSpPr txBox="1"/>
          <p:nvPr/>
        </p:nvSpPr>
        <p:spPr>
          <a:xfrm>
            <a:off x="361192" y="674882"/>
            <a:ext cx="3288788" cy="307777"/>
          </a:xfrm>
          <a:prstGeom prst="rect">
            <a:avLst/>
          </a:prstGeom>
          <a:noFill/>
          <a:ln>
            <a:solidFill>
              <a:schemeClr val="tx1"/>
            </a:solidFill>
          </a:ln>
        </p:spPr>
        <p:txBody>
          <a:bodyPr wrap="square" rtlCol="0">
            <a:spAutoFit/>
          </a:bodyPr>
          <a:lstStyle/>
          <a:p>
            <a:r>
              <a:rPr lang="en-US" dirty="0"/>
              <a:t>Maze check by </a:t>
            </a:r>
            <a:r>
              <a:rPr lang="en-US" b="1" dirty="0"/>
              <a:t>classical</a:t>
            </a:r>
            <a:r>
              <a:rPr lang="en-US" dirty="0"/>
              <a:t> computer:</a:t>
            </a:r>
          </a:p>
        </p:txBody>
      </p:sp>
      <p:pic>
        <p:nvPicPr>
          <p:cNvPr id="80" name="Picture 79">
            <a:extLst>
              <a:ext uri="{FF2B5EF4-FFF2-40B4-BE49-F238E27FC236}">
                <a16:creationId xmlns:a16="http://schemas.microsoft.com/office/drawing/2014/main" id="{ACE1CEFA-64EE-8BED-F1E5-435F998B732F}"/>
              </a:ext>
            </a:extLst>
          </p:cNvPr>
          <p:cNvPicPr>
            <a:picLocks noChangeAspect="1"/>
          </p:cNvPicPr>
          <p:nvPr/>
        </p:nvPicPr>
        <p:blipFill>
          <a:blip r:embed="rId2"/>
          <a:stretch>
            <a:fillRect/>
          </a:stretch>
        </p:blipFill>
        <p:spPr>
          <a:xfrm>
            <a:off x="1920241" y="1456463"/>
            <a:ext cx="5120640" cy="2879192"/>
          </a:xfrm>
          <a:prstGeom prst="rect">
            <a:avLst/>
          </a:prstGeom>
        </p:spPr>
      </p:pic>
    </p:spTree>
    <p:extLst>
      <p:ext uri="{BB962C8B-B14F-4D97-AF65-F5344CB8AC3E}">
        <p14:creationId xmlns:p14="http://schemas.microsoft.com/office/powerpoint/2010/main" val="3929627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0427-CE44-D5E2-3921-61F5530C005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6BB35C9-9EBB-72A2-8DAD-A15C846B6F8D}"/>
              </a:ext>
            </a:extLst>
          </p:cNvPr>
          <p:cNvPicPr>
            <a:picLocks noChangeAspect="1"/>
          </p:cNvPicPr>
          <p:nvPr/>
        </p:nvPicPr>
        <p:blipFill>
          <a:blip r:embed="rId2"/>
          <a:stretch>
            <a:fillRect/>
          </a:stretch>
        </p:blipFill>
        <p:spPr>
          <a:xfrm>
            <a:off x="2389016" y="1593623"/>
            <a:ext cx="4330075" cy="2434680"/>
          </a:xfrm>
          <a:prstGeom prst="rect">
            <a:avLst/>
          </a:prstGeom>
        </p:spPr>
      </p:pic>
      <p:sp>
        <p:nvSpPr>
          <p:cNvPr id="5" name="TextBox 4">
            <a:extLst>
              <a:ext uri="{FF2B5EF4-FFF2-40B4-BE49-F238E27FC236}">
                <a16:creationId xmlns:a16="http://schemas.microsoft.com/office/drawing/2014/main" id="{B19361A4-A9DB-CE2F-97B3-B73F4E5B228E}"/>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6" name="TextBox 5">
            <a:extLst>
              <a:ext uri="{FF2B5EF4-FFF2-40B4-BE49-F238E27FC236}">
                <a16:creationId xmlns:a16="http://schemas.microsoft.com/office/drawing/2014/main" id="{96597DA1-2BF8-C8D8-62DD-8BCE43E3D3A5}"/>
              </a:ext>
            </a:extLst>
          </p:cNvPr>
          <p:cNvSpPr txBox="1"/>
          <p:nvPr/>
        </p:nvSpPr>
        <p:spPr>
          <a:xfrm>
            <a:off x="361192" y="674882"/>
            <a:ext cx="3258308" cy="307777"/>
          </a:xfrm>
          <a:prstGeom prst="rect">
            <a:avLst/>
          </a:prstGeom>
          <a:noFill/>
          <a:ln>
            <a:solidFill>
              <a:schemeClr val="tx1"/>
            </a:solidFill>
          </a:ln>
        </p:spPr>
        <p:txBody>
          <a:bodyPr wrap="square" rtlCol="0">
            <a:spAutoFit/>
          </a:bodyPr>
          <a:lstStyle/>
          <a:p>
            <a:r>
              <a:rPr lang="en-US" dirty="0"/>
              <a:t>Maze check by </a:t>
            </a:r>
            <a:r>
              <a:rPr lang="en-US" b="1" dirty="0"/>
              <a:t>Quantum</a:t>
            </a:r>
            <a:r>
              <a:rPr lang="en-US" dirty="0"/>
              <a:t> computer:</a:t>
            </a:r>
          </a:p>
        </p:txBody>
      </p:sp>
      <p:pic>
        <p:nvPicPr>
          <p:cNvPr id="3" name="Picture 2">
            <a:extLst>
              <a:ext uri="{FF2B5EF4-FFF2-40B4-BE49-F238E27FC236}">
                <a16:creationId xmlns:a16="http://schemas.microsoft.com/office/drawing/2014/main" id="{214590AC-8A0F-3F3D-961C-ADD6693CBD6E}"/>
              </a:ext>
            </a:extLst>
          </p:cNvPr>
          <p:cNvPicPr>
            <a:picLocks noChangeAspect="1"/>
          </p:cNvPicPr>
          <p:nvPr/>
        </p:nvPicPr>
        <p:blipFill>
          <a:blip r:embed="rId3"/>
          <a:stretch>
            <a:fillRect/>
          </a:stretch>
        </p:blipFill>
        <p:spPr>
          <a:xfrm>
            <a:off x="2424909" y="1593623"/>
            <a:ext cx="4294182" cy="2414498"/>
          </a:xfrm>
          <a:prstGeom prst="rect">
            <a:avLst/>
          </a:prstGeom>
        </p:spPr>
      </p:pic>
    </p:spTree>
    <p:extLst>
      <p:ext uri="{BB962C8B-B14F-4D97-AF65-F5344CB8AC3E}">
        <p14:creationId xmlns:p14="http://schemas.microsoft.com/office/powerpoint/2010/main" val="759276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8F94-F92A-A77B-2C5A-03F5C4CA503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C91988-2264-5289-AF93-878DDFB8A02D}"/>
              </a:ext>
            </a:extLst>
          </p:cNvPr>
          <p:cNvPicPr>
            <a:picLocks noChangeAspect="1"/>
          </p:cNvPicPr>
          <p:nvPr/>
        </p:nvPicPr>
        <p:blipFill>
          <a:blip r:embed="rId2"/>
          <a:stretch>
            <a:fillRect/>
          </a:stretch>
        </p:blipFill>
        <p:spPr>
          <a:xfrm>
            <a:off x="2389016" y="1593623"/>
            <a:ext cx="4330075" cy="2434680"/>
          </a:xfrm>
          <a:prstGeom prst="rect">
            <a:avLst/>
          </a:prstGeom>
        </p:spPr>
      </p:pic>
      <p:sp>
        <p:nvSpPr>
          <p:cNvPr id="5" name="TextBox 4">
            <a:extLst>
              <a:ext uri="{FF2B5EF4-FFF2-40B4-BE49-F238E27FC236}">
                <a16:creationId xmlns:a16="http://schemas.microsoft.com/office/drawing/2014/main" id="{80E3C266-621E-BED7-2942-C8D044075791}"/>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6" name="TextBox 5">
            <a:extLst>
              <a:ext uri="{FF2B5EF4-FFF2-40B4-BE49-F238E27FC236}">
                <a16:creationId xmlns:a16="http://schemas.microsoft.com/office/drawing/2014/main" id="{02CC5551-1EC7-CD19-F9E6-44B1E86A7B04}"/>
              </a:ext>
            </a:extLst>
          </p:cNvPr>
          <p:cNvSpPr txBox="1"/>
          <p:nvPr/>
        </p:nvSpPr>
        <p:spPr>
          <a:xfrm>
            <a:off x="361192" y="674882"/>
            <a:ext cx="3258308" cy="307777"/>
          </a:xfrm>
          <a:prstGeom prst="rect">
            <a:avLst/>
          </a:prstGeom>
          <a:noFill/>
          <a:ln>
            <a:solidFill>
              <a:schemeClr val="tx1"/>
            </a:solidFill>
          </a:ln>
        </p:spPr>
        <p:txBody>
          <a:bodyPr wrap="square" rtlCol="0">
            <a:spAutoFit/>
          </a:bodyPr>
          <a:lstStyle/>
          <a:p>
            <a:r>
              <a:rPr lang="en-US" dirty="0"/>
              <a:t>Maze check by </a:t>
            </a:r>
            <a:r>
              <a:rPr lang="en-US" b="1" dirty="0"/>
              <a:t>Quantum</a:t>
            </a:r>
            <a:r>
              <a:rPr lang="en-US" dirty="0"/>
              <a:t> computer:</a:t>
            </a:r>
          </a:p>
        </p:txBody>
      </p:sp>
      <p:pic>
        <p:nvPicPr>
          <p:cNvPr id="3" name="Picture 2">
            <a:extLst>
              <a:ext uri="{FF2B5EF4-FFF2-40B4-BE49-F238E27FC236}">
                <a16:creationId xmlns:a16="http://schemas.microsoft.com/office/drawing/2014/main" id="{BBA1FCBD-2229-368B-BAE9-EA5312508163}"/>
              </a:ext>
            </a:extLst>
          </p:cNvPr>
          <p:cNvPicPr>
            <a:picLocks noChangeAspect="1"/>
          </p:cNvPicPr>
          <p:nvPr/>
        </p:nvPicPr>
        <p:blipFill>
          <a:blip r:embed="rId3"/>
          <a:stretch>
            <a:fillRect/>
          </a:stretch>
        </p:blipFill>
        <p:spPr>
          <a:xfrm>
            <a:off x="2389016" y="5495063"/>
            <a:ext cx="4294182" cy="2414498"/>
          </a:xfrm>
          <a:prstGeom prst="rect">
            <a:avLst/>
          </a:prstGeom>
        </p:spPr>
      </p:pic>
    </p:spTree>
    <p:extLst>
      <p:ext uri="{BB962C8B-B14F-4D97-AF65-F5344CB8AC3E}">
        <p14:creationId xmlns:p14="http://schemas.microsoft.com/office/powerpoint/2010/main" val="6141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775A7-7C69-F379-3368-DAC64BF0788A}"/>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Tree>
    <p:extLst>
      <p:ext uri="{BB962C8B-B14F-4D97-AF65-F5344CB8AC3E}">
        <p14:creationId xmlns:p14="http://schemas.microsoft.com/office/powerpoint/2010/main" val="2537590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8659" y="1152143"/>
            <a:ext cx="7342632" cy="3752469"/>
          </a:xfrm>
          <a:prstGeom prst="rect">
            <a:avLst/>
          </a:prstGeom>
        </p:spPr>
      </p:pic>
      <p:sp>
        <p:nvSpPr>
          <p:cNvPr id="3" name="object 3"/>
          <p:cNvSpPr txBox="1">
            <a:spLocks noGrp="1"/>
          </p:cNvSpPr>
          <p:nvPr>
            <p:ph type="title"/>
          </p:nvPr>
        </p:nvSpPr>
        <p:spPr>
          <a:xfrm>
            <a:off x="1092709" y="318991"/>
            <a:ext cx="6814162" cy="767294"/>
          </a:xfrm>
          <a:prstGeom prst="rect">
            <a:avLst/>
          </a:prstGeom>
        </p:spPr>
        <p:txBody>
          <a:bodyPr vert="horz" wrap="square" lIns="0" tIns="10001" rIns="0" bIns="0" rtlCol="0" anchor="ctr">
            <a:spAutoFit/>
          </a:bodyPr>
          <a:lstStyle/>
          <a:p>
            <a:pPr marL="9525">
              <a:lnSpc>
                <a:spcPts val="3656"/>
              </a:lnSpc>
              <a:spcBef>
                <a:spcPts val="79"/>
              </a:spcBef>
            </a:pPr>
            <a:r>
              <a:rPr b="1" spc="-30" dirty="0"/>
              <a:t>Quantum</a:t>
            </a:r>
            <a:r>
              <a:rPr b="1" spc="-146" dirty="0"/>
              <a:t> </a:t>
            </a:r>
            <a:r>
              <a:rPr b="1" spc="-30" dirty="0"/>
              <a:t>Computing</a:t>
            </a:r>
            <a:r>
              <a:rPr b="1" spc="-124" dirty="0"/>
              <a:t> </a:t>
            </a:r>
            <a:r>
              <a:rPr b="1" dirty="0"/>
              <a:t>Race</a:t>
            </a:r>
            <a:r>
              <a:rPr b="1" spc="-105" dirty="0"/>
              <a:t> </a:t>
            </a:r>
            <a:r>
              <a:rPr b="1" dirty="0"/>
              <a:t>-</a:t>
            </a:r>
            <a:r>
              <a:rPr b="1" spc="-83" dirty="0"/>
              <a:t> </a:t>
            </a:r>
            <a:r>
              <a:rPr b="1" spc="-15" dirty="0"/>
              <a:t>Corporations</a:t>
            </a:r>
          </a:p>
          <a:p>
            <a:pPr marR="208121" algn="ctr">
              <a:lnSpc>
                <a:spcPts val="2216"/>
              </a:lnSpc>
            </a:pPr>
            <a:r>
              <a:rPr sz="2100" b="1" dirty="0">
                <a:solidFill>
                  <a:srgbClr val="FF0000"/>
                </a:solidFill>
                <a:latin typeface="Calibri"/>
                <a:cs typeface="Calibri"/>
              </a:rPr>
              <a:t>R&amp;D</a:t>
            </a:r>
            <a:r>
              <a:rPr sz="2100" b="1" spc="-38" dirty="0">
                <a:solidFill>
                  <a:srgbClr val="FF0000"/>
                </a:solidFill>
                <a:latin typeface="Calibri"/>
                <a:cs typeface="Calibri"/>
              </a:rPr>
              <a:t> </a:t>
            </a:r>
            <a:r>
              <a:rPr sz="2100" b="1" spc="-15" dirty="0">
                <a:solidFill>
                  <a:srgbClr val="FF0000"/>
                </a:solidFill>
                <a:latin typeface="Calibri"/>
                <a:cs typeface="Calibri"/>
              </a:rPr>
              <a:t>investments</a:t>
            </a:r>
            <a:r>
              <a:rPr sz="2100" b="1" spc="-34" dirty="0">
                <a:solidFill>
                  <a:srgbClr val="FF0000"/>
                </a:solidFill>
                <a:latin typeface="Calibri"/>
                <a:cs typeface="Calibri"/>
              </a:rPr>
              <a:t> </a:t>
            </a:r>
            <a:r>
              <a:rPr sz="2100" b="1" dirty="0">
                <a:solidFill>
                  <a:srgbClr val="FF0000"/>
                </a:solidFill>
                <a:latin typeface="Calibri"/>
                <a:cs typeface="Calibri"/>
              </a:rPr>
              <a:t>reach</a:t>
            </a:r>
            <a:r>
              <a:rPr sz="2100" b="1" spc="-26" dirty="0">
                <a:solidFill>
                  <a:srgbClr val="FF0000"/>
                </a:solidFill>
                <a:latin typeface="Calibri"/>
                <a:cs typeface="Calibri"/>
              </a:rPr>
              <a:t> </a:t>
            </a:r>
            <a:r>
              <a:rPr sz="2100" b="1" dirty="0">
                <a:solidFill>
                  <a:srgbClr val="FF0000"/>
                </a:solidFill>
                <a:latin typeface="Calibri"/>
                <a:cs typeface="Calibri"/>
              </a:rPr>
              <a:t>$10.7</a:t>
            </a:r>
            <a:r>
              <a:rPr sz="2100" b="1" spc="-15" dirty="0">
                <a:solidFill>
                  <a:srgbClr val="FF0000"/>
                </a:solidFill>
                <a:latin typeface="Calibri"/>
                <a:cs typeface="Calibri"/>
              </a:rPr>
              <a:t> </a:t>
            </a:r>
            <a:r>
              <a:rPr sz="2100" b="1" dirty="0">
                <a:solidFill>
                  <a:srgbClr val="FF0000"/>
                </a:solidFill>
                <a:latin typeface="Calibri"/>
                <a:cs typeface="Calibri"/>
              </a:rPr>
              <a:t>billion</a:t>
            </a:r>
            <a:r>
              <a:rPr sz="2100" b="1" spc="-38" dirty="0">
                <a:solidFill>
                  <a:srgbClr val="FF0000"/>
                </a:solidFill>
                <a:latin typeface="Calibri"/>
                <a:cs typeface="Calibri"/>
              </a:rPr>
              <a:t> </a:t>
            </a:r>
            <a:r>
              <a:rPr sz="2100" b="1" dirty="0">
                <a:solidFill>
                  <a:srgbClr val="FF0000"/>
                </a:solidFill>
                <a:latin typeface="Calibri"/>
                <a:cs typeface="Calibri"/>
              </a:rPr>
              <a:t>by</a:t>
            </a:r>
            <a:r>
              <a:rPr sz="2100" b="1" spc="-38" dirty="0">
                <a:solidFill>
                  <a:srgbClr val="FF0000"/>
                </a:solidFill>
                <a:latin typeface="Calibri"/>
                <a:cs typeface="Calibri"/>
              </a:rPr>
              <a:t> </a:t>
            </a:r>
            <a:r>
              <a:rPr sz="2100" b="1" spc="-15" dirty="0">
                <a:solidFill>
                  <a:srgbClr val="FF0000"/>
                </a:solidFill>
                <a:latin typeface="Calibri"/>
                <a:cs typeface="Calibri"/>
              </a:rPr>
              <a:t>2024</a:t>
            </a:r>
            <a:endParaRPr sz="2100" b="1" dirty="0">
              <a:latin typeface="Calibri"/>
              <a:cs typeface="Calibri"/>
            </a:endParaRPr>
          </a:p>
        </p:txBody>
      </p:sp>
      <p:sp>
        <p:nvSpPr>
          <p:cNvPr id="4" name="object 4"/>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25</a:t>
            </a:fld>
            <a:endParaRPr kern="1200" spc="-19" dirty="0">
              <a:ea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5441" y="1217482"/>
            <a:ext cx="7866698" cy="3262592"/>
          </a:xfrm>
          <a:prstGeom prst="rect">
            <a:avLst/>
          </a:prstGeom>
        </p:spPr>
        <p:txBody>
          <a:bodyPr vert="horz" wrap="square" lIns="0" tIns="39529" rIns="0" bIns="0" rtlCol="0">
            <a:spAutoFit/>
          </a:bodyPr>
          <a:lstStyle/>
          <a:p>
            <a:pPr marL="190500" indent="-171450" defTabSz="685800">
              <a:spcBef>
                <a:spcPts val="311"/>
              </a:spcBef>
              <a:buClrTx/>
              <a:buFont typeface="Arial"/>
              <a:buChar char="•"/>
              <a:tabLst>
                <a:tab pos="190500" algn="l"/>
              </a:tabLst>
            </a:pPr>
            <a:r>
              <a:rPr sz="1950" kern="1200" dirty="0">
                <a:solidFill>
                  <a:prstClr val="black"/>
                </a:solidFill>
                <a:latin typeface="Calibri"/>
                <a:ea typeface="+mn-ea"/>
                <a:cs typeface="Calibri"/>
              </a:rPr>
              <a:t>Adding</a:t>
            </a:r>
            <a:r>
              <a:rPr sz="1950" kern="1200" spc="-53" dirty="0">
                <a:solidFill>
                  <a:prstClr val="black"/>
                </a:solidFill>
                <a:latin typeface="Calibri"/>
                <a:ea typeface="+mn-ea"/>
                <a:cs typeface="Calibri"/>
              </a:rPr>
              <a:t> </a:t>
            </a:r>
            <a:r>
              <a:rPr sz="1950" kern="1200" dirty="0">
                <a:solidFill>
                  <a:prstClr val="black"/>
                </a:solidFill>
                <a:latin typeface="Calibri"/>
                <a:ea typeface="+mn-ea"/>
                <a:cs typeface="Calibri"/>
              </a:rPr>
              <a:t>qubits</a:t>
            </a:r>
            <a:r>
              <a:rPr sz="1950" kern="1200" spc="-49" dirty="0">
                <a:solidFill>
                  <a:prstClr val="black"/>
                </a:solidFill>
                <a:latin typeface="Calibri"/>
                <a:ea typeface="+mn-ea"/>
                <a:cs typeface="Calibri"/>
              </a:rPr>
              <a:t> </a:t>
            </a:r>
            <a:r>
              <a:rPr sz="1950" kern="1200" dirty="0">
                <a:solidFill>
                  <a:prstClr val="black"/>
                </a:solidFill>
                <a:latin typeface="Calibri"/>
                <a:ea typeface="+mn-ea"/>
                <a:cs typeface="Calibri"/>
              </a:rPr>
              <a:t>increases</a:t>
            </a:r>
            <a:r>
              <a:rPr sz="1950" kern="1200" spc="-75" dirty="0">
                <a:solidFill>
                  <a:prstClr val="black"/>
                </a:solidFill>
                <a:latin typeface="Calibri"/>
                <a:ea typeface="+mn-ea"/>
                <a:cs typeface="Calibri"/>
              </a:rPr>
              <a:t> </a:t>
            </a:r>
            <a:r>
              <a:rPr sz="1950" kern="1200" spc="-8" dirty="0">
                <a:solidFill>
                  <a:prstClr val="black"/>
                </a:solidFill>
                <a:latin typeface="Calibri"/>
                <a:ea typeface="+mn-ea"/>
                <a:cs typeface="Calibri"/>
              </a:rPr>
              <a:t>storage</a:t>
            </a:r>
            <a:r>
              <a:rPr sz="1950" kern="1200" spc="-49" dirty="0">
                <a:solidFill>
                  <a:prstClr val="black"/>
                </a:solidFill>
                <a:latin typeface="Calibri"/>
                <a:ea typeface="+mn-ea"/>
                <a:cs typeface="Calibri"/>
              </a:rPr>
              <a:t> </a:t>
            </a:r>
            <a:r>
              <a:rPr sz="1950" u="sng" kern="1200" spc="-8" dirty="0">
                <a:solidFill>
                  <a:srgbClr val="00AF50"/>
                </a:solidFill>
                <a:uFill>
                  <a:solidFill>
                    <a:srgbClr val="00AF50"/>
                  </a:solidFill>
                </a:uFill>
                <a:latin typeface="Calibri"/>
                <a:ea typeface="+mn-ea"/>
                <a:cs typeface="Calibri"/>
              </a:rPr>
              <a:t>exponentially</a:t>
            </a:r>
            <a:endParaRPr sz="1950" kern="1200" dirty="0">
              <a:solidFill>
                <a:prstClr val="black"/>
              </a:solidFill>
              <a:latin typeface="Calibri"/>
              <a:ea typeface="+mn-ea"/>
              <a:cs typeface="Calibri"/>
            </a:endParaRPr>
          </a:p>
          <a:p>
            <a:pPr marL="533400" lvl="1" indent="-171450" defTabSz="685800">
              <a:spcBef>
                <a:spcPts val="195"/>
              </a:spcBef>
              <a:buClrTx/>
              <a:buFont typeface="Arial"/>
              <a:buChar char="•"/>
              <a:tabLst>
                <a:tab pos="533400" algn="l"/>
              </a:tabLst>
            </a:pPr>
            <a:r>
              <a:rPr sz="1650" kern="1200" dirty="0">
                <a:solidFill>
                  <a:prstClr val="black"/>
                </a:solidFill>
                <a:latin typeface="Calibri"/>
                <a:ea typeface="+mn-ea"/>
                <a:cs typeface="Calibri"/>
              </a:rPr>
              <a:t>Quantum</a:t>
            </a:r>
            <a:r>
              <a:rPr sz="1650" kern="1200" spc="-49" dirty="0">
                <a:solidFill>
                  <a:prstClr val="black"/>
                </a:solidFill>
                <a:latin typeface="Calibri"/>
                <a:ea typeface="+mn-ea"/>
                <a:cs typeface="Calibri"/>
              </a:rPr>
              <a:t> </a:t>
            </a:r>
            <a:r>
              <a:rPr sz="1650" kern="1200" dirty="0">
                <a:solidFill>
                  <a:prstClr val="black"/>
                </a:solidFill>
                <a:latin typeface="Calibri"/>
                <a:ea typeface="+mn-ea"/>
                <a:cs typeface="Calibri"/>
              </a:rPr>
              <a:t>computer</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doubles</a:t>
            </a:r>
            <a:r>
              <a:rPr sz="1650" kern="1200" spc="-45" dirty="0">
                <a:solidFill>
                  <a:prstClr val="black"/>
                </a:solidFill>
                <a:latin typeface="Calibri"/>
                <a:ea typeface="+mn-ea"/>
                <a:cs typeface="Calibri"/>
              </a:rPr>
              <a:t> </a:t>
            </a:r>
            <a:r>
              <a:rPr sz="1650" kern="1200" dirty="0">
                <a:solidFill>
                  <a:prstClr val="black"/>
                </a:solidFill>
                <a:latin typeface="Calibri"/>
                <a:ea typeface="+mn-ea"/>
                <a:cs typeface="Calibri"/>
              </a:rPr>
              <a:t>the</a:t>
            </a:r>
            <a:r>
              <a:rPr sz="1650" kern="1200" spc="-49" dirty="0">
                <a:solidFill>
                  <a:prstClr val="black"/>
                </a:solidFill>
                <a:latin typeface="Calibri"/>
                <a:ea typeface="+mn-ea"/>
                <a:cs typeface="Calibri"/>
              </a:rPr>
              <a:t> </a:t>
            </a:r>
            <a:r>
              <a:rPr sz="1650" kern="1200" dirty="0">
                <a:solidFill>
                  <a:prstClr val="black"/>
                </a:solidFill>
                <a:latin typeface="Calibri"/>
                <a:ea typeface="+mn-ea"/>
                <a:cs typeface="Calibri"/>
              </a:rPr>
              <a:t>power</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with</a:t>
            </a:r>
            <a:r>
              <a:rPr sz="1650" kern="1200" spc="-45" dirty="0">
                <a:solidFill>
                  <a:prstClr val="black"/>
                </a:solidFill>
                <a:latin typeface="Calibri"/>
                <a:ea typeface="+mn-ea"/>
                <a:cs typeface="Calibri"/>
              </a:rPr>
              <a:t> </a:t>
            </a:r>
            <a:r>
              <a:rPr sz="1650" kern="1200" dirty="0">
                <a:solidFill>
                  <a:prstClr val="black"/>
                </a:solidFill>
                <a:latin typeface="Calibri"/>
                <a:ea typeface="+mn-ea"/>
                <a:cs typeface="Calibri"/>
              </a:rPr>
              <a:t>every</a:t>
            </a:r>
            <a:r>
              <a:rPr sz="1650" kern="1200" spc="-41" dirty="0">
                <a:solidFill>
                  <a:prstClr val="black"/>
                </a:solidFill>
                <a:latin typeface="Calibri"/>
                <a:ea typeface="+mn-ea"/>
                <a:cs typeface="Calibri"/>
              </a:rPr>
              <a:t> </a:t>
            </a:r>
            <a:r>
              <a:rPr sz="1650" kern="1200" dirty="0">
                <a:solidFill>
                  <a:prstClr val="black"/>
                </a:solidFill>
                <a:latin typeface="Calibri"/>
                <a:ea typeface="+mn-ea"/>
                <a:cs typeface="Calibri"/>
              </a:rPr>
              <a:t>added</a:t>
            </a:r>
            <a:r>
              <a:rPr sz="1650" kern="1200" spc="-45" dirty="0">
                <a:solidFill>
                  <a:prstClr val="black"/>
                </a:solidFill>
                <a:latin typeface="Calibri"/>
                <a:ea typeface="+mn-ea"/>
                <a:cs typeface="Calibri"/>
              </a:rPr>
              <a:t> </a:t>
            </a:r>
            <a:r>
              <a:rPr sz="1650" kern="1200" spc="-8" dirty="0">
                <a:solidFill>
                  <a:prstClr val="black"/>
                </a:solidFill>
                <a:latin typeface="Calibri"/>
                <a:ea typeface="+mn-ea"/>
                <a:cs typeface="Calibri"/>
              </a:rPr>
              <a:t>qubit</a:t>
            </a:r>
            <a:endParaRPr sz="1650" kern="1200" dirty="0">
              <a:solidFill>
                <a:prstClr val="black"/>
              </a:solidFill>
              <a:latin typeface="Calibri"/>
              <a:ea typeface="+mn-ea"/>
              <a:cs typeface="Calibri"/>
            </a:endParaRPr>
          </a:p>
          <a:p>
            <a:pPr marL="876300" lvl="2" indent="-171450" defTabSz="685800">
              <a:spcBef>
                <a:spcPts val="225"/>
              </a:spcBef>
              <a:buClrTx/>
              <a:buFont typeface="Arial"/>
              <a:buChar char="•"/>
              <a:tabLst>
                <a:tab pos="876300" algn="l"/>
              </a:tabLst>
            </a:pPr>
            <a:r>
              <a:rPr sz="1425" kern="1200" spc="-68" dirty="0">
                <a:solidFill>
                  <a:prstClr val="black"/>
                </a:solidFill>
                <a:latin typeface="Calibri"/>
                <a:ea typeface="+mn-ea"/>
                <a:cs typeface="Calibri"/>
              </a:rPr>
              <a:t>To</a:t>
            </a:r>
            <a:r>
              <a:rPr sz="1425" kern="1200" spc="-15" dirty="0">
                <a:solidFill>
                  <a:prstClr val="black"/>
                </a:solidFill>
                <a:latin typeface="Calibri"/>
                <a:ea typeface="+mn-ea"/>
                <a:cs typeface="Calibri"/>
              </a:rPr>
              <a:t> </a:t>
            </a:r>
            <a:r>
              <a:rPr sz="1425" kern="1200" dirty="0">
                <a:solidFill>
                  <a:prstClr val="black"/>
                </a:solidFill>
                <a:latin typeface="Calibri"/>
                <a:ea typeface="+mn-ea"/>
                <a:cs typeface="Calibri"/>
              </a:rPr>
              <a:t>double</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the</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power</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of</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a</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digital</a:t>
            </a:r>
            <a:r>
              <a:rPr sz="1425" kern="1200" spc="-8" dirty="0">
                <a:solidFill>
                  <a:prstClr val="black"/>
                </a:solidFill>
                <a:latin typeface="Calibri"/>
                <a:ea typeface="+mn-ea"/>
                <a:cs typeface="Calibri"/>
              </a:rPr>
              <a:t> </a:t>
            </a:r>
            <a:r>
              <a:rPr sz="1425" kern="1200" dirty="0">
                <a:solidFill>
                  <a:prstClr val="black"/>
                </a:solidFill>
                <a:latin typeface="Calibri"/>
                <a:ea typeface="+mn-ea"/>
                <a:cs typeface="Calibri"/>
              </a:rPr>
              <a:t>computer</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32bits</a:t>
            </a:r>
            <a:r>
              <a:rPr sz="1425" kern="1200" spc="-30" dirty="0">
                <a:solidFill>
                  <a:prstClr val="black"/>
                </a:solidFill>
                <a:latin typeface="Calibri"/>
                <a:ea typeface="+mn-ea"/>
                <a:cs typeface="Calibri"/>
              </a:rPr>
              <a:t> </a:t>
            </a:r>
            <a:r>
              <a:rPr sz="1425" kern="1200" spc="-19" dirty="0">
                <a:solidFill>
                  <a:prstClr val="black"/>
                </a:solidFill>
                <a:latin typeface="Calibri"/>
                <a:ea typeface="+mn-ea"/>
                <a:cs typeface="Calibri"/>
              </a:rPr>
              <a:t>-</a:t>
            </a:r>
            <a:r>
              <a:rPr sz="1425" kern="1200" dirty="0">
                <a:solidFill>
                  <a:prstClr val="black"/>
                </a:solidFill>
                <a:latin typeface="Calibri"/>
                <a:ea typeface="+mn-ea"/>
                <a:cs typeface="Calibri"/>
              </a:rPr>
              <a:t>&gt;</a:t>
            </a:r>
            <a:r>
              <a:rPr sz="1425" kern="1200" spc="-19" dirty="0">
                <a:solidFill>
                  <a:prstClr val="black"/>
                </a:solidFill>
                <a:latin typeface="Calibri"/>
                <a:ea typeface="+mn-ea"/>
                <a:cs typeface="Calibri"/>
              </a:rPr>
              <a:t> </a:t>
            </a:r>
            <a:r>
              <a:rPr sz="1425" kern="1200" dirty="0">
                <a:solidFill>
                  <a:prstClr val="black"/>
                </a:solidFill>
                <a:latin typeface="Calibri"/>
                <a:ea typeface="+mn-ea"/>
                <a:cs typeface="Calibri"/>
              </a:rPr>
              <a:t>64</a:t>
            </a:r>
            <a:r>
              <a:rPr sz="1425" kern="1200" spc="-38" dirty="0">
                <a:solidFill>
                  <a:prstClr val="black"/>
                </a:solidFill>
                <a:latin typeface="Calibri"/>
                <a:ea typeface="+mn-ea"/>
                <a:cs typeface="Calibri"/>
              </a:rPr>
              <a:t> </a:t>
            </a:r>
            <a:r>
              <a:rPr sz="1425" kern="1200" spc="-15" dirty="0">
                <a:solidFill>
                  <a:prstClr val="black"/>
                </a:solidFill>
                <a:latin typeface="Calibri"/>
                <a:ea typeface="+mn-ea"/>
                <a:cs typeface="Calibri"/>
              </a:rPr>
              <a:t>bits</a:t>
            </a:r>
            <a:endParaRPr sz="1425" kern="1200" dirty="0">
              <a:solidFill>
                <a:prstClr val="black"/>
              </a:solidFill>
              <a:latin typeface="Calibri"/>
              <a:ea typeface="+mn-ea"/>
              <a:cs typeface="Calibri"/>
            </a:endParaRPr>
          </a:p>
          <a:p>
            <a:pPr marL="876300" lvl="2" indent="-171450" defTabSz="685800">
              <a:spcBef>
                <a:spcPts val="199"/>
              </a:spcBef>
              <a:buClrTx/>
              <a:buFont typeface="Arial"/>
              <a:buChar char="•"/>
              <a:tabLst>
                <a:tab pos="876300" algn="l"/>
              </a:tabLst>
            </a:pPr>
            <a:r>
              <a:rPr sz="1425" kern="1200" spc="-68" dirty="0">
                <a:solidFill>
                  <a:prstClr val="black"/>
                </a:solidFill>
                <a:latin typeface="Calibri"/>
                <a:ea typeface="+mn-ea"/>
                <a:cs typeface="Calibri"/>
              </a:rPr>
              <a:t>To</a:t>
            </a:r>
            <a:r>
              <a:rPr sz="1425" kern="1200" spc="-15" dirty="0">
                <a:solidFill>
                  <a:prstClr val="black"/>
                </a:solidFill>
                <a:latin typeface="Calibri"/>
                <a:ea typeface="+mn-ea"/>
                <a:cs typeface="Calibri"/>
              </a:rPr>
              <a:t> </a:t>
            </a:r>
            <a:r>
              <a:rPr sz="1425" kern="1200" dirty="0">
                <a:solidFill>
                  <a:prstClr val="black"/>
                </a:solidFill>
                <a:latin typeface="Calibri"/>
                <a:ea typeface="+mn-ea"/>
                <a:cs typeface="Calibri"/>
              </a:rPr>
              <a:t>double</a:t>
            </a:r>
            <a:r>
              <a:rPr sz="1425" kern="1200" spc="-53" dirty="0">
                <a:solidFill>
                  <a:prstClr val="black"/>
                </a:solidFill>
                <a:latin typeface="Calibri"/>
                <a:ea typeface="+mn-ea"/>
                <a:cs typeface="Calibri"/>
              </a:rPr>
              <a:t> </a:t>
            </a:r>
            <a:r>
              <a:rPr sz="1425" kern="1200" dirty="0">
                <a:solidFill>
                  <a:prstClr val="black"/>
                </a:solidFill>
                <a:latin typeface="Calibri"/>
                <a:ea typeface="+mn-ea"/>
                <a:cs typeface="Calibri"/>
              </a:rPr>
              <a:t>the</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power</a:t>
            </a:r>
            <a:r>
              <a:rPr sz="1425" kern="1200" spc="-26" dirty="0">
                <a:solidFill>
                  <a:prstClr val="black"/>
                </a:solidFill>
                <a:latin typeface="Calibri"/>
                <a:ea typeface="+mn-ea"/>
                <a:cs typeface="Calibri"/>
              </a:rPr>
              <a:t> </a:t>
            </a:r>
            <a:r>
              <a:rPr sz="1425" kern="1200" dirty="0">
                <a:solidFill>
                  <a:prstClr val="black"/>
                </a:solidFill>
                <a:latin typeface="Calibri"/>
                <a:ea typeface="+mn-ea"/>
                <a:cs typeface="Calibri"/>
              </a:rPr>
              <a:t>of</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a</a:t>
            </a:r>
            <a:r>
              <a:rPr sz="1425" kern="1200" spc="-41" dirty="0">
                <a:solidFill>
                  <a:prstClr val="black"/>
                </a:solidFill>
                <a:latin typeface="Calibri"/>
                <a:ea typeface="+mn-ea"/>
                <a:cs typeface="Calibri"/>
              </a:rPr>
              <a:t> </a:t>
            </a:r>
            <a:r>
              <a:rPr sz="1425" kern="1200" dirty="0">
                <a:solidFill>
                  <a:prstClr val="black"/>
                </a:solidFill>
                <a:latin typeface="Calibri"/>
                <a:ea typeface="+mn-ea"/>
                <a:cs typeface="Calibri"/>
              </a:rPr>
              <a:t>quantum</a:t>
            </a:r>
            <a:r>
              <a:rPr sz="1425" kern="1200" spc="-26" dirty="0">
                <a:solidFill>
                  <a:prstClr val="black"/>
                </a:solidFill>
                <a:latin typeface="Calibri"/>
                <a:ea typeface="+mn-ea"/>
                <a:cs typeface="Calibri"/>
              </a:rPr>
              <a:t> </a:t>
            </a:r>
            <a:r>
              <a:rPr sz="1425" kern="1200" dirty="0">
                <a:solidFill>
                  <a:prstClr val="black"/>
                </a:solidFill>
                <a:latin typeface="Calibri"/>
                <a:ea typeface="+mn-ea"/>
                <a:cs typeface="Calibri"/>
              </a:rPr>
              <a:t>computer</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32qubits</a:t>
            </a:r>
            <a:r>
              <a:rPr sz="1425" kern="1200" spc="-19" dirty="0">
                <a:solidFill>
                  <a:prstClr val="black"/>
                </a:solidFill>
                <a:latin typeface="Calibri"/>
                <a:ea typeface="+mn-ea"/>
                <a:cs typeface="Calibri"/>
              </a:rPr>
              <a:t> -</a:t>
            </a:r>
            <a:r>
              <a:rPr sz="1425" kern="1200" dirty="0">
                <a:solidFill>
                  <a:prstClr val="black"/>
                </a:solidFill>
                <a:latin typeface="Calibri"/>
                <a:ea typeface="+mn-ea"/>
                <a:cs typeface="Calibri"/>
              </a:rPr>
              <a:t>&gt;</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33</a:t>
            </a:r>
            <a:r>
              <a:rPr sz="1425" kern="1200" spc="-38" dirty="0">
                <a:solidFill>
                  <a:prstClr val="black"/>
                </a:solidFill>
                <a:latin typeface="Calibri"/>
                <a:ea typeface="+mn-ea"/>
                <a:cs typeface="Calibri"/>
              </a:rPr>
              <a:t> </a:t>
            </a:r>
            <a:r>
              <a:rPr sz="1425" kern="1200" spc="-8" dirty="0">
                <a:solidFill>
                  <a:prstClr val="black"/>
                </a:solidFill>
                <a:latin typeface="Calibri"/>
                <a:ea typeface="+mn-ea"/>
                <a:cs typeface="Calibri"/>
              </a:rPr>
              <a:t>qubits</a:t>
            </a:r>
            <a:endParaRPr sz="1425" kern="1200" dirty="0">
              <a:solidFill>
                <a:prstClr val="black"/>
              </a:solidFill>
              <a:latin typeface="Calibri"/>
              <a:ea typeface="+mn-ea"/>
              <a:cs typeface="Calibri"/>
            </a:endParaRPr>
          </a:p>
          <a:p>
            <a:pPr marL="190500" indent="-171450" defTabSz="685800">
              <a:spcBef>
                <a:spcPts val="484"/>
              </a:spcBef>
              <a:buClrTx/>
              <a:buFont typeface="Arial"/>
              <a:buChar char="•"/>
              <a:tabLst>
                <a:tab pos="190500" algn="l"/>
              </a:tabLst>
            </a:pPr>
            <a:r>
              <a:rPr sz="1950" kern="1200" dirty="0">
                <a:solidFill>
                  <a:prstClr val="black"/>
                </a:solidFill>
                <a:latin typeface="Calibri"/>
                <a:ea typeface="+mn-ea"/>
                <a:cs typeface="Calibri"/>
              </a:rPr>
              <a:t>Can</a:t>
            </a:r>
            <a:r>
              <a:rPr sz="1950" kern="1200" spc="-26" dirty="0">
                <a:solidFill>
                  <a:prstClr val="black"/>
                </a:solidFill>
                <a:latin typeface="Calibri"/>
                <a:ea typeface="+mn-ea"/>
                <a:cs typeface="Calibri"/>
              </a:rPr>
              <a:t> </a:t>
            </a:r>
            <a:r>
              <a:rPr sz="1950" kern="1200" dirty="0">
                <a:solidFill>
                  <a:prstClr val="black"/>
                </a:solidFill>
                <a:latin typeface="Calibri"/>
                <a:ea typeface="+mn-ea"/>
                <a:cs typeface="Calibri"/>
              </a:rPr>
              <a:t>do</a:t>
            </a:r>
            <a:r>
              <a:rPr sz="1950" kern="1200" spc="-34" dirty="0">
                <a:solidFill>
                  <a:prstClr val="black"/>
                </a:solidFill>
                <a:latin typeface="Calibri"/>
                <a:ea typeface="+mn-ea"/>
                <a:cs typeface="Calibri"/>
              </a:rPr>
              <a:t> </a:t>
            </a:r>
            <a:r>
              <a:rPr sz="1950" kern="1200" dirty="0">
                <a:solidFill>
                  <a:prstClr val="black"/>
                </a:solidFill>
                <a:latin typeface="Calibri"/>
                <a:ea typeface="+mn-ea"/>
                <a:cs typeface="Calibri"/>
              </a:rPr>
              <a:t>operations</a:t>
            </a:r>
            <a:r>
              <a:rPr sz="1950" kern="1200" spc="-30" dirty="0">
                <a:solidFill>
                  <a:prstClr val="black"/>
                </a:solidFill>
                <a:latin typeface="Calibri"/>
                <a:ea typeface="+mn-ea"/>
                <a:cs typeface="Calibri"/>
              </a:rPr>
              <a:t> </a:t>
            </a:r>
            <a:r>
              <a:rPr sz="1950" kern="1200" dirty="0">
                <a:solidFill>
                  <a:prstClr val="black"/>
                </a:solidFill>
                <a:latin typeface="Calibri"/>
                <a:ea typeface="+mn-ea"/>
                <a:cs typeface="Calibri"/>
              </a:rPr>
              <a:t>on</a:t>
            </a:r>
            <a:r>
              <a:rPr sz="1950" kern="1200" spc="-26" dirty="0">
                <a:solidFill>
                  <a:prstClr val="black"/>
                </a:solidFill>
                <a:latin typeface="Calibri"/>
                <a:ea typeface="+mn-ea"/>
                <a:cs typeface="Calibri"/>
              </a:rPr>
              <a:t> </a:t>
            </a:r>
            <a:r>
              <a:rPr sz="1950" kern="1200" dirty="0">
                <a:solidFill>
                  <a:prstClr val="black"/>
                </a:solidFill>
                <a:latin typeface="Calibri"/>
                <a:ea typeface="+mn-ea"/>
                <a:cs typeface="Calibri"/>
              </a:rPr>
              <a:t>all</a:t>
            </a:r>
            <a:r>
              <a:rPr sz="1950" kern="1200" spc="-23" dirty="0">
                <a:solidFill>
                  <a:prstClr val="black"/>
                </a:solidFill>
                <a:latin typeface="Calibri"/>
                <a:ea typeface="+mn-ea"/>
                <a:cs typeface="Calibri"/>
              </a:rPr>
              <a:t> </a:t>
            </a:r>
            <a:r>
              <a:rPr sz="1950" kern="1200" spc="-8" dirty="0">
                <a:solidFill>
                  <a:prstClr val="black"/>
                </a:solidFill>
                <a:latin typeface="Calibri"/>
                <a:ea typeface="+mn-ea"/>
                <a:cs typeface="Calibri"/>
              </a:rPr>
              <a:t>superpositions…like</a:t>
            </a:r>
            <a:r>
              <a:rPr sz="1950" kern="1200" spc="-68" dirty="0">
                <a:solidFill>
                  <a:prstClr val="black"/>
                </a:solidFill>
                <a:latin typeface="Calibri"/>
                <a:ea typeface="+mn-ea"/>
                <a:cs typeface="Calibri"/>
              </a:rPr>
              <a:t> </a:t>
            </a:r>
            <a:r>
              <a:rPr sz="1950" u="sng" kern="1200" dirty="0">
                <a:solidFill>
                  <a:srgbClr val="00AF50"/>
                </a:solidFill>
                <a:uFill>
                  <a:solidFill>
                    <a:srgbClr val="00AF50"/>
                  </a:solidFill>
                </a:uFill>
                <a:latin typeface="Calibri"/>
                <a:ea typeface="+mn-ea"/>
                <a:cs typeface="Calibri"/>
              </a:rPr>
              <a:t>massively</a:t>
            </a:r>
            <a:r>
              <a:rPr sz="1950" u="sng" kern="1200" spc="-41" dirty="0">
                <a:solidFill>
                  <a:srgbClr val="00AF50"/>
                </a:solidFill>
                <a:uFill>
                  <a:solidFill>
                    <a:srgbClr val="00AF50"/>
                  </a:solidFill>
                </a:uFill>
                <a:latin typeface="Calibri"/>
                <a:ea typeface="+mn-ea"/>
                <a:cs typeface="Calibri"/>
              </a:rPr>
              <a:t> </a:t>
            </a:r>
            <a:r>
              <a:rPr sz="1950" u="sng" kern="1200" dirty="0">
                <a:solidFill>
                  <a:srgbClr val="00AF50"/>
                </a:solidFill>
                <a:uFill>
                  <a:solidFill>
                    <a:srgbClr val="00AF50"/>
                  </a:solidFill>
                </a:uFill>
                <a:latin typeface="Calibri"/>
                <a:ea typeface="+mn-ea"/>
                <a:cs typeface="Calibri"/>
              </a:rPr>
              <a:t>parallel</a:t>
            </a:r>
            <a:r>
              <a:rPr sz="1950" u="sng" kern="1200" spc="-41" dirty="0">
                <a:solidFill>
                  <a:srgbClr val="00AF50"/>
                </a:solidFill>
                <a:uFill>
                  <a:solidFill>
                    <a:srgbClr val="00AF50"/>
                  </a:solidFill>
                </a:uFill>
                <a:latin typeface="Calibri"/>
                <a:ea typeface="+mn-ea"/>
                <a:cs typeface="Calibri"/>
              </a:rPr>
              <a:t> </a:t>
            </a:r>
            <a:r>
              <a:rPr sz="1950" kern="1200" spc="-8" dirty="0">
                <a:solidFill>
                  <a:prstClr val="black"/>
                </a:solidFill>
                <a:latin typeface="Calibri"/>
                <a:ea typeface="+mn-ea"/>
                <a:cs typeface="Calibri"/>
              </a:rPr>
              <a:t>computation</a:t>
            </a:r>
            <a:endParaRPr sz="1950" kern="1200" dirty="0">
              <a:solidFill>
                <a:prstClr val="black"/>
              </a:solidFill>
              <a:latin typeface="Calibri"/>
              <a:ea typeface="+mn-ea"/>
              <a:cs typeface="Calibri"/>
            </a:endParaRPr>
          </a:p>
          <a:p>
            <a:pPr marL="533400" marR="652939" lvl="1" indent="-171450" algn="just" defTabSz="685800">
              <a:lnSpc>
                <a:spcPts val="1785"/>
              </a:lnSpc>
              <a:spcBef>
                <a:spcPts val="424"/>
              </a:spcBef>
              <a:buClrTx/>
              <a:buFont typeface="Arial"/>
              <a:buChar char="•"/>
              <a:tabLst>
                <a:tab pos="533400" algn="l"/>
              </a:tabLst>
            </a:pPr>
            <a:r>
              <a:rPr sz="1650" kern="1200" dirty="0">
                <a:solidFill>
                  <a:prstClr val="black"/>
                </a:solidFill>
                <a:latin typeface="Calibri"/>
                <a:ea typeface="+mn-ea"/>
                <a:cs typeface="Calibri"/>
              </a:rPr>
              <a:t>One</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math</a:t>
            </a:r>
            <a:r>
              <a:rPr sz="1650" kern="1200" spc="-23" dirty="0">
                <a:solidFill>
                  <a:prstClr val="black"/>
                </a:solidFill>
                <a:latin typeface="Calibri"/>
                <a:ea typeface="+mn-ea"/>
                <a:cs typeface="Calibri"/>
              </a:rPr>
              <a:t> </a:t>
            </a:r>
            <a:r>
              <a:rPr sz="1650" kern="1200" spc="-8" dirty="0">
                <a:solidFill>
                  <a:prstClr val="black"/>
                </a:solidFill>
                <a:latin typeface="Calibri"/>
                <a:ea typeface="+mn-ea"/>
                <a:cs typeface="Calibri"/>
              </a:rPr>
              <a:t>operation</a:t>
            </a:r>
            <a:r>
              <a:rPr sz="1650" kern="1200" spc="-30" dirty="0">
                <a:solidFill>
                  <a:prstClr val="black"/>
                </a:solidFill>
                <a:latin typeface="Calibri"/>
                <a:ea typeface="+mn-ea"/>
                <a:cs typeface="Calibri"/>
              </a:rPr>
              <a:t> </a:t>
            </a:r>
            <a:r>
              <a:rPr sz="1650" kern="1200" dirty="0">
                <a:solidFill>
                  <a:prstClr val="black"/>
                </a:solidFill>
                <a:latin typeface="Calibri"/>
                <a:ea typeface="+mn-ea"/>
                <a:cs typeface="Calibri"/>
              </a:rPr>
              <a:t>on</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2</a:t>
            </a:r>
            <a:r>
              <a:rPr sz="1631" kern="1200" baseline="24904" dirty="0">
                <a:solidFill>
                  <a:prstClr val="black"/>
                </a:solidFill>
                <a:latin typeface="Calibri"/>
                <a:ea typeface="+mn-ea"/>
                <a:cs typeface="Calibri"/>
              </a:rPr>
              <a:t>n</a:t>
            </a:r>
            <a:r>
              <a:rPr sz="1631" kern="1200" spc="134" baseline="24904" dirty="0">
                <a:solidFill>
                  <a:prstClr val="black"/>
                </a:solidFill>
                <a:latin typeface="Calibri"/>
                <a:ea typeface="+mn-ea"/>
                <a:cs typeface="Calibri"/>
              </a:rPr>
              <a:t> </a:t>
            </a:r>
            <a:r>
              <a:rPr sz="1650" kern="1200" dirty="0">
                <a:solidFill>
                  <a:prstClr val="black"/>
                </a:solidFill>
                <a:latin typeface="Calibri"/>
                <a:ea typeface="+mn-ea"/>
                <a:cs typeface="Calibri"/>
              </a:rPr>
              <a:t>numbers</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encoded</a:t>
            </a:r>
            <a:r>
              <a:rPr sz="1650" kern="1200" spc="-23" dirty="0">
                <a:solidFill>
                  <a:prstClr val="black"/>
                </a:solidFill>
                <a:latin typeface="Calibri"/>
                <a:ea typeface="+mn-ea"/>
                <a:cs typeface="Calibri"/>
              </a:rPr>
              <a:t> </a:t>
            </a:r>
            <a:r>
              <a:rPr sz="1650" kern="1200" dirty="0">
                <a:solidFill>
                  <a:prstClr val="black"/>
                </a:solidFill>
                <a:latin typeface="Calibri"/>
                <a:ea typeface="+mn-ea"/>
                <a:cs typeface="Calibri"/>
              </a:rPr>
              <a:t>in</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classical</a:t>
            </a:r>
            <a:r>
              <a:rPr sz="1650" kern="1200" spc="-41" dirty="0">
                <a:solidFill>
                  <a:prstClr val="black"/>
                </a:solidFill>
                <a:latin typeface="Calibri"/>
                <a:ea typeface="+mn-ea"/>
                <a:cs typeface="Calibri"/>
              </a:rPr>
              <a:t> </a:t>
            </a:r>
            <a:r>
              <a:rPr sz="1650" kern="1200" spc="-8" dirty="0">
                <a:solidFill>
                  <a:prstClr val="black"/>
                </a:solidFill>
                <a:latin typeface="Calibri"/>
                <a:ea typeface="+mn-ea"/>
                <a:cs typeface="Calibri"/>
              </a:rPr>
              <a:t>computers</a:t>
            </a:r>
            <a:r>
              <a:rPr sz="1650" kern="1200" spc="-15" dirty="0">
                <a:solidFill>
                  <a:prstClr val="black"/>
                </a:solidFill>
                <a:latin typeface="Calibri"/>
                <a:ea typeface="+mn-ea"/>
                <a:cs typeface="Calibri"/>
              </a:rPr>
              <a:t> </a:t>
            </a:r>
            <a:r>
              <a:rPr sz="1650" kern="1200" dirty="0">
                <a:solidFill>
                  <a:prstClr val="black"/>
                </a:solidFill>
                <a:latin typeface="Calibri"/>
                <a:ea typeface="+mn-ea"/>
                <a:cs typeface="Calibri"/>
              </a:rPr>
              <a:t>with</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n</a:t>
            </a:r>
            <a:r>
              <a:rPr sz="1650" kern="1200" spc="-34" dirty="0">
                <a:solidFill>
                  <a:prstClr val="black"/>
                </a:solidFill>
                <a:latin typeface="Calibri"/>
                <a:ea typeface="+mn-ea"/>
                <a:cs typeface="Calibri"/>
              </a:rPr>
              <a:t> </a:t>
            </a:r>
            <a:r>
              <a:rPr sz="1650" kern="1200" spc="-15" dirty="0">
                <a:solidFill>
                  <a:prstClr val="black"/>
                </a:solidFill>
                <a:latin typeface="Calibri"/>
                <a:ea typeface="+mn-ea"/>
                <a:cs typeface="Calibri"/>
              </a:rPr>
              <a:t>bits </a:t>
            </a:r>
            <a:r>
              <a:rPr sz="1650" kern="1200" dirty="0">
                <a:solidFill>
                  <a:prstClr val="black"/>
                </a:solidFill>
                <a:latin typeface="Calibri"/>
                <a:ea typeface="+mn-ea"/>
                <a:cs typeface="Calibri"/>
              </a:rPr>
              <a:t>requires</a:t>
            </a:r>
            <a:r>
              <a:rPr sz="1650" kern="1200" spc="-49" dirty="0">
                <a:solidFill>
                  <a:prstClr val="black"/>
                </a:solidFill>
                <a:latin typeface="Calibri"/>
                <a:ea typeface="+mn-ea"/>
                <a:cs typeface="Calibri"/>
              </a:rPr>
              <a:t> </a:t>
            </a:r>
            <a:r>
              <a:rPr sz="1650" kern="1200" dirty="0">
                <a:solidFill>
                  <a:srgbClr val="006FC0"/>
                </a:solidFill>
                <a:latin typeface="Calibri"/>
                <a:ea typeface="+mn-ea"/>
                <a:cs typeface="Calibri"/>
              </a:rPr>
              <a:t>2</a:t>
            </a:r>
            <a:r>
              <a:rPr sz="1631" kern="1200" baseline="24904" dirty="0">
                <a:solidFill>
                  <a:srgbClr val="006FC0"/>
                </a:solidFill>
                <a:latin typeface="Calibri"/>
                <a:ea typeface="+mn-ea"/>
                <a:cs typeface="Calibri"/>
              </a:rPr>
              <a:t>n</a:t>
            </a:r>
            <a:r>
              <a:rPr sz="1631" kern="1200" spc="146" baseline="24904" dirty="0">
                <a:solidFill>
                  <a:srgbClr val="006FC0"/>
                </a:solidFill>
                <a:latin typeface="Calibri"/>
                <a:ea typeface="+mn-ea"/>
                <a:cs typeface="Calibri"/>
              </a:rPr>
              <a:t> </a:t>
            </a:r>
            <a:r>
              <a:rPr sz="1650" kern="1200" dirty="0">
                <a:solidFill>
                  <a:prstClr val="black"/>
                </a:solidFill>
                <a:latin typeface="Calibri"/>
                <a:ea typeface="+mn-ea"/>
                <a:cs typeface="Calibri"/>
              </a:rPr>
              <a:t>steps</a:t>
            </a:r>
            <a:r>
              <a:rPr sz="1650" kern="1200" spc="-19" dirty="0">
                <a:solidFill>
                  <a:prstClr val="black"/>
                </a:solidFill>
                <a:latin typeface="Calibri"/>
                <a:ea typeface="+mn-ea"/>
                <a:cs typeface="Calibri"/>
              </a:rPr>
              <a:t> </a:t>
            </a:r>
            <a:r>
              <a:rPr sz="1650" kern="1200" dirty="0">
                <a:solidFill>
                  <a:prstClr val="black"/>
                </a:solidFill>
                <a:latin typeface="Calibri"/>
                <a:ea typeface="+mn-ea"/>
                <a:cs typeface="Calibri"/>
              </a:rPr>
              <a:t>or</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parallel</a:t>
            </a:r>
            <a:r>
              <a:rPr sz="1650" kern="1200" spc="-45" dirty="0">
                <a:solidFill>
                  <a:prstClr val="black"/>
                </a:solidFill>
                <a:latin typeface="Calibri"/>
                <a:ea typeface="+mn-ea"/>
                <a:cs typeface="Calibri"/>
              </a:rPr>
              <a:t> </a:t>
            </a:r>
            <a:r>
              <a:rPr sz="1650" kern="1200" spc="-8" dirty="0">
                <a:solidFill>
                  <a:prstClr val="black"/>
                </a:solidFill>
                <a:latin typeface="Calibri"/>
                <a:ea typeface="+mn-ea"/>
                <a:cs typeface="Calibri"/>
              </a:rPr>
              <a:t>processors,</a:t>
            </a:r>
            <a:r>
              <a:rPr sz="1650" kern="1200" spc="-38" dirty="0">
                <a:solidFill>
                  <a:prstClr val="black"/>
                </a:solidFill>
                <a:latin typeface="Calibri"/>
                <a:ea typeface="+mn-ea"/>
                <a:cs typeface="Calibri"/>
              </a:rPr>
              <a:t> </a:t>
            </a:r>
            <a:r>
              <a:rPr sz="1650" kern="1200" dirty="0">
                <a:solidFill>
                  <a:prstClr val="black"/>
                </a:solidFill>
                <a:latin typeface="Calibri"/>
                <a:ea typeface="+mn-ea"/>
                <a:cs typeface="Calibri"/>
              </a:rPr>
              <a:t>but</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the</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same</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operation</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on</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2</a:t>
            </a:r>
            <a:r>
              <a:rPr sz="1631" kern="1200" baseline="24904" dirty="0">
                <a:solidFill>
                  <a:prstClr val="black"/>
                </a:solidFill>
                <a:latin typeface="Calibri"/>
                <a:ea typeface="+mn-ea"/>
                <a:cs typeface="Calibri"/>
              </a:rPr>
              <a:t>n</a:t>
            </a:r>
            <a:r>
              <a:rPr sz="1631" kern="1200" spc="146" baseline="24904" dirty="0">
                <a:solidFill>
                  <a:prstClr val="black"/>
                </a:solidFill>
                <a:latin typeface="Calibri"/>
                <a:ea typeface="+mn-ea"/>
                <a:cs typeface="Calibri"/>
              </a:rPr>
              <a:t> </a:t>
            </a:r>
            <a:r>
              <a:rPr sz="1650" kern="1200" spc="-8" dirty="0">
                <a:solidFill>
                  <a:prstClr val="black"/>
                </a:solidFill>
                <a:latin typeface="Calibri"/>
                <a:ea typeface="+mn-ea"/>
                <a:cs typeface="Calibri"/>
              </a:rPr>
              <a:t>numbers </a:t>
            </a:r>
            <a:r>
              <a:rPr sz="1650" kern="1200" dirty="0">
                <a:solidFill>
                  <a:prstClr val="black"/>
                </a:solidFill>
                <a:latin typeface="Calibri"/>
                <a:ea typeface="+mn-ea"/>
                <a:cs typeface="Calibri"/>
              </a:rPr>
              <a:t>encoded</a:t>
            </a:r>
            <a:r>
              <a:rPr sz="1650" kern="1200" spc="-19" dirty="0">
                <a:solidFill>
                  <a:prstClr val="black"/>
                </a:solidFill>
                <a:latin typeface="Calibri"/>
                <a:ea typeface="+mn-ea"/>
                <a:cs typeface="Calibri"/>
              </a:rPr>
              <a:t> </a:t>
            </a:r>
            <a:r>
              <a:rPr sz="1650" kern="1200" dirty="0">
                <a:solidFill>
                  <a:prstClr val="black"/>
                </a:solidFill>
                <a:latin typeface="Calibri"/>
                <a:ea typeface="+mn-ea"/>
                <a:cs typeface="Calibri"/>
              </a:rPr>
              <a:t>by</a:t>
            </a:r>
            <a:r>
              <a:rPr sz="1650" kern="1200" spc="-23" dirty="0">
                <a:solidFill>
                  <a:prstClr val="black"/>
                </a:solidFill>
                <a:latin typeface="Calibri"/>
                <a:ea typeface="+mn-ea"/>
                <a:cs typeface="Calibri"/>
              </a:rPr>
              <a:t> </a:t>
            </a:r>
            <a:r>
              <a:rPr sz="1650" kern="1200" dirty="0">
                <a:solidFill>
                  <a:prstClr val="black"/>
                </a:solidFill>
                <a:latin typeface="Calibri"/>
                <a:ea typeface="+mn-ea"/>
                <a:cs typeface="Calibri"/>
              </a:rPr>
              <a:t>n</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qubits</a:t>
            </a:r>
            <a:r>
              <a:rPr sz="1650" kern="1200" spc="-23" dirty="0">
                <a:solidFill>
                  <a:prstClr val="black"/>
                </a:solidFill>
                <a:latin typeface="Calibri"/>
                <a:ea typeface="+mn-ea"/>
                <a:cs typeface="Calibri"/>
              </a:rPr>
              <a:t> </a:t>
            </a:r>
            <a:r>
              <a:rPr sz="1650" kern="1200" spc="-8" dirty="0">
                <a:solidFill>
                  <a:prstClr val="black"/>
                </a:solidFill>
                <a:latin typeface="Calibri"/>
                <a:ea typeface="+mn-ea"/>
                <a:cs typeface="Calibri"/>
              </a:rPr>
              <a:t>takes</a:t>
            </a:r>
            <a:r>
              <a:rPr sz="1650" kern="1200" spc="-19" dirty="0">
                <a:solidFill>
                  <a:prstClr val="black"/>
                </a:solidFill>
                <a:latin typeface="Calibri"/>
                <a:ea typeface="+mn-ea"/>
                <a:cs typeface="Calibri"/>
              </a:rPr>
              <a:t> </a:t>
            </a:r>
            <a:r>
              <a:rPr sz="1650" u="sng" kern="1200" dirty="0">
                <a:solidFill>
                  <a:srgbClr val="FF0000"/>
                </a:solidFill>
                <a:uFill>
                  <a:solidFill>
                    <a:srgbClr val="FF0000"/>
                  </a:solidFill>
                </a:uFill>
                <a:latin typeface="Calibri"/>
                <a:ea typeface="+mn-ea"/>
                <a:cs typeface="Calibri"/>
              </a:rPr>
              <a:t>1</a:t>
            </a:r>
            <a:r>
              <a:rPr sz="1650" kern="1200" spc="-26" dirty="0">
                <a:solidFill>
                  <a:srgbClr val="FF0000"/>
                </a:solidFill>
                <a:latin typeface="Calibri"/>
                <a:ea typeface="+mn-ea"/>
                <a:cs typeface="Calibri"/>
              </a:rPr>
              <a:t> </a:t>
            </a:r>
            <a:r>
              <a:rPr sz="1650" kern="1200" spc="-15" dirty="0">
                <a:solidFill>
                  <a:prstClr val="black"/>
                </a:solidFill>
                <a:latin typeface="Calibri"/>
                <a:ea typeface="+mn-ea"/>
                <a:cs typeface="Calibri"/>
              </a:rPr>
              <a:t>step</a:t>
            </a:r>
            <a:endParaRPr sz="1650" kern="1200" dirty="0">
              <a:solidFill>
                <a:prstClr val="black"/>
              </a:solidFill>
              <a:latin typeface="Calibri"/>
              <a:ea typeface="+mn-ea"/>
              <a:cs typeface="Calibri"/>
            </a:endParaRPr>
          </a:p>
          <a:p>
            <a:pPr marL="875348" lvl="2" indent="-170497" algn="just" defTabSz="685800">
              <a:spcBef>
                <a:spcPts val="184"/>
              </a:spcBef>
              <a:buClrTx/>
              <a:buFont typeface="Arial"/>
              <a:buChar char="•"/>
              <a:tabLst>
                <a:tab pos="875348" algn="l"/>
              </a:tabLst>
            </a:pPr>
            <a:r>
              <a:rPr sz="1425" kern="1200" dirty="0">
                <a:solidFill>
                  <a:prstClr val="black"/>
                </a:solidFill>
                <a:latin typeface="Calibri"/>
                <a:ea typeface="+mn-ea"/>
                <a:cs typeface="Calibri"/>
              </a:rPr>
              <a:t>A</a:t>
            </a:r>
            <a:r>
              <a:rPr sz="1425" kern="1200" spc="-34" dirty="0">
                <a:solidFill>
                  <a:prstClr val="black"/>
                </a:solidFill>
                <a:latin typeface="Calibri"/>
                <a:ea typeface="+mn-ea"/>
                <a:cs typeface="Calibri"/>
              </a:rPr>
              <a:t> </a:t>
            </a:r>
            <a:r>
              <a:rPr sz="1425" kern="1200" spc="-15" dirty="0">
                <a:solidFill>
                  <a:prstClr val="black"/>
                </a:solidFill>
                <a:latin typeface="Calibri"/>
                <a:ea typeface="+mn-ea"/>
                <a:cs typeface="Calibri"/>
              </a:rPr>
              <a:t>64-</a:t>
            </a:r>
            <a:r>
              <a:rPr sz="1425" kern="1200" dirty="0">
                <a:solidFill>
                  <a:prstClr val="black"/>
                </a:solidFill>
                <a:latin typeface="Calibri"/>
                <a:ea typeface="+mn-ea"/>
                <a:cs typeface="Calibri"/>
              </a:rPr>
              <a:t>bit</a:t>
            </a:r>
            <a:r>
              <a:rPr sz="1425" kern="1200" spc="-11" dirty="0">
                <a:solidFill>
                  <a:prstClr val="black"/>
                </a:solidFill>
                <a:latin typeface="Calibri"/>
                <a:ea typeface="+mn-ea"/>
                <a:cs typeface="Calibri"/>
              </a:rPr>
              <a:t> </a:t>
            </a:r>
            <a:r>
              <a:rPr sz="1425" kern="1200" dirty="0">
                <a:solidFill>
                  <a:prstClr val="black"/>
                </a:solidFill>
                <a:latin typeface="Calibri"/>
                <a:ea typeface="+mn-ea"/>
                <a:cs typeface="Calibri"/>
              </a:rPr>
              <a:t>computer</a:t>
            </a:r>
            <a:r>
              <a:rPr sz="1425" kern="1200" spc="-26" dirty="0">
                <a:solidFill>
                  <a:prstClr val="black"/>
                </a:solidFill>
                <a:latin typeface="Calibri"/>
                <a:ea typeface="+mn-ea"/>
                <a:cs typeface="Calibri"/>
              </a:rPr>
              <a:t> </a:t>
            </a:r>
            <a:r>
              <a:rPr sz="1425" kern="1200" dirty="0">
                <a:solidFill>
                  <a:prstClr val="black"/>
                </a:solidFill>
                <a:latin typeface="Calibri"/>
                <a:ea typeface="+mn-ea"/>
                <a:cs typeface="Calibri"/>
              </a:rPr>
              <a:t>can</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perform</a:t>
            </a:r>
            <a:r>
              <a:rPr sz="1425" kern="1200" spc="-30" dirty="0">
                <a:solidFill>
                  <a:prstClr val="black"/>
                </a:solidFill>
                <a:latin typeface="Calibri"/>
                <a:ea typeface="+mn-ea"/>
                <a:cs typeface="Calibri"/>
              </a:rPr>
              <a:t> </a:t>
            </a:r>
            <a:r>
              <a:rPr sz="1425" kern="1200" spc="-8" dirty="0">
                <a:solidFill>
                  <a:prstClr val="black"/>
                </a:solidFill>
                <a:latin typeface="Calibri"/>
                <a:ea typeface="+mn-ea"/>
                <a:cs typeface="Calibri"/>
              </a:rPr>
              <a:t>manipulation</a:t>
            </a:r>
            <a:r>
              <a:rPr sz="1425" kern="1200" spc="-11" dirty="0">
                <a:solidFill>
                  <a:prstClr val="black"/>
                </a:solidFill>
                <a:latin typeface="Calibri"/>
                <a:ea typeface="+mn-ea"/>
                <a:cs typeface="Calibri"/>
              </a:rPr>
              <a:t> </a:t>
            </a:r>
            <a:r>
              <a:rPr sz="1425" kern="1200" dirty="0">
                <a:solidFill>
                  <a:prstClr val="black"/>
                </a:solidFill>
                <a:latin typeface="Calibri"/>
                <a:ea typeface="+mn-ea"/>
                <a:cs typeface="Calibri"/>
              </a:rPr>
              <a:t>on</a:t>
            </a:r>
            <a:r>
              <a:rPr sz="1425" kern="1200" spc="-30" dirty="0">
                <a:solidFill>
                  <a:prstClr val="black"/>
                </a:solidFill>
                <a:latin typeface="Calibri"/>
                <a:ea typeface="+mn-ea"/>
                <a:cs typeface="Calibri"/>
              </a:rPr>
              <a:t> </a:t>
            </a:r>
            <a:r>
              <a:rPr sz="1425" kern="1200" spc="-15" dirty="0">
                <a:solidFill>
                  <a:prstClr val="black"/>
                </a:solidFill>
                <a:latin typeface="Calibri"/>
                <a:ea typeface="+mn-ea"/>
                <a:cs typeface="Calibri"/>
              </a:rPr>
              <a:t>64-</a:t>
            </a:r>
            <a:r>
              <a:rPr sz="1425" kern="1200" dirty="0">
                <a:solidFill>
                  <a:prstClr val="black"/>
                </a:solidFill>
                <a:latin typeface="Calibri"/>
                <a:ea typeface="+mn-ea"/>
                <a:cs typeface="Calibri"/>
              </a:rPr>
              <a:t>bit</a:t>
            </a:r>
            <a:r>
              <a:rPr sz="1425" kern="1200" spc="-8" dirty="0">
                <a:solidFill>
                  <a:prstClr val="black"/>
                </a:solidFill>
                <a:latin typeface="Calibri"/>
                <a:ea typeface="+mn-ea"/>
                <a:cs typeface="Calibri"/>
              </a:rPr>
              <a:t> </a:t>
            </a:r>
            <a:r>
              <a:rPr sz="1425" kern="1200" dirty="0">
                <a:solidFill>
                  <a:prstClr val="black"/>
                </a:solidFill>
                <a:latin typeface="Calibri"/>
                <a:ea typeface="+mn-ea"/>
                <a:cs typeface="Calibri"/>
              </a:rPr>
              <a:t>binary</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numbers</a:t>
            </a:r>
            <a:r>
              <a:rPr sz="1425" kern="1200" spc="-15" dirty="0">
                <a:solidFill>
                  <a:prstClr val="black"/>
                </a:solidFill>
                <a:latin typeface="Calibri"/>
                <a:ea typeface="+mn-ea"/>
                <a:cs typeface="Calibri"/>
              </a:rPr>
              <a:t> </a:t>
            </a:r>
            <a:r>
              <a:rPr sz="1425" kern="1200" dirty="0">
                <a:solidFill>
                  <a:prstClr val="black"/>
                </a:solidFill>
                <a:latin typeface="Calibri"/>
                <a:ea typeface="+mn-ea"/>
                <a:cs typeface="Calibri"/>
              </a:rPr>
              <a:t>at</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a</a:t>
            </a:r>
            <a:r>
              <a:rPr sz="1425" kern="1200" spc="-30" dirty="0">
                <a:solidFill>
                  <a:prstClr val="black"/>
                </a:solidFill>
                <a:latin typeface="Calibri"/>
                <a:ea typeface="+mn-ea"/>
                <a:cs typeface="Calibri"/>
              </a:rPr>
              <a:t> </a:t>
            </a:r>
            <a:r>
              <a:rPr sz="1425" kern="1200" spc="-8" dirty="0">
                <a:solidFill>
                  <a:prstClr val="black"/>
                </a:solidFill>
                <a:latin typeface="Calibri"/>
                <a:ea typeface="+mn-ea"/>
                <a:cs typeface="Calibri"/>
              </a:rPr>
              <a:t>time.</a:t>
            </a:r>
            <a:endParaRPr sz="1425" kern="1200" dirty="0">
              <a:solidFill>
                <a:prstClr val="black"/>
              </a:solidFill>
              <a:latin typeface="Calibri"/>
              <a:ea typeface="+mn-ea"/>
              <a:cs typeface="Calibri"/>
            </a:endParaRPr>
          </a:p>
          <a:p>
            <a:pPr marL="875348" marR="239078" lvl="2" indent="-170497" algn="just" defTabSz="685800">
              <a:lnSpc>
                <a:spcPts val="1538"/>
              </a:lnSpc>
              <a:spcBef>
                <a:spcPts val="401"/>
              </a:spcBef>
              <a:buClrTx/>
              <a:buFont typeface="Arial"/>
              <a:buChar char="•"/>
              <a:tabLst>
                <a:tab pos="876300" algn="l"/>
              </a:tabLst>
            </a:pPr>
            <a:r>
              <a:rPr sz="1425" kern="1200" dirty="0">
                <a:solidFill>
                  <a:prstClr val="black"/>
                </a:solidFill>
                <a:latin typeface="Calibri"/>
                <a:ea typeface="+mn-ea"/>
                <a:cs typeface="Calibri"/>
              </a:rPr>
              <a:t>A</a:t>
            </a:r>
            <a:r>
              <a:rPr sz="1425" kern="1200" spc="-41" dirty="0">
                <a:solidFill>
                  <a:prstClr val="black"/>
                </a:solidFill>
                <a:latin typeface="Calibri"/>
                <a:ea typeface="+mn-ea"/>
                <a:cs typeface="Calibri"/>
              </a:rPr>
              <a:t> </a:t>
            </a:r>
            <a:r>
              <a:rPr sz="1425" kern="1200" spc="-15" dirty="0">
                <a:solidFill>
                  <a:prstClr val="black"/>
                </a:solidFill>
                <a:latin typeface="Calibri"/>
                <a:ea typeface="+mn-ea"/>
                <a:cs typeface="Calibri"/>
              </a:rPr>
              <a:t>64-</a:t>
            </a:r>
            <a:r>
              <a:rPr sz="1425" kern="1200" dirty="0">
                <a:solidFill>
                  <a:prstClr val="black"/>
                </a:solidFill>
                <a:latin typeface="Calibri"/>
                <a:ea typeface="+mn-ea"/>
                <a:cs typeface="Calibri"/>
              </a:rPr>
              <a:t>qubit</a:t>
            </a:r>
            <a:r>
              <a:rPr sz="1425" kern="1200" spc="-19" dirty="0">
                <a:solidFill>
                  <a:prstClr val="black"/>
                </a:solidFill>
                <a:latin typeface="Calibri"/>
                <a:ea typeface="+mn-ea"/>
                <a:cs typeface="Calibri"/>
              </a:rPr>
              <a:t> </a:t>
            </a:r>
            <a:r>
              <a:rPr sz="1425" kern="1200" dirty="0">
                <a:solidFill>
                  <a:prstClr val="black"/>
                </a:solidFill>
                <a:latin typeface="Calibri"/>
                <a:ea typeface="+mn-ea"/>
                <a:cs typeface="Calibri"/>
              </a:rPr>
              <a:t>quantum</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computer</a:t>
            </a:r>
            <a:r>
              <a:rPr sz="1425" kern="1200" spc="-26" dirty="0">
                <a:solidFill>
                  <a:prstClr val="black"/>
                </a:solidFill>
                <a:latin typeface="Calibri"/>
                <a:ea typeface="+mn-ea"/>
                <a:cs typeface="Calibri"/>
              </a:rPr>
              <a:t> </a:t>
            </a:r>
            <a:r>
              <a:rPr sz="1425" kern="1200" spc="-8" dirty="0">
                <a:solidFill>
                  <a:prstClr val="black"/>
                </a:solidFill>
                <a:latin typeface="Calibri"/>
                <a:ea typeface="+mn-ea"/>
                <a:cs typeface="Calibri"/>
              </a:rPr>
              <a:t>operates</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in</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a</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space</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of</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2</a:t>
            </a:r>
            <a:r>
              <a:rPr sz="1406" kern="1200" baseline="26666" dirty="0">
                <a:solidFill>
                  <a:prstClr val="black"/>
                </a:solidFill>
                <a:latin typeface="Calibri"/>
                <a:ea typeface="+mn-ea"/>
                <a:cs typeface="Calibri"/>
              </a:rPr>
              <a:t>64</a:t>
            </a:r>
            <a:r>
              <a:rPr sz="1406" kern="1200" spc="-50" baseline="26666" dirty="0">
                <a:solidFill>
                  <a:prstClr val="black"/>
                </a:solidFill>
                <a:latin typeface="Calibri"/>
                <a:ea typeface="+mn-ea"/>
                <a:cs typeface="Calibri"/>
              </a:rPr>
              <a:t> </a:t>
            </a:r>
            <a:r>
              <a:rPr sz="1425" kern="1200" dirty="0">
                <a:solidFill>
                  <a:prstClr val="black"/>
                </a:solidFill>
                <a:latin typeface="Calibri"/>
                <a:ea typeface="+mn-ea"/>
                <a:cs typeface="Calibri"/>
              </a:rPr>
              <a:t>dimensions,</a:t>
            </a:r>
            <a:r>
              <a:rPr sz="1425" kern="1200" spc="-19" dirty="0">
                <a:solidFill>
                  <a:prstClr val="black"/>
                </a:solidFill>
                <a:latin typeface="Calibri"/>
                <a:ea typeface="+mn-ea"/>
                <a:cs typeface="Calibri"/>
              </a:rPr>
              <a:t> </a:t>
            </a:r>
            <a:r>
              <a:rPr sz="1425" kern="1200" dirty="0">
                <a:solidFill>
                  <a:prstClr val="black"/>
                </a:solidFill>
                <a:latin typeface="Calibri"/>
                <a:ea typeface="+mn-ea"/>
                <a:cs typeface="Calibri"/>
              </a:rPr>
              <a:t>or</a:t>
            </a:r>
            <a:r>
              <a:rPr sz="1425" kern="1200" spc="-34" dirty="0">
                <a:solidFill>
                  <a:prstClr val="black"/>
                </a:solidFill>
                <a:latin typeface="Calibri"/>
                <a:ea typeface="+mn-ea"/>
                <a:cs typeface="Calibri"/>
              </a:rPr>
              <a:t> </a:t>
            </a:r>
            <a:r>
              <a:rPr sz="1425" kern="1200" spc="-8" dirty="0">
                <a:solidFill>
                  <a:prstClr val="black"/>
                </a:solidFill>
                <a:latin typeface="Calibri"/>
                <a:ea typeface="+mn-ea"/>
                <a:cs typeface="Calibri"/>
              </a:rPr>
              <a:t>roughly 	16,000,000,000,000,000,000</a:t>
            </a:r>
            <a:r>
              <a:rPr sz="1425" kern="1200" spc="-4" dirty="0">
                <a:solidFill>
                  <a:prstClr val="black"/>
                </a:solidFill>
                <a:latin typeface="Calibri"/>
                <a:ea typeface="+mn-ea"/>
                <a:cs typeface="Calibri"/>
              </a:rPr>
              <a:t> </a:t>
            </a:r>
            <a:r>
              <a:rPr sz="1425" kern="1200" dirty="0">
                <a:solidFill>
                  <a:prstClr val="black"/>
                </a:solidFill>
                <a:latin typeface="Calibri"/>
                <a:ea typeface="+mn-ea"/>
                <a:cs typeface="Calibri"/>
              </a:rPr>
              <a:t>(16*10</a:t>
            </a:r>
            <a:r>
              <a:rPr sz="1406" kern="1200" baseline="26666" dirty="0">
                <a:solidFill>
                  <a:prstClr val="black"/>
                </a:solidFill>
                <a:latin typeface="Calibri"/>
                <a:ea typeface="+mn-ea"/>
                <a:cs typeface="Calibri"/>
              </a:rPr>
              <a:t>18</a:t>
            </a:r>
            <a:r>
              <a:rPr sz="1425" kern="1200" dirty="0">
                <a:solidFill>
                  <a:prstClr val="black"/>
                </a:solidFill>
                <a:latin typeface="Calibri"/>
                <a:ea typeface="+mn-ea"/>
                <a:cs typeface="Calibri"/>
              </a:rPr>
              <a:t>)</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numbers</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to</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specify</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the</a:t>
            </a:r>
            <a:r>
              <a:rPr sz="1425" kern="1200" spc="-34" dirty="0">
                <a:solidFill>
                  <a:prstClr val="black"/>
                </a:solidFill>
                <a:latin typeface="Calibri"/>
                <a:ea typeface="+mn-ea"/>
                <a:cs typeface="Calibri"/>
              </a:rPr>
              <a:t> </a:t>
            </a:r>
            <a:r>
              <a:rPr sz="1425" kern="1200" spc="-8" dirty="0">
                <a:solidFill>
                  <a:prstClr val="black"/>
                </a:solidFill>
                <a:latin typeface="Calibri"/>
                <a:ea typeface="+mn-ea"/>
                <a:cs typeface="Calibri"/>
              </a:rPr>
              <a:t>state</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of</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the</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quantum</a:t>
            </a:r>
            <a:r>
              <a:rPr sz="1425" kern="1200" spc="-34" dirty="0">
                <a:solidFill>
                  <a:prstClr val="black"/>
                </a:solidFill>
                <a:latin typeface="Calibri"/>
                <a:ea typeface="+mn-ea"/>
                <a:cs typeface="Calibri"/>
              </a:rPr>
              <a:t> </a:t>
            </a:r>
            <a:r>
              <a:rPr sz="1425" kern="1200" spc="-8" dirty="0">
                <a:solidFill>
                  <a:prstClr val="black"/>
                </a:solidFill>
                <a:latin typeface="Calibri"/>
                <a:ea typeface="+mn-ea"/>
                <a:cs typeface="Calibri"/>
              </a:rPr>
              <a:t>system.</a:t>
            </a:r>
            <a:endParaRPr sz="1425" kern="1200" dirty="0">
              <a:solidFill>
                <a:prstClr val="black"/>
              </a:solidFill>
              <a:latin typeface="Calibri"/>
              <a:ea typeface="+mn-ea"/>
              <a:cs typeface="Calibri"/>
            </a:endParaRPr>
          </a:p>
          <a:p>
            <a:pPr marL="190500" indent="-171450" defTabSz="685800">
              <a:spcBef>
                <a:spcPts val="461"/>
              </a:spcBef>
              <a:buClrTx/>
              <a:buFont typeface="Arial"/>
              <a:buChar char="•"/>
              <a:tabLst>
                <a:tab pos="190500" algn="l"/>
              </a:tabLst>
            </a:pPr>
            <a:r>
              <a:rPr sz="1950" kern="1200" dirty="0">
                <a:solidFill>
                  <a:prstClr val="black"/>
                </a:solidFill>
                <a:latin typeface="Calibri"/>
                <a:ea typeface="+mn-ea"/>
                <a:cs typeface="Calibri"/>
              </a:rPr>
              <a:t>This</a:t>
            </a:r>
            <a:r>
              <a:rPr sz="1950" kern="1200" spc="-49" dirty="0">
                <a:solidFill>
                  <a:prstClr val="black"/>
                </a:solidFill>
                <a:latin typeface="Calibri"/>
                <a:ea typeface="+mn-ea"/>
                <a:cs typeface="Calibri"/>
              </a:rPr>
              <a:t> </a:t>
            </a:r>
            <a:r>
              <a:rPr sz="1950" kern="1200" dirty="0">
                <a:solidFill>
                  <a:prstClr val="black"/>
                </a:solidFill>
                <a:latin typeface="Calibri"/>
                <a:ea typeface="+mn-ea"/>
                <a:cs typeface="Calibri"/>
              </a:rPr>
              <a:t>makes</a:t>
            </a:r>
            <a:r>
              <a:rPr sz="1950" kern="1200" spc="-41" dirty="0">
                <a:solidFill>
                  <a:prstClr val="black"/>
                </a:solidFill>
                <a:latin typeface="Calibri"/>
                <a:ea typeface="+mn-ea"/>
                <a:cs typeface="Calibri"/>
              </a:rPr>
              <a:t> </a:t>
            </a:r>
            <a:r>
              <a:rPr sz="1950" kern="1200" dirty="0">
                <a:solidFill>
                  <a:prstClr val="black"/>
                </a:solidFill>
                <a:latin typeface="Calibri"/>
                <a:ea typeface="+mn-ea"/>
                <a:cs typeface="Calibri"/>
              </a:rPr>
              <a:t>complex</a:t>
            </a:r>
            <a:r>
              <a:rPr sz="1950" kern="1200" spc="-53" dirty="0">
                <a:solidFill>
                  <a:prstClr val="black"/>
                </a:solidFill>
                <a:latin typeface="Calibri"/>
                <a:ea typeface="+mn-ea"/>
                <a:cs typeface="Calibri"/>
              </a:rPr>
              <a:t> </a:t>
            </a:r>
            <a:r>
              <a:rPr sz="1950" kern="1200" dirty="0">
                <a:solidFill>
                  <a:prstClr val="black"/>
                </a:solidFill>
                <a:latin typeface="Calibri"/>
                <a:ea typeface="+mn-ea"/>
                <a:cs typeface="Calibri"/>
              </a:rPr>
              <a:t>problems</a:t>
            </a:r>
            <a:r>
              <a:rPr sz="1950" kern="1200" spc="-53" dirty="0">
                <a:solidFill>
                  <a:prstClr val="black"/>
                </a:solidFill>
                <a:latin typeface="Calibri"/>
                <a:ea typeface="+mn-ea"/>
                <a:cs typeface="Calibri"/>
              </a:rPr>
              <a:t> </a:t>
            </a:r>
            <a:r>
              <a:rPr sz="1950" kern="1200" dirty="0">
                <a:solidFill>
                  <a:prstClr val="black"/>
                </a:solidFill>
                <a:latin typeface="Calibri"/>
                <a:ea typeface="+mn-ea"/>
                <a:cs typeface="Calibri"/>
              </a:rPr>
              <a:t>much</a:t>
            </a:r>
            <a:r>
              <a:rPr sz="1950" kern="1200" spc="-45" dirty="0">
                <a:solidFill>
                  <a:prstClr val="black"/>
                </a:solidFill>
                <a:latin typeface="Calibri"/>
                <a:ea typeface="+mn-ea"/>
                <a:cs typeface="Calibri"/>
              </a:rPr>
              <a:t> </a:t>
            </a:r>
            <a:r>
              <a:rPr sz="1950" kern="1200" dirty="0">
                <a:solidFill>
                  <a:prstClr val="black"/>
                </a:solidFill>
                <a:latin typeface="Calibri"/>
                <a:ea typeface="+mn-ea"/>
                <a:cs typeface="Calibri"/>
              </a:rPr>
              <a:t>easier</a:t>
            </a:r>
            <a:r>
              <a:rPr sz="1950" kern="1200" spc="-49" dirty="0">
                <a:solidFill>
                  <a:prstClr val="black"/>
                </a:solidFill>
                <a:latin typeface="Calibri"/>
                <a:ea typeface="+mn-ea"/>
                <a:cs typeface="Calibri"/>
              </a:rPr>
              <a:t> </a:t>
            </a:r>
            <a:r>
              <a:rPr sz="1950" kern="1200" dirty="0">
                <a:solidFill>
                  <a:prstClr val="black"/>
                </a:solidFill>
                <a:latin typeface="Calibri"/>
                <a:ea typeface="+mn-ea"/>
                <a:cs typeface="Calibri"/>
              </a:rPr>
              <a:t>to</a:t>
            </a:r>
            <a:r>
              <a:rPr sz="1950" kern="1200" spc="-34" dirty="0">
                <a:solidFill>
                  <a:prstClr val="black"/>
                </a:solidFill>
                <a:latin typeface="Calibri"/>
                <a:ea typeface="+mn-ea"/>
                <a:cs typeface="Calibri"/>
              </a:rPr>
              <a:t> </a:t>
            </a:r>
            <a:r>
              <a:rPr sz="1950" kern="1200" dirty="0">
                <a:solidFill>
                  <a:prstClr val="black"/>
                </a:solidFill>
                <a:latin typeface="Calibri"/>
                <a:ea typeface="+mn-ea"/>
                <a:cs typeface="Calibri"/>
              </a:rPr>
              <a:t>solve</a:t>
            </a:r>
            <a:r>
              <a:rPr sz="1950" kern="1200" spc="-41" dirty="0">
                <a:solidFill>
                  <a:prstClr val="black"/>
                </a:solidFill>
                <a:latin typeface="Calibri"/>
                <a:ea typeface="+mn-ea"/>
                <a:cs typeface="Calibri"/>
              </a:rPr>
              <a:t> </a:t>
            </a:r>
            <a:r>
              <a:rPr sz="1950" kern="1200" dirty="0">
                <a:solidFill>
                  <a:prstClr val="black"/>
                </a:solidFill>
                <a:latin typeface="Calibri"/>
                <a:ea typeface="+mn-ea"/>
                <a:cs typeface="Calibri"/>
              </a:rPr>
              <a:t>by</a:t>
            </a:r>
            <a:r>
              <a:rPr sz="1950" kern="1200" spc="-34" dirty="0">
                <a:solidFill>
                  <a:prstClr val="black"/>
                </a:solidFill>
                <a:latin typeface="Calibri"/>
                <a:ea typeface="+mn-ea"/>
                <a:cs typeface="Calibri"/>
              </a:rPr>
              <a:t> </a:t>
            </a:r>
            <a:r>
              <a:rPr sz="1950" kern="1200" dirty="0">
                <a:solidFill>
                  <a:prstClr val="black"/>
                </a:solidFill>
                <a:latin typeface="Calibri"/>
                <a:ea typeface="+mn-ea"/>
                <a:cs typeface="Calibri"/>
              </a:rPr>
              <a:t>quantum</a:t>
            </a:r>
            <a:r>
              <a:rPr sz="1950" kern="1200" spc="-53" dirty="0">
                <a:solidFill>
                  <a:prstClr val="black"/>
                </a:solidFill>
                <a:latin typeface="Calibri"/>
                <a:ea typeface="+mn-ea"/>
                <a:cs typeface="Calibri"/>
              </a:rPr>
              <a:t> </a:t>
            </a:r>
            <a:r>
              <a:rPr sz="1950" kern="1200" spc="-8" dirty="0">
                <a:solidFill>
                  <a:prstClr val="black"/>
                </a:solidFill>
                <a:latin typeface="Calibri"/>
                <a:ea typeface="+mn-ea"/>
                <a:cs typeface="Calibri"/>
              </a:rPr>
              <a:t>computer</a:t>
            </a:r>
            <a:endParaRPr sz="1950" kern="1200" dirty="0">
              <a:solidFill>
                <a:prstClr val="black"/>
              </a:solidFill>
              <a:latin typeface="Calibri"/>
              <a:ea typeface="+mn-ea"/>
              <a:cs typeface="Calibri"/>
            </a:endParaRPr>
          </a:p>
        </p:txBody>
      </p:sp>
      <p:sp>
        <p:nvSpPr>
          <p:cNvPr id="4" name="object 4"/>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26</a:t>
            </a:fld>
            <a:endParaRPr kern="1200" spc="-19" dirty="0">
              <a:ea typeface="+mn-ea"/>
            </a:endParaRPr>
          </a:p>
        </p:txBody>
      </p:sp>
      <p:sp>
        <p:nvSpPr>
          <p:cNvPr id="3" name="object 3"/>
          <p:cNvSpPr txBox="1">
            <a:spLocks noGrp="1"/>
          </p:cNvSpPr>
          <p:nvPr>
            <p:ph type="title"/>
          </p:nvPr>
        </p:nvSpPr>
        <p:spPr>
          <a:xfrm>
            <a:off x="558053" y="482516"/>
            <a:ext cx="7967382" cy="425597"/>
          </a:xfrm>
          <a:prstGeom prst="rect">
            <a:avLst/>
          </a:prstGeom>
        </p:spPr>
        <p:txBody>
          <a:bodyPr vert="horz" wrap="square" lIns="0" tIns="10001" rIns="0" bIns="0" rtlCol="0" anchor="ctr">
            <a:spAutoFit/>
          </a:bodyPr>
          <a:lstStyle/>
          <a:p>
            <a:pPr marL="10001">
              <a:lnSpc>
                <a:spcPct val="100000"/>
              </a:lnSpc>
              <a:spcBef>
                <a:spcPts val="79"/>
              </a:spcBef>
            </a:pPr>
            <a:r>
              <a:rPr b="1" spc="-41" dirty="0"/>
              <a:t>Advantages</a:t>
            </a:r>
            <a:r>
              <a:rPr b="1" spc="-124" dirty="0"/>
              <a:t> </a:t>
            </a:r>
            <a:r>
              <a:rPr b="1" dirty="0"/>
              <a:t>of</a:t>
            </a:r>
            <a:r>
              <a:rPr b="1" spc="-105" dirty="0"/>
              <a:t> </a:t>
            </a:r>
            <a:r>
              <a:rPr b="1" spc="-8" dirty="0"/>
              <a:t>Qubits</a:t>
            </a:r>
            <a:r>
              <a:rPr b="1" spc="-116" dirty="0"/>
              <a:t> </a:t>
            </a:r>
            <a:r>
              <a:rPr b="1" dirty="0"/>
              <a:t>&amp;</a:t>
            </a:r>
            <a:r>
              <a:rPr b="1" spc="-105" dirty="0"/>
              <a:t> </a:t>
            </a:r>
            <a:r>
              <a:rPr b="1" spc="-26" dirty="0"/>
              <a:t>Enormous</a:t>
            </a:r>
            <a:r>
              <a:rPr b="1" spc="-113" dirty="0"/>
              <a:t> </a:t>
            </a:r>
            <a:r>
              <a:rPr b="1" spc="-30" dirty="0"/>
              <a:t>Quantum</a:t>
            </a:r>
            <a:r>
              <a:rPr b="1" spc="-153" dirty="0"/>
              <a:t> </a:t>
            </a:r>
            <a:r>
              <a:rPr b="1" spc="-8" dirty="0"/>
              <a:t>Power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6341" y="384009"/>
            <a:ext cx="4416311" cy="425597"/>
          </a:xfrm>
          <a:prstGeom prst="rect">
            <a:avLst/>
          </a:prstGeom>
        </p:spPr>
        <p:txBody>
          <a:bodyPr vert="horz" wrap="square" lIns="0" tIns="10001" rIns="0" bIns="0" rtlCol="0" anchor="ctr">
            <a:spAutoFit/>
          </a:bodyPr>
          <a:lstStyle/>
          <a:p>
            <a:pPr marL="9525">
              <a:lnSpc>
                <a:spcPct val="100000"/>
              </a:lnSpc>
              <a:spcBef>
                <a:spcPts val="79"/>
              </a:spcBef>
            </a:pPr>
            <a:r>
              <a:rPr b="1" spc="-26" dirty="0"/>
              <a:t>Quantum</a:t>
            </a:r>
            <a:r>
              <a:rPr b="1" spc="-158" dirty="0"/>
              <a:t> </a:t>
            </a:r>
            <a:r>
              <a:rPr b="1" dirty="0"/>
              <a:t>vs.</a:t>
            </a:r>
            <a:r>
              <a:rPr b="1" spc="-109" dirty="0"/>
              <a:t> </a:t>
            </a:r>
            <a:r>
              <a:rPr b="1" spc="-15" dirty="0"/>
              <a:t>Classic</a:t>
            </a:r>
            <a:r>
              <a:rPr b="1" spc="-127" dirty="0"/>
              <a:t> </a:t>
            </a:r>
            <a:r>
              <a:rPr b="1" spc="-8" dirty="0"/>
              <a:t>Gates</a:t>
            </a:r>
          </a:p>
        </p:txBody>
      </p:sp>
      <p:pic>
        <p:nvPicPr>
          <p:cNvPr id="3" name="object 3"/>
          <p:cNvPicPr/>
          <p:nvPr/>
        </p:nvPicPr>
        <p:blipFill>
          <a:blip r:embed="rId2" cstate="print"/>
          <a:stretch>
            <a:fillRect/>
          </a:stretch>
        </p:blipFill>
        <p:spPr>
          <a:xfrm>
            <a:off x="729962" y="848752"/>
            <a:ext cx="3870198" cy="4007358"/>
          </a:xfrm>
          <a:prstGeom prst="rect">
            <a:avLst/>
          </a:prstGeom>
        </p:spPr>
      </p:pic>
      <p:grpSp>
        <p:nvGrpSpPr>
          <p:cNvPr id="4" name="object 4"/>
          <p:cNvGrpSpPr/>
          <p:nvPr/>
        </p:nvGrpSpPr>
        <p:grpSpPr>
          <a:xfrm>
            <a:off x="5879740" y="1055590"/>
            <a:ext cx="764858" cy="480536"/>
            <a:chOff x="7839653" y="1407453"/>
            <a:chExt cx="1019810" cy="640715"/>
          </a:xfrm>
        </p:grpSpPr>
        <p:sp>
          <p:nvSpPr>
            <p:cNvPr id="5" name="object 5"/>
            <p:cNvSpPr/>
            <p:nvPr/>
          </p:nvSpPr>
          <p:spPr>
            <a:xfrm>
              <a:off x="8136195" y="1412327"/>
              <a:ext cx="309245" cy="630555"/>
            </a:xfrm>
            <a:custGeom>
              <a:avLst/>
              <a:gdLst/>
              <a:ahLst/>
              <a:cxnLst/>
              <a:rect l="l" t="t" r="r" b="b"/>
              <a:pathLst>
                <a:path w="309245" h="630555">
                  <a:moveTo>
                    <a:pt x="309076" y="315212"/>
                  </a:moveTo>
                  <a:lnTo>
                    <a:pt x="0" y="0"/>
                  </a:lnTo>
                  <a:lnTo>
                    <a:pt x="0" y="630507"/>
                  </a:lnTo>
                  <a:lnTo>
                    <a:pt x="309076" y="315212"/>
                  </a:lnTo>
                  <a:close/>
                </a:path>
              </a:pathLst>
            </a:custGeom>
            <a:ln w="974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 name="object 6"/>
            <p:cNvSpPr/>
            <p:nvPr/>
          </p:nvSpPr>
          <p:spPr>
            <a:xfrm>
              <a:off x="7839653" y="1727540"/>
              <a:ext cx="1019810" cy="17145"/>
            </a:xfrm>
            <a:custGeom>
              <a:avLst/>
              <a:gdLst/>
              <a:ahLst/>
              <a:cxnLst/>
              <a:rect l="l" t="t" r="r" b="b"/>
              <a:pathLst>
                <a:path w="1019809" h="17144">
                  <a:moveTo>
                    <a:pt x="0" y="16815"/>
                  </a:moveTo>
                  <a:lnTo>
                    <a:pt x="291366" y="16815"/>
                  </a:lnTo>
                </a:path>
                <a:path w="1019809" h="17144">
                  <a:moveTo>
                    <a:pt x="605618" y="0"/>
                  </a:moveTo>
                  <a:lnTo>
                    <a:pt x="1019742" y="0"/>
                  </a:lnTo>
                </a:path>
              </a:pathLst>
            </a:custGeom>
            <a:ln w="17650">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7" name="object 7"/>
            <p:cNvPicPr/>
            <p:nvPr/>
          </p:nvPicPr>
          <p:blipFill>
            <a:blip r:embed="rId3" cstate="print"/>
            <a:stretch>
              <a:fillRect/>
            </a:stretch>
          </p:blipFill>
          <p:spPr>
            <a:xfrm>
              <a:off x="8413561" y="1661261"/>
              <a:ext cx="126902" cy="129095"/>
            </a:xfrm>
            <a:prstGeom prst="rect">
              <a:avLst/>
            </a:prstGeom>
          </p:spPr>
        </p:pic>
      </p:grpSp>
      <p:sp>
        <p:nvSpPr>
          <p:cNvPr id="8" name="object 8"/>
          <p:cNvSpPr txBox="1"/>
          <p:nvPr/>
        </p:nvSpPr>
        <p:spPr>
          <a:xfrm>
            <a:off x="5221675" y="1238083"/>
            <a:ext cx="387668"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NOT</a:t>
            </a:r>
            <a:r>
              <a:rPr sz="675" kern="1200" spc="-23"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sp>
        <p:nvSpPr>
          <p:cNvPr id="9" name="object 9"/>
          <p:cNvSpPr txBox="1"/>
          <p:nvPr/>
        </p:nvSpPr>
        <p:spPr>
          <a:xfrm>
            <a:off x="5221651" y="1851115"/>
            <a:ext cx="387668"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AND</a:t>
            </a:r>
            <a:r>
              <a:rPr sz="675" kern="1200" spc="-19"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sp>
        <p:nvSpPr>
          <p:cNvPr id="10" name="object 10"/>
          <p:cNvSpPr txBox="1"/>
          <p:nvPr/>
        </p:nvSpPr>
        <p:spPr>
          <a:xfrm>
            <a:off x="5794341" y="1238083"/>
            <a:ext cx="61913" cy="114455"/>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p:txBody>
      </p:sp>
      <p:sp>
        <p:nvSpPr>
          <p:cNvPr id="11" name="object 11"/>
          <p:cNvSpPr txBox="1"/>
          <p:nvPr/>
        </p:nvSpPr>
        <p:spPr>
          <a:xfrm>
            <a:off x="6753897" y="1238083"/>
            <a:ext cx="437198"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y</a:t>
            </a:r>
            <a:r>
              <a:rPr sz="675" kern="1200" spc="-8" dirty="0">
                <a:solidFill>
                  <a:prstClr val="black"/>
                </a:solidFill>
                <a:ea typeface="+mn-ea"/>
              </a:rPr>
              <a:t> </a:t>
            </a:r>
            <a:r>
              <a:rPr sz="675" kern="1200" dirty="0">
                <a:solidFill>
                  <a:prstClr val="black"/>
                </a:solidFill>
                <a:ea typeface="+mn-ea"/>
              </a:rPr>
              <a:t>=</a:t>
            </a:r>
            <a:r>
              <a:rPr sz="675" kern="1200" spc="-8" dirty="0">
                <a:solidFill>
                  <a:prstClr val="black"/>
                </a:solidFill>
                <a:ea typeface="+mn-ea"/>
              </a:rPr>
              <a:t> NOT(x)</a:t>
            </a:r>
            <a:endParaRPr sz="675" kern="1200">
              <a:solidFill>
                <a:prstClr val="black"/>
              </a:solidFill>
              <a:ea typeface="+mn-ea"/>
            </a:endParaRPr>
          </a:p>
        </p:txBody>
      </p:sp>
      <p:sp>
        <p:nvSpPr>
          <p:cNvPr id="12" name="object 12"/>
          <p:cNvSpPr/>
          <p:nvPr/>
        </p:nvSpPr>
        <p:spPr>
          <a:xfrm>
            <a:off x="7737111" y="2339282"/>
            <a:ext cx="0" cy="557689"/>
          </a:xfrm>
          <a:custGeom>
            <a:avLst/>
            <a:gdLst/>
            <a:ahLst/>
            <a:cxnLst/>
            <a:rect l="l" t="t" r="r" b="b"/>
            <a:pathLst>
              <a:path h="743585">
                <a:moveTo>
                  <a:pt x="0" y="0"/>
                </a:moveTo>
                <a:lnTo>
                  <a:pt x="0" y="743024"/>
                </a:lnTo>
              </a:path>
            </a:pathLst>
          </a:custGeom>
          <a:ln w="5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3" name="object 13"/>
          <p:cNvSpPr/>
          <p:nvPr/>
        </p:nvSpPr>
        <p:spPr>
          <a:xfrm>
            <a:off x="7955636" y="2339282"/>
            <a:ext cx="0" cy="557689"/>
          </a:xfrm>
          <a:custGeom>
            <a:avLst/>
            <a:gdLst/>
            <a:ahLst/>
            <a:cxnLst/>
            <a:rect l="l" t="t" r="r" b="b"/>
            <a:pathLst>
              <a:path h="743585">
                <a:moveTo>
                  <a:pt x="0" y="0"/>
                </a:moveTo>
                <a:lnTo>
                  <a:pt x="0" y="743024"/>
                </a:lnTo>
              </a:path>
            </a:pathLst>
          </a:custGeom>
          <a:ln w="5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4" name="object 14"/>
          <p:cNvSpPr txBox="1"/>
          <p:nvPr/>
        </p:nvSpPr>
        <p:spPr>
          <a:xfrm>
            <a:off x="7594701" y="2659136"/>
            <a:ext cx="285274" cy="114455"/>
          </a:xfrm>
          <a:prstGeom prst="rect">
            <a:avLst/>
          </a:prstGeom>
        </p:spPr>
        <p:txBody>
          <a:bodyPr vert="horz" wrap="square" lIns="0" tIns="10478" rIns="0" bIns="0" rtlCol="0">
            <a:spAutoFit/>
          </a:bodyPr>
          <a:lstStyle/>
          <a:p>
            <a:pPr marL="9525" defTabSz="685800">
              <a:spcBef>
                <a:spcPts val="83"/>
              </a:spcBef>
              <a:buClrTx/>
              <a:tabLst>
                <a:tab pos="227648" algn="l"/>
              </a:tabLst>
            </a:pPr>
            <a:r>
              <a:rPr sz="675" kern="1200" spc="-38" dirty="0">
                <a:solidFill>
                  <a:prstClr val="black"/>
                </a:solidFill>
                <a:ea typeface="+mn-ea"/>
              </a:rPr>
              <a:t>1</a:t>
            </a:r>
            <a:r>
              <a:rPr sz="675" kern="1200" dirty="0">
                <a:solidFill>
                  <a:prstClr val="black"/>
                </a:solidFill>
                <a:ea typeface="+mn-ea"/>
              </a:rPr>
              <a:t>	</a:t>
            </a:r>
            <a:r>
              <a:rPr sz="675" kern="1200" spc="-38" dirty="0">
                <a:solidFill>
                  <a:prstClr val="black"/>
                </a:solidFill>
                <a:ea typeface="+mn-ea"/>
              </a:rPr>
              <a:t>0</a:t>
            </a:r>
            <a:endParaRPr sz="675" kern="1200">
              <a:solidFill>
                <a:prstClr val="black"/>
              </a:solidFill>
              <a:ea typeface="+mn-ea"/>
            </a:endParaRPr>
          </a:p>
        </p:txBody>
      </p:sp>
      <p:sp>
        <p:nvSpPr>
          <p:cNvPr id="15" name="object 15"/>
          <p:cNvSpPr txBox="1"/>
          <p:nvPr/>
        </p:nvSpPr>
        <p:spPr>
          <a:xfrm>
            <a:off x="5218286" y="2519850"/>
            <a:ext cx="449104"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NAND</a:t>
            </a:r>
            <a:r>
              <a:rPr sz="675" kern="1200" spc="-26"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grpSp>
        <p:nvGrpSpPr>
          <p:cNvPr id="16" name="object 16"/>
          <p:cNvGrpSpPr/>
          <p:nvPr/>
        </p:nvGrpSpPr>
        <p:grpSpPr>
          <a:xfrm>
            <a:off x="5988972" y="1750445"/>
            <a:ext cx="655796" cy="341948"/>
            <a:chOff x="7985296" y="2333927"/>
            <a:chExt cx="874394" cy="455930"/>
          </a:xfrm>
        </p:grpSpPr>
        <p:sp>
          <p:nvSpPr>
            <p:cNvPr id="17" name="object 17"/>
            <p:cNvSpPr/>
            <p:nvPr/>
          </p:nvSpPr>
          <p:spPr>
            <a:xfrm>
              <a:off x="7985296" y="2450287"/>
              <a:ext cx="874394" cy="222885"/>
            </a:xfrm>
            <a:custGeom>
              <a:avLst/>
              <a:gdLst/>
              <a:ahLst/>
              <a:cxnLst/>
              <a:rect l="l" t="t" r="r" b="b"/>
              <a:pathLst>
                <a:path w="874395" h="222885">
                  <a:moveTo>
                    <a:pt x="0" y="0"/>
                  </a:moveTo>
                  <a:lnTo>
                    <a:pt x="437090" y="0"/>
                  </a:lnTo>
                </a:path>
                <a:path w="874395" h="222885">
                  <a:moveTo>
                    <a:pt x="0" y="222890"/>
                  </a:moveTo>
                  <a:lnTo>
                    <a:pt x="437090" y="222890"/>
                  </a:lnTo>
                </a:path>
                <a:path w="874395" h="222885">
                  <a:moveTo>
                    <a:pt x="874099" y="111445"/>
                  </a:moveTo>
                  <a:lnTo>
                    <a:pt x="437090" y="111445"/>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8" name="object 18"/>
            <p:cNvSpPr/>
            <p:nvPr/>
          </p:nvSpPr>
          <p:spPr>
            <a:xfrm>
              <a:off x="8138298" y="2338841"/>
              <a:ext cx="568325" cy="446405"/>
            </a:xfrm>
            <a:custGeom>
              <a:avLst/>
              <a:gdLst/>
              <a:ahLst/>
              <a:cxnLst/>
              <a:rect l="l" t="t" r="r" b="b"/>
              <a:pathLst>
                <a:path w="568325" h="446405">
                  <a:moveTo>
                    <a:pt x="170388" y="0"/>
                  </a:moveTo>
                  <a:lnTo>
                    <a:pt x="0" y="0"/>
                  </a:lnTo>
                  <a:lnTo>
                    <a:pt x="28493" y="42999"/>
                  </a:lnTo>
                  <a:lnTo>
                    <a:pt x="50655" y="87051"/>
                  </a:lnTo>
                  <a:lnTo>
                    <a:pt x="66412" y="131685"/>
                  </a:lnTo>
                  <a:lnTo>
                    <a:pt x="66485" y="131892"/>
                  </a:lnTo>
                  <a:lnTo>
                    <a:pt x="75983" y="177260"/>
                  </a:lnTo>
                  <a:lnTo>
                    <a:pt x="79149" y="222890"/>
                  </a:lnTo>
                  <a:lnTo>
                    <a:pt x="75983" y="268521"/>
                  </a:lnTo>
                  <a:lnTo>
                    <a:pt x="66517" y="313738"/>
                  </a:lnTo>
                  <a:lnTo>
                    <a:pt x="66485" y="313889"/>
                  </a:lnTo>
                  <a:lnTo>
                    <a:pt x="50655" y="358730"/>
                  </a:lnTo>
                  <a:lnTo>
                    <a:pt x="28493" y="402782"/>
                  </a:lnTo>
                  <a:lnTo>
                    <a:pt x="0" y="445781"/>
                  </a:lnTo>
                  <a:lnTo>
                    <a:pt x="170388" y="445781"/>
                  </a:lnTo>
                  <a:lnTo>
                    <a:pt x="223926" y="435154"/>
                  </a:lnTo>
                  <a:lnTo>
                    <a:pt x="275137" y="421524"/>
                  </a:lnTo>
                  <a:lnTo>
                    <a:pt x="323746" y="405047"/>
                  </a:lnTo>
                  <a:lnTo>
                    <a:pt x="369479" y="385876"/>
                  </a:lnTo>
                  <a:lnTo>
                    <a:pt x="412061" y="364165"/>
                  </a:lnTo>
                  <a:lnTo>
                    <a:pt x="451218" y="340068"/>
                  </a:lnTo>
                  <a:lnTo>
                    <a:pt x="486674" y="313738"/>
                  </a:lnTo>
                  <a:lnTo>
                    <a:pt x="518156" y="285329"/>
                  </a:lnTo>
                  <a:lnTo>
                    <a:pt x="545388" y="254995"/>
                  </a:lnTo>
                  <a:lnTo>
                    <a:pt x="568096" y="222890"/>
                  </a:lnTo>
                  <a:lnTo>
                    <a:pt x="545680" y="190645"/>
                  </a:lnTo>
                  <a:lnTo>
                    <a:pt x="518652" y="160191"/>
                  </a:lnTo>
                  <a:lnTo>
                    <a:pt x="487296" y="131685"/>
                  </a:lnTo>
                  <a:lnTo>
                    <a:pt x="451893" y="105286"/>
                  </a:lnTo>
                  <a:lnTo>
                    <a:pt x="412728" y="81152"/>
                  </a:lnTo>
                  <a:lnTo>
                    <a:pt x="370085" y="59441"/>
                  </a:lnTo>
                  <a:lnTo>
                    <a:pt x="324246" y="40313"/>
                  </a:lnTo>
                  <a:lnTo>
                    <a:pt x="275494" y="23924"/>
                  </a:lnTo>
                  <a:lnTo>
                    <a:pt x="224114" y="10433"/>
                  </a:lnTo>
                  <a:lnTo>
                    <a:pt x="170388"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9" name="object 19"/>
            <p:cNvSpPr/>
            <p:nvPr/>
          </p:nvSpPr>
          <p:spPr>
            <a:xfrm>
              <a:off x="8138298" y="2338841"/>
              <a:ext cx="568325" cy="446405"/>
            </a:xfrm>
            <a:custGeom>
              <a:avLst/>
              <a:gdLst/>
              <a:ahLst/>
              <a:cxnLst/>
              <a:rect l="l" t="t" r="r" b="b"/>
              <a:pathLst>
                <a:path w="568325" h="446405">
                  <a:moveTo>
                    <a:pt x="568096" y="222890"/>
                  </a:moveTo>
                  <a:lnTo>
                    <a:pt x="545388" y="254995"/>
                  </a:lnTo>
                  <a:lnTo>
                    <a:pt x="518156" y="285329"/>
                  </a:lnTo>
                  <a:lnTo>
                    <a:pt x="486674" y="313738"/>
                  </a:lnTo>
                  <a:lnTo>
                    <a:pt x="451218" y="340068"/>
                  </a:lnTo>
                  <a:lnTo>
                    <a:pt x="412061" y="364165"/>
                  </a:lnTo>
                  <a:lnTo>
                    <a:pt x="369479" y="385876"/>
                  </a:lnTo>
                  <a:lnTo>
                    <a:pt x="323746" y="405047"/>
                  </a:lnTo>
                  <a:lnTo>
                    <a:pt x="275137" y="421524"/>
                  </a:lnTo>
                  <a:lnTo>
                    <a:pt x="223926" y="435154"/>
                  </a:lnTo>
                  <a:lnTo>
                    <a:pt x="170388" y="445781"/>
                  </a:lnTo>
                  <a:lnTo>
                    <a:pt x="0" y="445781"/>
                  </a:lnTo>
                  <a:lnTo>
                    <a:pt x="28493" y="402782"/>
                  </a:lnTo>
                  <a:lnTo>
                    <a:pt x="50655" y="358730"/>
                  </a:lnTo>
                  <a:lnTo>
                    <a:pt x="66485" y="313889"/>
                  </a:lnTo>
                  <a:lnTo>
                    <a:pt x="75983" y="268521"/>
                  </a:lnTo>
                  <a:lnTo>
                    <a:pt x="79149" y="222890"/>
                  </a:lnTo>
                  <a:lnTo>
                    <a:pt x="75983" y="177260"/>
                  </a:lnTo>
                  <a:lnTo>
                    <a:pt x="66485" y="131892"/>
                  </a:lnTo>
                  <a:lnTo>
                    <a:pt x="50655" y="87051"/>
                  </a:lnTo>
                  <a:lnTo>
                    <a:pt x="28493" y="42999"/>
                  </a:lnTo>
                  <a:lnTo>
                    <a:pt x="0" y="0"/>
                  </a:lnTo>
                  <a:lnTo>
                    <a:pt x="170388" y="0"/>
                  </a:lnTo>
                  <a:lnTo>
                    <a:pt x="224114" y="10433"/>
                  </a:lnTo>
                  <a:lnTo>
                    <a:pt x="275494" y="23924"/>
                  </a:lnTo>
                  <a:lnTo>
                    <a:pt x="324246" y="40313"/>
                  </a:lnTo>
                  <a:lnTo>
                    <a:pt x="370085" y="59441"/>
                  </a:lnTo>
                  <a:lnTo>
                    <a:pt x="412728" y="81152"/>
                  </a:lnTo>
                  <a:lnTo>
                    <a:pt x="451893" y="105286"/>
                  </a:lnTo>
                  <a:lnTo>
                    <a:pt x="487296" y="131685"/>
                  </a:lnTo>
                  <a:lnTo>
                    <a:pt x="518652" y="160191"/>
                  </a:lnTo>
                  <a:lnTo>
                    <a:pt x="545680" y="190645"/>
                  </a:lnTo>
                  <a:lnTo>
                    <a:pt x="568096" y="222890"/>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0" name="object 20"/>
            <p:cNvSpPr/>
            <p:nvPr/>
          </p:nvSpPr>
          <p:spPr>
            <a:xfrm>
              <a:off x="8138298" y="2338841"/>
              <a:ext cx="568325" cy="446405"/>
            </a:xfrm>
            <a:custGeom>
              <a:avLst/>
              <a:gdLst/>
              <a:ahLst/>
              <a:cxnLst/>
              <a:rect l="l" t="t" r="r" b="b"/>
              <a:pathLst>
                <a:path w="568325" h="446405">
                  <a:moveTo>
                    <a:pt x="349591" y="0"/>
                  </a:moveTo>
                  <a:lnTo>
                    <a:pt x="0" y="0"/>
                  </a:lnTo>
                  <a:lnTo>
                    <a:pt x="0" y="445781"/>
                  </a:lnTo>
                  <a:lnTo>
                    <a:pt x="349591" y="445781"/>
                  </a:lnTo>
                  <a:lnTo>
                    <a:pt x="393644" y="441255"/>
                  </a:lnTo>
                  <a:lnTo>
                    <a:pt x="434668" y="428273"/>
                  </a:lnTo>
                  <a:lnTo>
                    <a:pt x="471785" y="407729"/>
                  </a:lnTo>
                  <a:lnTo>
                    <a:pt x="504119" y="380517"/>
                  </a:lnTo>
                  <a:lnTo>
                    <a:pt x="530794" y="347533"/>
                  </a:lnTo>
                  <a:lnTo>
                    <a:pt x="550933" y="309671"/>
                  </a:lnTo>
                  <a:lnTo>
                    <a:pt x="563659" y="267825"/>
                  </a:lnTo>
                  <a:lnTo>
                    <a:pt x="568096" y="222890"/>
                  </a:lnTo>
                  <a:lnTo>
                    <a:pt x="563659" y="177955"/>
                  </a:lnTo>
                  <a:lnTo>
                    <a:pt x="550933" y="136110"/>
                  </a:lnTo>
                  <a:lnTo>
                    <a:pt x="530794" y="98247"/>
                  </a:lnTo>
                  <a:lnTo>
                    <a:pt x="504119" y="65264"/>
                  </a:lnTo>
                  <a:lnTo>
                    <a:pt x="471785" y="38052"/>
                  </a:lnTo>
                  <a:lnTo>
                    <a:pt x="434668" y="17508"/>
                  </a:lnTo>
                  <a:lnTo>
                    <a:pt x="393644" y="4526"/>
                  </a:lnTo>
                  <a:lnTo>
                    <a:pt x="34959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1" name="object 21"/>
            <p:cNvSpPr/>
            <p:nvPr/>
          </p:nvSpPr>
          <p:spPr>
            <a:xfrm>
              <a:off x="8138298" y="2338841"/>
              <a:ext cx="568325" cy="446405"/>
            </a:xfrm>
            <a:custGeom>
              <a:avLst/>
              <a:gdLst/>
              <a:ahLst/>
              <a:cxnLst/>
              <a:rect l="l" t="t" r="r" b="b"/>
              <a:pathLst>
                <a:path w="568325" h="446405">
                  <a:moveTo>
                    <a:pt x="349591" y="445781"/>
                  </a:moveTo>
                  <a:lnTo>
                    <a:pt x="0" y="445781"/>
                  </a:lnTo>
                  <a:lnTo>
                    <a:pt x="0" y="0"/>
                  </a:lnTo>
                  <a:lnTo>
                    <a:pt x="349591" y="0"/>
                  </a:lnTo>
                  <a:lnTo>
                    <a:pt x="393644" y="4526"/>
                  </a:lnTo>
                  <a:lnTo>
                    <a:pt x="434668" y="17508"/>
                  </a:lnTo>
                  <a:lnTo>
                    <a:pt x="471785" y="38052"/>
                  </a:lnTo>
                  <a:lnTo>
                    <a:pt x="504119" y="65264"/>
                  </a:lnTo>
                  <a:lnTo>
                    <a:pt x="530794" y="98247"/>
                  </a:lnTo>
                  <a:lnTo>
                    <a:pt x="550933" y="136110"/>
                  </a:lnTo>
                  <a:lnTo>
                    <a:pt x="563659" y="177955"/>
                  </a:lnTo>
                  <a:lnTo>
                    <a:pt x="568096" y="222890"/>
                  </a:lnTo>
                  <a:lnTo>
                    <a:pt x="563659" y="267825"/>
                  </a:lnTo>
                  <a:lnTo>
                    <a:pt x="550933" y="309671"/>
                  </a:lnTo>
                  <a:lnTo>
                    <a:pt x="530794" y="347533"/>
                  </a:lnTo>
                  <a:lnTo>
                    <a:pt x="504119" y="380517"/>
                  </a:lnTo>
                  <a:lnTo>
                    <a:pt x="471785" y="407729"/>
                  </a:lnTo>
                  <a:lnTo>
                    <a:pt x="434668" y="428273"/>
                  </a:lnTo>
                  <a:lnTo>
                    <a:pt x="393644" y="441255"/>
                  </a:lnTo>
                  <a:lnTo>
                    <a:pt x="349591" y="445781"/>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22" name="object 22"/>
          <p:cNvSpPr txBox="1"/>
          <p:nvPr/>
        </p:nvSpPr>
        <p:spPr>
          <a:xfrm>
            <a:off x="5876280" y="1767531"/>
            <a:ext cx="61913" cy="282450"/>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a:p>
            <a:pPr marL="9525" defTabSz="685800">
              <a:spcBef>
                <a:spcPts val="506"/>
              </a:spcBef>
              <a:buClrTx/>
            </a:pPr>
            <a:r>
              <a:rPr sz="675" kern="1200" spc="-38" dirty="0">
                <a:solidFill>
                  <a:prstClr val="black"/>
                </a:solidFill>
                <a:ea typeface="+mn-ea"/>
              </a:rPr>
              <a:t>y</a:t>
            </a:r>
            <a:endParaRPr sz="675" kern="1200">
              <a:solidFill>
                <a:prstClr val="black"/>
              </a:solidFill>
              <a:ea typeface="+mn-ea"/>
            </a:endParaRPr>
          </a:p>
        </p:txBody>
      </p:sp>
      <p:sp>
        <p:nvSpPr>
          <p:cNvPr id="23" name="object 23"/>
          <p:cNvSpPr txBox="1"/>
          <p:nvPr/>
        </p:nvSpPr>
        <p:spPr>
          <a:xfrm>
            <a:off x="6708046" y="1851115"/>
            <a:ext cx="583406"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z</a:t>
            </a:r>
            <a:r>
              <a:rPr sz="675" kern="1200" spc="-11" dirty="0">
                <a:solidFill>
                  <a:prstClr val="black"/>
                </a:solidFill>
                <a:ea typeface="+mn-ea"/>
              </a:rPr>
              <a:t> </a:t>
            </a:r>
            <a:r>
              <a:rPr sz="675" kern="1200" dirty="0">
                <a:solidFill>
                  <a:prstClr val="black"/>
                </a:solidFill>
                <a:ea typeface="+mn-ea"/>
              </a:rPr>
              <a:t>=</a:t>
            </a:r>
            <a:r>
              <a:rPr sz="675" kern="1200" spc="-11" dirty="0">
                <a:solidFill>
                  <a:prstClr val="black"/>
                </a:solidFill>
                <a:ea typeface="+mn-ea"/>
              </a:rPr>
              <a:t> </a:t>
            </a:r>
            <a:r>
              <a:rPr sz="675" kern="1200" dirty="0">
                <a:solidFill>
                  <a:prstClr val="black"/>
                </a:solidFill>
                <a:ea typeface="+mn-ea"/>
              </a:rPr>
              <a:t>(x)</a:t>
            </a:r>
            <a:r>
              <a:rPr sz="675" kern="1200" spc="-11" dirty="0">
                <a:solidFill>
                  <a:prstClr val="black"/>
                </a:solidFill>
                <a:ea typeface="+mn-ea"/>
              </a:rPr>
              <a:t> </a:t>
            </a:r>
            <a:r>
              <a:rPr sz="675" kern="1200" dirty="0">
                <a:solidFill>
                  <a:prstClr val="black"/>
                </a:solidFill>
                <a:ea typeface="+mn-ea"/>
              </a:rPr>
              <a:t>AND</a:t>
            </a:r>
            <a:r>
              <a:rPr sz="675" kern="1200" spc="-11" dirty="0">
                <a:solidFill>
                  <a:prstClr val="black"/>
                </a:solidFill>
                <a:ea typeface="+mn-ea"/>
              </a:rPr>
              <a:t> </a:t>
            </a:r>
            <a:r>
              <a:rPr sz="675" kern="1200" spc="-19" dirty="0">
                <a:solidFill>
                  <a:prstClr val="black"/>
                </a:solidFill>
                <a:ea typeface="+mn-ea"/>
              </a:rPr>
              <a:t>(y)</a:t>
            </a:r>
            <a:endParaRPr sz="675" kern="1200">
              <a:solidFill>
                <a:prstClr val="black"/>
              </a:solidFill>
              <a:ea typeface="+mn-ea"/>
            </a:endParaRPr>
          </a:p>
        </p:txBody>
      </p:sp>
      <p:grpSp>
        <p:nvGrpSpPr>
          <p:cNvPr id="24" name="object 24"/>
          <p:cNvGrpSpPr/>
          <p:nvPr/>
        </p:nvGrpSpPr>
        <p:grpSpPr>
          <a:xfrm>
            <a:off x="5961679" y="2419180"/>
            <a:ext cx="655796" cy="341948"/>
            <a:chOff x="7948905" y="3225573"/>
            <a:chExt cx="874394" cy="455930"/>
          </a:xfrm>
        </p:grpSpPr>
        <p:sp>
          <p:nvSpPr>
            <p:cNvPr id="25" name="object 25"/>
            <p:cNvSpPr/>
            <p:nvPr/>
          </p:nvSpPr>
          <p:spPr>
            <a:xfrm>
              <a:off x="7948905" y="3341933"/>
              <a:ext cx="874394" cy="222885"/>
            </a:xfrm>
            <a:custGeom>
              <a:avLst/>
              <a:gdLst/>
              <a:ahLst/>
              <a:cxnLst/>
              <a:rect l="l" t="t" r="r" b="b"/>
              <a:pathLst>
                <a:path w="874395" h="222885">
                  <a:moveTo>
                    <a:pt x="0" y="0"/>
                  </a:moveTo>
                  <a:lnTo>
                    <a:pt x="437009" y="0"/>
                  </a:lnTo>
                </a:path>
                <a:path w="874395" h="222885">
                  <a:moveTo>
                    <a:pt x="0" y="222890"/>
                  </a:moveTo>
                  <a:lnTo>
                    <a:pt x="437009" y="222890"/>
                  </a:lnTo>
                </a:path>
                <a:path w="874395" h="222885">
                  <a:moveTo>
                    <a:pt x="874019" y="111445"/>
                  </a:moveTo>
                  <a:lnTo>
                    <a:pt x="437009" y="111445"/>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6" name="object 26"/>
            <p:cNvSpPr/>
            <p:nvPr/>
          </p:nvSpPr>
          <p:spPr>
            <a:xfrm>
              <a:off x="8101826" y="3230488"/>
              <a:ext cx="568325" cy="446405"/>
            </a:xfrm>
            <a:custGeom>
              <a:avLst/>
              <a:gdLst/>
              <a:ahLst/>
              <a:cxnLst/>
              <a:rect l="l" t="t" r="r" b="b"/>
              <a:pathLst>
                <a:path w="568325" h="446404">
                  <a:moveTo>
                    <a:pt x="170469" y="0"/>
                  </a:moveTo>
                  <a:lnTo>
                    <a:pt x="0" y="0"/>
                  </a:lnTo>
                  <a:lnTo>
                    <a:pt x="28493" y="42999"/>
                  </a:lnTo>
                  <a:lnTo>
                    <a:pt x="50655" y="87051"/>
                  </a:lnTo>
                  <a:lnTo>
                    <a:pt x="66412" y="131685"/>
                  </a:lnTo>
                  <a:lnTo>
                    <a:pt x="66485" y="131892"/>
                  </a:lnTo>
                  <a:lnTo>
                    <a:pt x="75983" y="177260"/>
                  </a:lnTo>
                  <a:lnTo>
                    <a:pt x="79149" y="222890"/>
                  </a:lnTo>
                  <a:lnTo>
                    <a:pt x="75983" y="268521"/>
                  </a:lnTo>
                  <a:lnTo>
                    <a:pt x="66517" y="313738"/>
                  </a:lnTo>
                  <a:lnTo>
                    <a:pt x="50655" y="358730"/>
                  </a:lnTo>
                  <a:lnTo>
                    <a:pt x="28493" y="402782"/>
                  </a:lnTo>
                  <a:lnTo>
                    <a:pt x="0" y="445781"/>
                  </a:lnTo>
                  <a:lnTo>
                    <a:pt x="170469" y="445781"/>
                  </a:lnTo>
                  <a:lnTo>
                    <a:pt x="224007" y="435154"/>
                  </a:lnTo>
                  <a:lnTo>
                    <a:pt x="275218" y="421524"/>
                  </a:lnTo>
                  <a:lnTo>
                    <a:pt x="323827" y="405047"/>
                  </a:lnTo>
                  <a:lnTo>
                    <a:pt x="369560" y="385876"/>
                  </a:lnTo>
                  <a:lnTo>
                    <a:pt x="412142" y="364165"/>
                  </a:lnTo>
                  <a:lnTo>
                    <a:pt x="451299" y="340068"/>
                  </a:lnTo>
                  <a:lnTo>
                    <a:pt x="486755" y="313738"/>
                  </a:lnTo>
                  <a:lnTo>
                    <a:pt x="518237" y="285329"/>
                  </a:lnTo>
                  <a:lnTo>
                    <a:pt x="545469" y="254995"/>
                  </a:lnTo>
                  <a:lnTo>
                    <a:pt x="568177" y="222890"/>
                  </a:lnTo>
                  <a:lnTo>
                    <a:pt x="545761" y="190645"/>
                  </a:lnTo>
                  <a:lnTo>
                    <a:pt x="518733" y="160191"/>
                  </a:lnTo>
                  <a:lnTo>
                    <a:pt x="487377" y="131685"/>
                  </a:lnTo>
                  <a:lnTo>
                    <a:pt x="451974" y="105286"/>
                  </a:lnTo>
                  <a:lnTo>
                    <a:pt x="412809" y="81152"/>
                  </a:lnTo>
                  <a:lnTo>
                    <a:pt x="370166" y="59441"/>
                  </a:lnTo>
                  <a:lnTo>
                    <a:pt x="324326" y="40313"/>
                  </a:lnTo>
                  <a:lnTo>
                    <a:pt x="275575" y="23924"/>
                  </a:lnTo>
                  <a:lnTo>
                    <a:pt x="224195" y="10433"/>
                  </a:lnTo>
                  <a:lnTo>
                    <a:pt x="170469"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7" name="object 27"/>
            <p:cNvSpPr/>
            <p:nvPr/>
          </p:nvSpPr>
          <p:spPr>
            <a:xfrm>
              <a:off x="8101826" y="3230487"/>
              <a:ext cx="568325" cy="446405"/>
            </a:xfrm>
            <a:custGeom>
              <a:avLst/>
              <a:gdLst/>
              <a:ahLst/>
              <a:cxnLst/>
              <a:rect l="l" t="t" r="r" b="b"/>
              <a:pathLst>
                <a:path w="568325" h="446404">
                  <a:moveTo>
                    <a:pt x="568177" y="222890"/>
                  </a:moveTo>
                  <a:lnTo>
                    <a:pt x="545469" y="254995"/>
                  </a:lnTo>
                  <a:lnTo>
                    <a:pt x="518236" y="285329"/>
                  </a:lnTo>
                  <a:lnTo>
                    <a:pt x="486755" y="313738"/>
                  </a:lnTo>
                  <a:lnTo>
                    <a:pt x="451299" y="340068"/>
                  </a:lnTo>
                  <a:lnTo>
                    <a:pt x="412142" y="364165"/>
                  </a:lnTo>
                  <a:lnTo>
                    <a:pt x="369560" y="385876"/>
                  </a:lnTo>
                  <a:lnTo>
                    <a:pt x="323827" y="405047"/>
                  </a:lnTo>
                  <a:lnTo>
                    <a:pt x="275218" y="421524"/>
                  </a:lnTo>
                  <a:lnTo>
                    <a:pt x="224007" y="435154"/>
                  </a:lnTo>
                  <a:lnTo>
                    <a:pt x="170469" y="445781"/>
                  </a:lnTo>
                  <a:lnTo>
                    <a:pt x="0" y="445781"/>
                  </a:lnTo>
                  <a:lnTo>
                    <a:pt x="28493" y="402782"/>
                  </a:lnTo>
                  <a:lnTo>
                    <a:pt x="50655" y="358730"/>
                  </a:lnTo>
                  <a:lnTo>
                    <a:pt x="66485" y="313889"/>
                  </a:lnTo>
                  <a:lnTo>
                    <a:pt x="75983" y="268521"/>
                  </a:lnTo>
                  <a:lnTo>
                    <a:pt x="79149" y="222890"/>
                  </a:lnTo>
                  <a:lnTo>
                    <a:pt x="75983" y="177260"/>
                  </a:lnTo>
                  <a:lnTo>
                    <a:pt x="66485" y="131892"/>
                  </a:lnTo>
                  <a:lnTo>
                    <a:pt x="50655" y="87051"/>
                  </a:lnTo>
                  <a:lnTo>
                    <a:pt x="28493" y="42999"/>
                  </a:lnTo>
                  <a:lnTo>
                    <a:pt x="0" y="0"/>
                  </a:lnTo>
                  <a:lnTo>
                    <a:pt x="170469" y="0"/>
                  </a:lnTo>
                  <a:lnTo>
                    <a:pt x="224195" y="10433"/>
                  </a:lnTo>
                  <a:lnTo>
                    <a:pt x="275575" y="23924"/>
                  </a:lnTo>
                  <a:lnTo>
                    <a:pt x="324326" y="40313"/>
                  </a:lnTo>
                  <a:lnTo>
                    <a:pt x="370166" y="59441"/>
                  </a:lnTo>
                  <a:lnTo>
                    <a:pt x="412809" y="81152"/>
                  </a:lnTo>
                  <a:lnTo>
                    <a:pt x="451974" y="105286"/>
                  </a:lnTo>
                  <a:lnTo>
                    <a:pt x="487377" y="131685"/>
                  </a:lnTo>
                  <a:lnTo>
                    <a:pt x="518733" y="160191"/>
                  </a:lnTo>
                  <a:lnTo>
                    <a:pt x="545761" y="190645"/>
                  </a:lnTo>
                  <a:lnTo>
                    <a:pt x="568177" y="222890"/>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8" name="object 28"/>
            <p:cNvSpPr/>
            <p:nvPr/>
          </p:nvSpPr>
          <p:spPr>
            <a:xfrm>
              <a:off x="8101826" y="3230488"/>
              <a:ext cx="568325" cy="446405"/>
            </a:xfrm>
            <a:custGeom>
              <a:avLst/>
              <a:gdLst/>
              <a:ahLst/>
              <a:cxnLst/>
              <a:rect l="l" t="t" r="r" b="b"/>
              <a:pathLst>
                <a:path w="568325" h="446404">
                  <a:moveTo>
                    <a:pt x="349672" y="0"/>
                  </a:moveTo>
                  <a:lnTo>
                    <a:pt x="0" y="0"/>
                  </a:lnTo>
                  <a:lnTo>
                    <a:pt x="0" y="445781"/>
                  </a:lnTo>
                  <a:lnTo>
                    <a:pt x="349672" y="445781"/>
                  </a:lnTo>
                  <a:lnTo>
                    <a:pt x="393702" y="441255"/>
                  </a:lnTo>
                  <a:lnTo>
                    <a:pt x="434714" y="428273"/>
                  </a:lnTo>
                  <a:lnTo>
                    <a:pt x="471830" y="407729"/>
                  </a:lnTo>
                  <a:lnTo>
                    <a:pt x="504170" y="380517"/>
                  </a:lnTo>
                  <a:lnTo>
                    <a:pt x="530854" y="347533"/>
                  </a:lnTo>
                  <a:lnTo>
                    <a:pt x="551002" y="309671"/>
                  </a:lnTo>
                  <a:lnTo>
                    <a:pt x="563736" y="267825"/>
                  </a:lnTo>
                  <a:lnTo>
                    <a:pt x="568177" y="222890"/>
                  </a:lnTo>
                  <a:lnTo>
                    <a:pt x="563736" y="177979"/>
                  </a:lnTo>
                  <a:lnTo>
                    <a:pt x="551002" y="136144"/>
                  </a:lnTo>
                  <a:lnTo>
                    <a:pt x="530854" y="98284"/>
                  </a:lnTo>
                  <a:lnTo>
                    <a:pt x="504170" y="65294"/>
                  </a:lnTo>
                  <a:lnTo>
                    <a:pt x="471830" y="38074"/>
                  </a:lnTo>
                  <a:lnTo>
                    <a:pt x="434714" y="17520"/>
                  </a:lnTo>
                  <a:lnTo>
                    <a:pt x="393702" y="4529"/>
                  </a:lnTo>
                  <a:lnTo>
                    <a:pt x="349672"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9" name="object 29"/>
            <p:cNvSpPr/>
            <p:nvPr/>
          </p:nvSpPr>
          <p:spPr>
            <a:xfrm>
              <a:off x="8101826" y="3230487"/>
              <a:ext cx="568325" cy="446405"/>
            </a:xfrm>
            <a:custGeom>
              <a:avLst/>
              <a:gdLst/>
              <a:ahLst/>
              <a:cxnLst/>
              <a:rect l="l" t="t" r="r" b="b"/>
              <a:pathLst>
                <a:path w="568325" h="446404">
                  <a:moveTo>
                    <a:pt x="349672" y="445781"/>
                  </a:moveTo>
                  <a:lnTo>
                    <a:pt x="0" y="445781"/>
                  </a:lnTo>
                  <a:lnTo>
                    <a:pt x="0" y="0"/>
                  </a:lnTo>
                  <a:lnTo>
                    <a:pt x="349672" y="0"/>
                  </a:lnTo>
                  <a:lnTo>
                    <a:pt x="393702" y="4529"/>
                  </a:lnTo>
                  <a:lnTo>
                    <a:pt x="434714" y="17520"/>
                  </a:lnTo>
                  <a:lnTo>
                    <a:pt x="471830" y="38074"/>
                  </a:lnTo>
                  <a:lnTo>
                    <a:pt x="504170" y="65294"/>
                  </a:lnTo>
                  <a:lnTo>
                    <a:pt x="530854" y="98284"/>
                  </a:lnTo>
                  <a:lnTo>
                    <a:pt x="551002" y="136144"/>
                  </a:lnTo>
                  <a:lnTo>
                    <a:pt x="563736" y="177979"/>
                  </a:lnTo>
                  <a:lnTo>
                    <a:pt x="568177" y="222890"/>
                  </a:lnTo>
                  <a:lnTo>
                    <a:pt x="563736" y="267825"/>
                  </a:lnTo>
                  <a:lnTo>
                    <a:pt x="551002" y="309671"/>
                  </a:lnTo>
                  <a:lnTo>
                    <a:pt x="530854" y="347533"/>
                  </a:lnTo>
                  <a:lnTo>
                    <a:pt x="504170" y="380517"/>
                  </a:lnTo>
                  <a:lnTo>
                    <a:pt x="471830" y="407729"/>
                  </a:lnTo>
                  <a:lnTo>
                    <a:pt x="434714" y="428273"/>
                  </a:lnTo>
                  <a:lnTo>
                    <a:pt x="393702" y="441255"/>
                  </a:lnTo>
                  <a:lnTo>
                    <a:pt x="349672" y="445781"/>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30" name="object 30"/>
            <p:cNvPicPr/>
            <p:nvPr/>
          </p:nvPicPr>
          <p:blipFill>
            <a:blip r:embed="rId4" cstate="print"/>
            <a:stretch>
              <a:fillRect/>
            </a:stretch>
          </p:blipFill>
          <p:spPr>
            <a:xfrm>
              <a:off x="8632066" y="3393447"/>
              <a:ext cx="117764" cy="119863"/>
            </a:xfrm>
            <a:prstGeom prst="rect">
              <a:avLst/>
            </a:prstGeom>
          </p:spPr>
        </p:pic>
      </p:grpSp>
      <p:sp>
        <p:nvSpPr>
          <p:cNvPr id="31" name="object 31"/>
          <p:cNvSpPr txBox="1"/>
          <p:nvPr/>
        </p:nvSpPr>
        <p:spPr>
          <a:xfrm>
            <a:off x="5848987" y="2436266"/>
            <a:ext cx="61913" cy="282450"/>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a:p>
            <a:pPr marL="9525" defTabSz="685800">
              <a:spcBef>
                <a:spcPts val="506"/>
              </a:spcBef>
              <a:buClrTx/>
            </a:pPr>
            <a:r>
              <a:rPr sz="675" kern="1200" spc="-38" dirty="0">
                <a:solidFill>
                  <a:prstClr val="black"/>
                </a:solidFill>
                <a:ea typeface="+mn-ea"/>
              </a:rPr>
              <a:t>y</a:t>
            </a:r>
            <a:endParaRPr sz="675" kern="1200">
              <a:solidFill>
                <a:prstClr val="black"/>
              </a:solidFill>
              <a:ea typeface="+mn-ea"/>
            </a:endParaRPr>
          </a:p>
        </p:txBody>
      </p:sp>
      <p:sp>
        <p:nvSpPr>
          <p:cNvPr id="32" name="object 32"/>
          <p:cNvSpPr txBox="1"/>
          <p:nvPr/>
        </p:nvSpPr>
        <p:spPr>
          <a:xfrm>
            <a:off x="6677356" y="2519850"/>
            <a:ext cx="644843"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z</a:t>
            </a:r>
            <a:r>
              <a:rPr sz="675" kern="1200" spc="-15" dirty="0">
                <a:solidFill>
                  <a:prstClr val="black"/>
                </a:solidFill>
                <a:ea typeface="+mn-ea"/>
              </a:rPr>
              <a:t> </a:t>
            </a:r>
            <a:r>
              <a:rPr sz="675" kern="1200" dirty="0">
                <a:solidFill>
                  <a:prstClr val="black"/>
                </a:solidFill>
                <a:ea typeface="+mn-ea"/>
              </a:rPr>
              <a:t>=</a:t>
            </a:r>
            <a:r>
              <a:rPr sz="675" kern="1200" spc="-11" dirty="0">
                <a:solidFill>
                  <a:prstClr val="black"/>
                </a:solidFill>
                <a:ea typeface="+mn-ea"/>
              </a:rPr>
              <a:t> </a:t>
            </a:r>
            <a:r>
              <a:rPr sz="675" kern="1200" dirty="0">
                <a:solidFill>
                  <a:prstClr val="black"/>
                </a:solidFill>
                <a:ea typeface="+mn-ea"/>
              </a:rPr>
              <a:t>(x)</a:t>
            </a:r>
            <a:r>
              <a:rPr sz="675" kern="1200" spc="-11" dirty="0">
                <a:solidFill>
                  <a:prstClr val="black"/>
                </a:solidFill>
                <a:ea typeface="+mn-ea"/>
              </a:rPr>
              <a:t> </a:t>
            </a:r>
            <a:r>
              <a:rPr sz="675" kern="1200" dirty="0">
                <a:solidFill>
                  <a:prstClr val="black"/>
                </a:solidFill>
                <a:ea typeface="+mn-ea"/>
              </a:rPr>
              <a:t>NAND</a:t>
            </a:r>
            <a:r>
              <a:rPr sz="675" kern="1200" spc="-15" dirty="0">
                <a:solidFill>
                  <a:prstClr val="black"/>
                </a:solidFill>
                <a:ea typeface="+mn-ea"/>
              </a:rPr>
              <a:t> </a:t>
            </a:r>
            <a:r>
              <a:rPr sz="675" kern="1200" spc="-19" dirty="0">
                <a:solidFill>
                  <a:prstClr val="black"/>
                </a:solidFill>
                <a:ea typeface="+mn-ea"/>
              </a:rPr>
              <a:t>(y)</a:t>
            </a:r>
            <a:endParaRPr sz="675" kern="1200">
              <a:solidFill>
                <a:prstClr val="black"/>
              </a:solidFill>
              <a:ea typeface="+mn-ea"/>
            </a:endParaRPr>
          </a:p>
        </p:txBody>
      </p:sp>
      <p:sp>
        <p:nvSpPr>
          <p:cNvPr id="33" name="object 33"/>
          <p:cNvSpPr txBox="1"/>
          <p:nvPr/>
        </p:nvSpPr>
        <p:spPr>
          <a:xfrm>
            <a:off x="8031750" y="2687018"/>
            <a:ext cx="66675" cy="114455"/>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1</a:t>
            </a:r>
            <a:endParaRPr sz="675" kern="1200">
              <a:solidFill>
                <a:prstClr val="black"/>
              </a:solidFill>
              <a:ea typeface="+mn-ea"/>
            </a:endParaRPr>
          </a:p>
        </p:txBody>
      </p:sp>
      <p:graphicFrame>
        <p:nvGraphicFramePr>
          <p:cNvPr id="34" name="object 34"/>
          <p:cNvGraphicFramePr>
            <a:graphicFrameLocks noGrp="1"/>
          </p:cNvGraphicFramePr>
          <p:nvPr/>
        </p:nvGraphicFramePr>
        <p:xfrm>
          <a:off x="7518586" y="1085396"/>
          <a:ext cx="655796" cy="1654148"/>
        </p:xfrm>
        <a:graphic>
          <a:graphicData uri="http://schemas.openxmlformats.org/drawingml/2006/table">
            <a:tbl>
              <a:tblPr firstRow="1" bandRow="1">
                <a:tableStyleId>{2D5ABB26-0587-4C30-8999-92F81FD0307C}</a:tableStyleId>
              </a:tblPr>
              <a:tblGrid>
                <a:gridCol w="218599">
                  <a:extLst>
                    <a:ext uri="{9D8B030D-6E8A-4147-A177-3AD203B41FA5}">
                      <a16:colId xmlns:a16="http://schemas.microsoft.com/office/drawing/2014/main" val="20000"/>
                    </a:ext>
                  </a:extLst>
                </a:gridCol>
                <a:gridCol w="218599">
                  <a:extLst>
                    <a:ext uri="{9D8B030D-6E8A-4147-A177-3AD203B41FA5}">
                      <a16:colId xmlns:a16="http://schemas.microsoft.com/office/drawing/2014/main" val="20001"/>
                    </a:ext>
                  </a:extLst>
                </a:gridCol>
                <a:gridCol w="218598">
                  <a:extLst>
                    <a:ext uri="{9D8B030D-6E8A-4147-A177-3AD203B41FA5}">
                      <a16:colId xmlns:a16="http://schemas.microsoft.com/office/drawing/2014/main" val="20002"/>
                    </a:ext>
                  </a:extLst>
                </a:gridCol>
              </a:tblGrid>
              <a:tr h="111443">
                <a:tc>
                  <a:txBody>
                    <a:bodyPr/>
                    <a:lstStyle/>
                    <a:p>
                      <a:pPr algn="ctr">
                        <a:lnSpc>
                          <a:spcPts val="1040"/>
                        </a:lnSpc>
                      </a:pPr>
                      <a:r>
                        <a:rPr sz="700" spc="-50" dirty="0">
                          <a:latin typeface="Arial"/>
                          <a:cs typeface="Arial"/>
                        </a:rPr>
                        <a:t>x</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gn="ctr">
                        <a:lnSpc>
                          <a:spcPts val="1040"/>
                        </a:lnSpc>
                      </a:pPr>
                      <a:r>
                        <a:rPr sz="700" spc="-50" dirty="0">
                          <a:latin typeface="Arial"/>
                          <a:cs typeface="Arial"/>
                        </a:rPr>
                        <a:t>y</a:t>
                      </a:r>
                      <a:endParaRPr sz="700">
                        <a:latin typeface="Arial"/>
                        <a:cs typeface="Arial"/>
                      </a:endParaRPr>
                    </a:p>
                  </a:txBody>
                  <a:tcPr marL="0" marR="0" marT="0" marB="0">
                    <a:lnL w="6350">
                      <a:solidFill>
                        <a:srgbClr val="000000"/>
                      </a:solidFill>
                      <a:prstDash val="solid"/>
                    </a:lnL>
                    <a:lnB w="6350">
                      <a:solidFill>
                        <a:srgbClr val="000000"/>
                      </a:solidFill>
                      <a:prstDash val="solid"/>
                    </a:lnB>
                  </a:tcPr>
                </a:tc>
                <a:tc rowSpan="4">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0"/>
                  </a:ext>
                </a:extLst>
              </a:tr>
              <a:tr h="107156">
                <a:tc>
                  <a:txBody>
                    <a:bodyPr/>
                    <a:lstStyle/>
                    <a:p>
                      <a:pPr algn="ctr">
                        <a:lnSpc>
                          <a:spcPts val="1025"/>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gn="ctr">
                        <a:lnSpc>
                          <a:spcPts val="1025"/>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lnT w="6350">
                      <a:solidFill>
                        <a:srgbClr val="000000"/>
                      </a:solidFill>
                      <a:prstDash val="solid"/>
                    </a:lnT>
                  </a:tcPr>
                </a:tc>
                <a:tc vMerge="1">
                  <a:txBody>
                    <a:bodyPr/>
                    <a:lstStyle/>
                    <a:p>
                      <a:endParaRPr/>
                    </a:p>
                  </a:txBody>
                  <a:tcPr marL="0" marR="0" marT="0" marB="0"/>
                </a:tc>
                <a:extLst>
                  <a:ext uri="{0D108BD9-81ED-4DB2-BD59-A6C34878D82A}">
                    <a16:rowId xmlns:a16="http://schemas.microsoft.com/office/drawing/2014/main" val="10001"/>
                  </a:ext>
                </a:extLst>
              </a:tr>
              <a:tr h="170974">
                <a:tc>
                  <a:txBody>
                    <a:bodyPr/>
                    <a:lstStyle/>
                    <a:p>
                      <a:pPr algn="ctr">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gn="ctr">
                        <a:lnSpc>
                          <a:spcPct val="10000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tcPr>
                </a:tc>
                <a:tc vMerge="1">
                  <a:txBody>
                    <a:bodyPr/>
                    <a:lstStyle/>
                    <a:p>
                      <a:endParaRPr/>
                    </a:p>
                  </a:txBody>
                  <a:tcPr marL="0" marR="0" marT="0" marB="0"/>
                </a:tc>
                <a:extLst>
                  <a:ext uri="{0D108BD9-81ED-4DB2-BD59-A6C34878D82A}">
                    <a16:rowId xmlns:a16="http://schemas.microsoft.com/office/drawing/2014/main" val="10002"/>
                  </a:ext>
                </a:extLst>
              </a:tr>
              <a:tr h="180975">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vMerge="1">
                  <a:txBody>
                    <a:bodyPr/>
                    <a:lstStyle/>
                    <a:p>
                      <a:endParaRPr/>
                    </a:p>
                  </a:txBody>
                  <a:tcPr marL="0" marR="0" marT="0" marB="0"/>
                </a:tc>
                <a:extLst>
                  <a:ext uri="{0D108BD9-81ED-4DB2-BD59-A6C34878D82A}">
                    <a16:rowId xmlns:a16="http://schemas.microsoft.com/office/drawing/2014/main" val="10003"/>
                  </a:ext>
                </a:extLst>
              </a:tr>
              <a:tr h="111443">
                <a:tc>
                  <a:txBody>
                    <a:bodyPr/>
                    <a:lstStyle/>
                    <a:p>
                      <a:pPr algn="ctr">
                        <a:lnSpc>
                          <a:spcPts val="1040"/>
                        </a:lnSpc>
                      </a:pPr>
                      <a:r>
                        <a:rPr sz="700" spc="-50" dirty="0">
                          <a:latin typeface="Arial"/>
                          <a:cs typeface="Arial"/>
                        </a:rPr>
                        <a:t>x</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gn="ctr">
                        <a:lnSpc>
                          <a:spcPts val="1040"/>
                        </a:lnSpc>
                      </a:pPr>
                      <a:r>
                        <a:rPr sz="700" spc="-50" dirty="0">
                          <a:latin typeface="Arial"/>
                          <a:cs typeface="Arial"/>
                        </a:rPr>
                        <a:t>y</a:t>
                      </a:r>
                      <a:endParaRPr sz="700">
                        <a:latin typeface="Arial"/>
                        <a:cs typeface="Arial"/>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ts val="1040"/>
                        </a:lnSpc>
                      </a:pPr>
                      <a:r>
                        <a:rPr sz="700" spc="-50" dirty="0">
                          <a:latin typeface="Arial"/>
                          <a:cs typeface="Arial"/>
                        </a:rPr>
                        <a:t>z</a:t>
                      </a:r>
                      <a:endParaRPr sz="700">
                        <a:latin typeface="Arial"/>
                        <a:cs typeface="Arial"/>
                      </a:endParaRPr>
                    </a:p>
                  </a:txBody>
                  <a:tcPr marL="0" marR="0" marT="0" marB="0">
                    <a:lnL w="6350">
                      <a:solidFill>
                        <a:srgbClr val="000000"/>
                      </a:solidFill>
                      <a:prstDash val="solid"/>
                    </a:lnL>
                    <a:lnB w="6350">
                      <a:solidFill>
                        <a:srgbClr val="000000"/>
                      </a:solidFill>
                      <a:prstDash val="solid"/>
                    </a:lnB>
                  </a:tcPr>
                </a:tc>
                <a:extLst>
                  <a:ext uri="{0D108BD9-81ED-4DB2-BD59-A6C34878D82A}">
                    <a16:rowId xmlns:a16="http://schemas.microsoft.com/office/drawing/2014/main" val="10004"/>
                  </a:ext>
                </a:extLst>
              </a:tr>
              <a:tr h="107156">
                <a:tc>
                  <a:txBody>
                    <a:bodyPr/>
                    <a:lstStyle/>
                    <a:p>
                      <a:pPr algn="ctr">
                        <a:lnSpc>
                          <a:spcPts val="103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gn="ctr">
                        <a:lnSpc>
                          <a:spcPts val="103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03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lnT w="6350">
                      <a:solidFill>
                        <a:srgbClr val="000000"/>
                      </a:solidFill>
                      <a:prstDash val="solid"/>
                    </a:lnT>
                  </a:tcPr>
                </a:tc>
                <a:extLst>
                  <a:ext uri="{0D108BD9-81ED-4DB2-BD59-A6C34878D82A}">
                    <a16:rowId xmlns:a16="http://schemas.microsoft.com/office/drawing/2014/main" val="10005"/>
                  </a:ext>
                </a:extLst>
              </a:tr>
              <a:tr h="111443">
                <a:tc>
                  <a:txBody>
                    <a:bodyPr/>
                    <a:lstStyle/>
                    <a:p>
                      <a:pPr algn="ctr">
                        <a:lnSpc>
                          <a:spcPts val="107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tcPr>
                </a:tc>
                <a:tc>
                  <a:txBody>
                    <a:bodyPr/>
                    <a:lstStyle/>
                    <a:p>
                      <a:pPr algn="ctr">
                        <a:lnSpc>
                          <a:spcPts val="1070"/>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07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6"/>
                  </a:ext>
                </a:extLst>
              </a:tr>
              <a:tr h="111443">
                <a:tc>
                  <a:txBody>
                    <a:bodyPr/>
                    <a:lstStyle/>
                    <a:p>
                      <a:pPr algn="ctr">
                        <a:lnSpc>
                          <a:spcPts val="107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gn="ctr">
                        <a:lnSpc>
                          <a:spcPts val="107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ts val="107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7"/>
                  </a:ext>
                </a:extLst>
              </a:tr>
              <a:tr h="115253">
                <a:tc>
                  <a:txBody>
                    <a:bodyPr/>
                    <a:lstStyle/>
                    <a:p>
                      <a:pPr algn="ctr">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gn="ctr">
                        <a:lnSpc>
                          <a:spcPct val="100000"/>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lnR w="6350">
                      <a:solidFill>
                        <a:srgbClr val="000000"/>
                      </a:solidFill>
                      <a:prstDash val="solid"/>
                    </a:lnR>
                  </a:tcPr>
                </a:tc>
                <a:tc>
                  <a:txBody>
                    <a:bodyPr/>
                    <a:lstStyle/>
                    <a:p>
                      <a:pPr algn="ctr">
                        <a:lnSpc>
                          <a:spcPct val="100000"/>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tcPr>
                </a:tc>
                <a:extLst>
                  <a:ext uri="{0D108BD9-81ED-4DB2-BD59-A6C34878D82A}">
                    <a16:rowId xmlns:a16="http://schemas.microsoft.com/office/drawing/2014/main" val="10008"/>
                  </a:ext>
                </a:extLst>
              </a:tr>
              <a:tr h="125254">
                <a:tc>
                  <a:txBody>
                    <a:bodyPr/>
                    <a:lstStyle/>
                    <a:p>
                      <a:pPr>
                        <a:lnSpc>
                          <a:spcPct val="100000"/>
                        </a:lnSpc>
                      </a:pPr>
                      <a:endParaRPr sz="700">
                        <a:latin typeface="Times New Roman"/>
                        <a:cs typeface="Times New Roman"/>
                      </a:endParaRPr>
                    </a:p>
                  </a:txBody>
                  <a:tcPr marL="0" marR="0" marT="0" marB="0"/>
                </a:tc>
                <a:tc>
                  <a:txBody>
                    <a:bodyPr/>
                    <a:lstStyle/>
                    <a:p>
                      <a:pPr>
                        <a:lnSpc>
                          <a:spcPct val="100000"/>
                        </a:lnSpc>
                      </a:pPr>
                      <a:endParaRPr sz="700">
                        <a:latin typeface="Times New Roman"/>
                        <a:cs typeface="Times New Roman"/>
                      </a:endParaRPr>
                    </a:p>
                  </a:txBody>
                  <a:tcPr marL="0" marR="0" marT="0" marB="0"/>
                </a:tc>
                <a:tc>
                  <a:txBody>
                    <a:bodyPr/>
                    <a:lstStyle/>
                    <a:p>
                      <a:pPr>
                        <a:lnSpc>
                          <a:spcPct val="100000"/>
                        </a:lnSpc>
                      </a:pPr>
                      <a:endParaRPr sz="700">
                        <a:latin typeface="Times New Roman"/>
                        <a:cs typeface="Times New Roman"/>
                      </a:endParaRPr>
                    </a:p>
                  </a:txBody>
                  <a:tcPr marL="0" marR="0" marT="0" marB="0"/>
                </a:tc>
                <a:extLst>
                  <a:ext uri="{0D108BD9-81ED-4DB2-BD59-A6C34878D82A}">
                    <a16:rowId xmlns:a16="http://schemas.microsoft.com/office/drawing/2014/main" val="10009"/>
                  </a:ext>
                </a:extLst>
              </a:tr>
              <a:tr h="111443">
                <a:tc>
                  <a:txBody>
                    <a:bodyPr/>
                    <a:lstStyle/>
                    <a:p>
                      <a:pPr algn="ctr">
                        <a:lnSpc>
                          <a:spcPts val="1040"/>
                        </a:lnSpc>
                      </a:pPr>
                      <a:r>
                        <a:rPr sz="700" spc="-50" dirty="0">
                          <a:latin typeface="Arial"/>
                          <a:cs typeface="Arial"/>
                        </a:rPr>
                        <a:t>x</a:t>
                      </a:r>
                      <a:endParaRPr sz="700">
                        <a:latin typeface="Arial"/>
                        <a:cs typeface="Arial"/>
                      </a:endParaRPr>
                    </a:p>
                  </a:txBody>
                  <a:tcPr marL="0" marR="0" marT="0" marB="0">
                    <a:lnB w="6350">
                      <a:solidFill>
                        <a:srgbClr val="000000"/>
                      </a:solidFill>
                      <a:prstDash val="solid"/>
                    </a:lnB>
                  </a:tcPr>
                </a:tc>
                <a:tc>
                  <a:txBody>
                    <a:bodyPr/>
                    <a:lstStyle/>
                    <a:p>
                      <a:pPr algn="ctr">
                        <a:lnSpc>
                          <a:spcPts val="1040"/>
                        </a:lnSpc>
                      </a:pPr>
                      <a:r>
                        <a:rPr sz="700" spc="-50" dirty="0">
                          <a:latin typeface="Arial"/>
                          <a:cs typeface="Arial"/>
                        </a:rPr>
                        <a:t>y</a:t>
                      </a:r>
                      <a:endParaRPr sz="700">
                        <a:latin typeface="Arial"/>
                        <a:cs typeface="Arial"/>
                      </a:endParaRPr>
                    </a:p>
                  </a:txBody>
                  <a:tcPr marL="0" marR="0" marT="0" marB="0">
                    <a:lnB w="6350">
                      <a:solidFill>
                        <a:srgbClr val="000000"/>
                      </a:solidFill>
                      <a:prstDash val="solid"/>
                    </a:lnB>
                  </a:tcPr>
                </a:tc>
                <a:tc>
                  <a:txBody>
                    <a:bodyPr/>
                    <a:lstStyle/>
                    <a:p>
                      <a:pPr algn="ctr">
                        <a:lnSpc>
                          <a:spcPts val="1040"/>
                        </a:lnSpc>
                      </a:pPr>
                      <a:r>
                        <a:rPr sz="700" spc="-50" dirty="0">
                          <a:latin typeface="Arial"/>
                          <a:cs typeface="Arial"/>
                        </a:rPr>
                        <a:t>z</a:t>
                      </a:r>
                      <a:endParaRPr sz="700">
                        <a:latin typeface="Arial"/>
                        <a:cs typeface="Arial"/>
                      </a:endParaRPr>
                    </a:p>
                  </a:txBody>
                  <a:tcPr marL="0" marR="0" marT="0" marB="0">
                    <a:lnB w="6350">
                      <a:solidFill>
                        <a:srgbClr val="000000"/>
                      </a:solidFill>
                      <a:prstDash val="solid"/>
                    </a:lnB>
                  </a:tcPr>
                </a:tc>
                <a:extLst>
                  <a:ext uri="{0D108BD9-81ED-4DB2-BD59-A6C34878D82A}">
                    <a16:rowId xmlns:a16="http://schemas.microsoft.com/office/drawing/2014/main" val="10010"/>
                  </a:ext>
                </a:extLst>
              </a:tr>
              <a:tr h="107156">
                <a:tc>
                  <a:txBody>
                    <a:bodyPr/>
                    <a:lstStyle/>
                    <a:p>
                      <a:pPr algn="ctr">
                        <a:lnSpc>
                          <a:spcPts val="1025"/>
                        </a:lnSpc>
                      </a:pPr>
                      <a:r>
                        <a:rPr sz="700" spc="-50" dirty="0">
                          <a:latin typeface="Arial"/>
                          <a:cs typeface="Arial"/>
                        </a:rPr>
                        <a:t>0</a:t>
                      </a:r>
                      <a:endParaRPr sz="700">
                        <a:latin typeface="Arial"/>
                        <a:cs typeface="Arial"/>
                      </a:endParaRPr>
                    </a:p>
                  </a:txBody>
                  <a:tcPr marL="0" marR="0" marT="0" marB="0">
                    <a:lnT w="6350">
                      <a:solidFill>
                        <a:srgbClr val="000000"/>
                      </a:solidFill>
                      <a:prstDash val="solid"/>
                    </a:lnT>
                  </a:tcPr>
                </a:tc>
                <a:tc>
                  <a:txBody>
                    <a:bodyPr/>
                    <a:lstStyle/>
                    <a:p>
                      <a:pPr algn="ctr">
                        <a:lnSpc>
                          <a:spcPts val="1025"/>
                        </a:lnSpc>
                      </a:pPr>
                      <a:r>
                        <a:rPr sz="700" spc="-50" dirty="0">
                          <a:latin typeface="Arial"/>
                          <a:cs typeface="Arial"/>
                        </a:rPr>
                        <a:t>0</a:t>
                      </a:r>
                      <a:endParaRPr sz="700">
                        <a:latin typeface="Arial"/>
                        <a:cs typeface="Arial"/>
                      </a:endParaRPr>
                    </a:p>
                  </a:txBody>
                  <a:tcPr marL="0" marR="0" marT="0" marB="0">
                    <a:lnT w="6350">
                      <a:solidFill>
                        <a:srgbClr val="000000"/>
                      </a:solidFill>
                      <a:prstDash val="solid"/>
                    </a:lnT>
                  </a:tcPr>
                </a:tc>
                <a:tc>
                  <a:txBody>
                    <a:bodyPr/>
                    <a:lstStyle/>
                    <a:p>
                      <a:pPr algn="ctr">
                        <a:lnSpc>
                          <a:spcPts val="1025"/>
                        </a:lnSpc>
                      </a:pPr>
                      <a:r>
                        <a:rPr sz="700" spc="-50" dirty="0">
                          <a:latin typeface="Arial"/>
                          <a:cs typeface="Arial"/>
                        </a:rPr>
                        <a:t>1</a:t>
                      </a:r>
                      <a:endParaRPr sz="700">
                        <a:latin typeface="Arial"/>
                        <a:cs typeface="Arial"/>
                      </a:endParaRPr>
                    </a:p>
                  </a:txBody>
                  <a:tcPr marL="0" marR="0" marT="0" marB="0">
                    <a:lnT w="6350">
                      <a:solidFill>
                        <a:srgbClr val="000000"/>
                      </a:solidFill>
                      <a:prstDash val="solid"/>
                    </a:lnT>
                  </a:tcPr>
                </a:tc>
                <a:extLst>
                  <a:ext uri="{0D108BD9-81ED-4DB2-BD59-A6C34878D82A}">
                    <a16:rowId xmlns:a16="http://schemas.microsoft.com/office/drawing/2014/main" val="10011"/>
                  </a:ext>
                </a:extLst>
              </a:tr>
              <a:tr h="118586">
                <a:tc>
                  <a:txBody>
                    <a:bodyPr/>
                    <a:lstStyle/>
                    <a:p>
                      <a:pPr algn="ctr">
                        <a:lnSpc>
                          <a:spcPct val="100000"/>
                        </a:lnSpc>
                      </a:pPr>
                      <a:r>
                        <a:rPr sz="700" spc="-50" dirty="0">
                          <a:latin typeface="Arial"/>
                          <a:cs typeface="Arial"/>
                        </a:rPr>
                        <a:t>0</a:t>
                      </a:r>
                      <a:endParaRPr sz="700">
                        <a:latin typeface="Arial"/>
                        <a:cs typeface="Arial"/>
                      </a:endParaRPr>
                    </a:p>
                  </a:txBody>
                  <a:tcPr marL="0" marR="0" marT="0" marB="0"/>
                </a:tc>
                <a:tc>
                  <a:txBody>
                    <a:bodyPr/>
                    <a:lstStyle/>
                    <a:p>
                      <a:pPr algn="ctr">
                        <a:lnSpc>
                          <a:spcPct val="100000"/>
                        </a:lnSpc>
                      </a:pPr>
                      <a:r>
                        <a:rPr sz="700" spc="-50" dirty="0">
                          <a:latin typeface="Arial"/>
                          <a:cs typeface="Arial"/>
                        </a:rPr>
                        <a:t>1</a:t>
                      </a:r>
                      <a:endParaRPr sz="700">
                        <a:latin typeface="Arial"/>
                        <a:cs typeface="Arial"/>
                      </a:endParaRPr>
                    </a:p>
                  </a:txBody>
                  <a:tcPr marL="0" marR="0" marT="0" marB="0"/>
                </a:tc>
                <a:tc>
                  <a:txBody>
                    <a:bodyPr/>
                    <a:lstStyle/>
                    <a:p>
                      <a:pPr algn="ctr">
                        <a:lnSpc>
                          <a:spcPct val="100000"/>
                        </a:lnSpc>
                      </a:pPr>
                      <a:r>
                        <a:rPr sz="700" spc="-50" dirty="0">
                          <a:latin typeface="Arial"/>
                          <a:cs typeface="Arial"/>
                        </a:rPr>
                        <a:t>1</a:t>
                      </a:r>
                      <a:endParaRPr sz="700">
                        <a:latin typeface="Arial"/>
                        <a:cs typeface="Arial"/>
                      </a:endParaRPr>
                    </a:p>
                  </a:txBody>
                  <a:tcPr marL="0" marR="0" marT="0" marB="0"/>
                </a:tc>
                <a:extLst>
                  <a:ext uri="{0D108BD9-81ED-4DB2-BD59-A6C34878D82A}">
                    <a16:rowId xmlns:a16="http://schemas.microsoft.com/office/drawing/2014/main" val="10012"/>
                  </a:ext>
                </a:extLst>
              </a:tr>
            </a:tbl>
          </a:graphicData>
        </a:graphic>
      </p:graphicFrame>
      <p:grpSp>
        <p:nvGrpSpPr>
          <p:cNvPr id="35" name="object 35"/>
          <p:cNvGrpSpPr/>
          <p:nvPr/>
        </p:nvGrpSpPr>
        <p:grpSpPr>
          <a:xfrm>
            <a:off x="5934387" y="3087914"/>
            <a:ext cx="710564" cy="341948"/>
            <a:chOff x="7912515" y="4117219"/>
            <a:chExt cx="947419" cy="455930"/>
          </a:xfrm>
        </p:grpSpPr>
        <p:sp>
          <p:nvSpPr>
            <p:cNvPr id="36" name="object 36"/>
            <p:cNvSpPr/>
            <p:nvPr/>
          </p:nvSpPr>
          <p:spPr>
            <a:xfrm>
              <a:off x="7985296" y="4345024"/>
              <a:ext cx="874394" cy="111760"/>
            </a:xfrm>
            <a:custGeom>
              <a:avLst/>
              <a:gdLst/>
              <a:ahLst/>
              <a:cxnLst/>
              <a:rect l="l" t="t" r="r" b="b"/>
              <a:pathLst>
                <a:path w="874395" h="111760">
                  <a:moveTo>
                    <a:pt x="0" y="111445"/>
                  </a:moveTo>
                  <a:lnTo>
                    <a:pt x="437090" y="111445"/>
                  </a:lnTo>
                </a:path>
                <a:path w="874395" h="111760">
                  <a:moveTo>
                    <a:pt x="874099" y="0"/>
                  </a:moveTo>
                  <a:lnTo>
                    <a:pt x="437090" y="0"/>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7" name="object 37"/>
            <p:cNvSpPr/>
            <p:nvPr/>
          </p:nvSpPr>
          <p:spPr>
            <a:xfrm>
              <a:off x="8138298" y="4122133"/>
              <a:ext cx="568325" cy="446405"/>
            </a:xfrm>
            <a:custGeom>
              <a:avLst/>
              <a:gdLst/>
              <a:ahLst/>
              <a:cxnLst/>
              <a:rect l="l" t="t" r="r" b="b"/>
              <a:pathLst>
                <a:path w="568325" h="446404">
                  <a:moveTo>
                    <a:pt x="170388" y="0"/>
                  </a:moveTo>
                  <a:lnTo>
                    <a:pt x="0" y="0"/>
                  </a:lnTo>
                  <a:lnTo>
                    <a:pt x="28493" y="42999"/>
                  </a:lnTo>
                  <a:lnTo>
                    <a:pt x="50655" y="87051"/>
                  </a:lnTo>
                  <a:lnTo>
                    <a:pt x="66412" y="131685"/>
                  </a:lnTo>
                  <a:lnTo>
                    <a:pt x="66485" y="131892"/>
                  </a:lnTo>
                  <a:lnTo>
                    <a:pt x="75983" y="177260"/>
                  </a:lnTo>
                  <a:lnTo>
                    <a:pt x="79149" y="222890"/>
                  </a:lnTo>
                  <a:lnTo>
                    <a:pt x="75983" y="268521"/>
                  </a:lnTo>
                  <a:lnTo>
                    <a:pt x="66517" y="313738"/>
                  </a:lnTo>
                  <a:lnTo>
                    <a:pt x="66485" y="313889"/>
                  </a:lnTo>
                  <a:lnTo>
                    <a:pt x="50655" y="358730"/>
                  </a:lnTo>
                  <a:lnTo>
                    <a:pt x="28493" y="402782"/>
                  </a:lnTo>
                  <a:lnTo>
                    <a:pt x="0" y="445781"/>
                  </a:lnTo>
                  <a:lnTo>
                    <a:pt x="170388" y="445781"/>
                  </a:lnTo>
                  <a:lnTo>
                    <a:pt x="223926" y="435154"/>
                  </a:lnTo>
                  <a:lnTo>
                    <a:pt x="275137" y="421524"/>
                  </a:lnTo>
                  <a:lnTo>
                    <a:pt x="323746" y="405047"/>
                  </a:lnTo>
                  <a:lnTo>
                    <a:pt x="369479" y="385876"/>
                  </a:lnTo>
                  <a:lnTo>
                    <a:pt x="412061" y="364165"/>
                  </a:lnTo>
                  <a:lnTo>
                    <a:pt x="451218" y="340068"/>
                  </a:lnTo>
                  <a:lnTo>
                    <a:pt x="486674" y="313738"/>
                  </a:lnTo>
                  <a:lnTo>
                    <a:pt x="518156" y="285329"/>
                  </a:lnTo>
                  <a:lnTo>
                    <a:pt x="545388" y="254995"/>
                  </a:lnTo>
                  <a:lnTo>
                    <a:pt x="568096" y="222890"/>
                  </a:lnTo>
                  <a:lnTo>
                    <a:pt x="545680" y="190645"/>
                  </a:lnTo>
                  <a:lnTo>
                    <a:pt x="518652" y="160191"/>
                  </a:lnTo>
                  <a:lnTo>
                    <a:pt x="487296" y="131685"/>
                  </a:lnTo>
                  <a:lnTo>
                    <a:pt x="451893" y="105286"/>
                  </a:lnTo>
                  <a:lnTo>
                    <a:pt x="412728" y="81152"/>
                  </a:lnTo>
                  <a:lnTo>
                    <a:pt x="370085" y="59441"/>
                  </a:lnTo>
                  <a:lnTo>
                    <a:pt x="324246" y="40313"/>
                  </a:lnTo>
                  <a:lnTo>
                    <a:pt x="275494" y="23924"/>
                  </a:lnTo>
                  <a:lnTo>
                    <a:pt x="224114" y="10433"/>
                  </a:lnTo>
                  <a:lnTo>
                    <a:pt x="170388"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8" name="object 38"/>
            <p:cNvSpPr/>
            <p:nvPr/>
          </p:nvSpPr>
          <p:spPr>
            <a:xfrm>
              <a:off x="8138298" y="4122133"/>
              <a:ext cx="568325" cy="446405"/>
            </a:xfrm>
            <a:custGeom>
              <a:avLst/>
              <a:gdLst/>
              <a:ahLst/>
              <a:cxnLst/>
              <a:rect l="l" t="t" r="r" b="b"/>
              <a:pathLst>
                <a:path w="568325" h="446404">
                  <a:moveTo>
                    <a:pt x="568096" y="222890"/>
                  </a:moveTo>
                  <a:lnTo>
                    <a:pt x="545388" y="254995"/>
                  </a:lnTo>
                  <a:lnTo>
                    <a:pt x="518156" y="285329"/>
                  </a:lnTo>
                  <a:lnTo>
                    <a:pt x="486674" y="313738"/>
                  </a:lnTo>
                  <a:lnTo>
                    <a:pt x="451218" y="340068"/>
                  </a:lnTo>
                  <a:lnTo>
                    <a:pt x="412061" y="364165"/>
                  </a:lnTo>
                  <a:lnTo>
                    <a:pt x="369479" y="385876"/>
                  </a:lnTo>
                  <a:lnTo>
                    <a:pt x="323746" y="405047"/>
                  </a:lnTo>
                  <a:lnTo>
                    <a:pt x="275137" y="421524"/>
                  </a:lnTo>
                  <a:lnTo>
                    <a:pt x="223926" y="435154"/>
                  </a:lnTo>
                  <a:lnTo>
                    <a:pt x="170388" y="445781"/>
                  </a:lnTo>
                  <a:lnTo>
                    <a:pt x="0" y="445781"/>
                  </a:lnTo>
                  <a:lnTo>
                    <a:pt x="28493" y="402782"/>
                  </a:lnTo>
                  <a:lnTo>
                    <a:pt x="50655" y="358730"/>
                  </a:lnTo>
                  <a:lnTo>
                    <a:pt x="66485" y="313889"/>
                  </a:lnTo>
                  <a:lnTo>
                    <a:pt x="75983" y="268521"/>
                  </a:lnTo>
                  <a:lnTo>
                    <a:pt x="79149" y="222890"/>
                  </a:lnTo>
                  <a:lnTo>
                    <a:pt x="75983" y="177260"/>
                  </a:lnTo>
                  <a:lnTo>
                    <a:pt x="66485" y="131892"/>
                  </a:lnTo>
                  <a:lnTo>
                    <a:pt x="50655" y="87051"/>
                  </a:lnTo>
                  <a:lnTo>
                    <a:pt x="28493" y="42999"/>
                  </a:lnTo>
                  <a:lnTo>
                    <a:pt x="0" y="0"/>
                  </a:lnTo>
                  <a:lnTo>
                    <a:pt x="170388" y="0"/>
                  </a:lnTo>
                  <a:lnTo>
                    <a:pt x="224114" y="10433"/>
                  </a:lnTo>
                  <a:lnTo>
                    <a:pt x="275494" y="23924"/>
                  </a:lnTo>
                  <a:lnTo>
                    <a:pt x="324246" y="40313"/>
                  </a:lnTo>
                  <a:lnTo>
                    <a:pt x="370085" y="59441"/>
                  </a:lnTo>
                  <a:lnTo>
                    <a:pt x="412728" y="81152"/>
                  </a:lnTo>
                  <a:lnTo>
                    <a:pt x="451893" y="105286"/>
                  </a:lnTo>
                  <a:lnTo>
                    <a:pt x="487296" y="131685"/>
                  </a:lnTo>
                  <a:lnTo>
                    <a:pt x="518652" y="160191"/>
                  </a:lnTo>
                  <a:lnTo>
                    <a:pt x="545680" y="190645"/>
                  </a:lnTo>
                  <a:lnTo>
                    <a:pt x="568096" y="222890"/>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9" name="object 39"/>
            <p:cNvSpPr/>
            <p:nvPr/>
          </p:nvSpPr>
          <p:spPr>
            <a:xfrm>
              <a:off x="8138298" y="4122133"/>
              <a:ext cx="568325" cy="446405"/>
            </a:xfrm>
            <a:custGeom>
              <a:avLst/>
              <a:gdLst/>
              <a:ahLst/>
              <a:cxnLst/>
              <a:rect l="l" t="t" r="r" b="b"/>
              <a:pathLst>
                <a:path w="568325" h="446404">
                  <a:moveTo>
                    <a:pt x="349591" y="0"/>
                  </a:moveTo>
                  <a:lnTo>
                    <a:pt x="0" y="0"/>
                  </a:lnTo>
                  <a:lnTo>
                    <a:pt x="0" y="445781"/>
                  </a:lnTo>
                  <a:lnTo>
                    <a:pt x="349591" y="445781"/>
                  </a:lnTo>
                  <a:lnTo>
                    <a:pt x="393644" y="441255"/>
                  </a:lnTo>
                  <a:lnTo>
                    <a:pt x="434668" y="428273"/>
                  </a:lnTo>
                  <a:lnTo>
                    <a:pt x="471785" y="407729"/>
                  </a:lnTo>
                  <a:lnTo>
                    <a:pt x="504119" y="380517"/>
                  </a:lnTo>
                  <a:lnTo>
                    <a:pt x="530794" y="347533"/>
                  </a:lnTo>
                  <a:lnTo>
                    <a:pt x="550933" y="309671"/>
                  </a:lnTo>
                  <a:lnTo>
                    <a:pt x="563659" y="267825"/>
                  </a:lnTo>
                  <a:lnTo>
                    <a:pt x="568096" y="222890"/>
                  </a:lnTo>
                  <a:lnTo>
                    <a:pt x="563659" y="177979"/>
                  </a:lnTo>
                  <a:lnTo>
                    <a:pt x="550933" y="136144"/>
                  </a:lnTo>
                  <a:lnTo>
                    <a:pt x="530794" y="98284"/>
                  </a:lnTo>
                  <a:lnTo>
                    <a:pt x="504119" y="65294"/>
                  </a:lnTo>
                  <a:lnTo>
                    <a:pt x="471785" y="38074"/>
                  </a:lnTo>
                  <a:lnTo>
                    <a:pt x="434668" y="17520"/>
                  </a:lnTo>
                  <a:lnTo>
                    <a:pt x="393644" y="4529"/>
                  </a:lnTo>
                  <a:lnTo>
                    <a:pt x="34959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0" name="object 40"/>
            <p:cNvSpPr/>
            <p:nvPr/>
          </p:nvSpPr>
          <p:spPr>
            <a:xfrm>
              <a:off x="8138298" y="4122133"/>
              <a:ext cx="568325" cy="446405"/>
            </a:xfrm>
            <a:custGeom>
              <a:avLst/>
              <a:gdLst/>
              <a:ahLst/>
              <a:cxnLst/>
              <a:rect l="l" t="t" r="r" b="b"/>
              <a:pathLst>
                <a:path w="568325" h="446404">
                  <a:moveTo>
                    <a:pt x="349591" y="445781"/>
                  </a:moveTo>
                  <a:lnTo>
                    <a:pt x="0" y="445781"/>
                  </a:lnTo>
                  <a:lnTo>
                    <a:pt x="0" y="0"/>
                  </a:lnTo>
                  <a:lnTo>
                    <a:pt x="349591" y="0"/>
                  </a:lnTo>
                  <a:lnTo>
                    <a:pt x="393644" y="4529"/>
                  </a:lnTo>
                  <a:lnTo>
                    <a:pt x="434668" y="17520"/>
                  </a:lnTo>
                  <a:lnTo>
                    <a:pt x="471785" y="38074"/>
                  </a:lnTo>
                  <a:lnTo>
                    <a:pt x="504119" y="65294"/>
                  </a:lnTo>
                  <a:lnTo>
                    <a:pt x="530794" y="98284"/>
                  </a:lnTo>
                  <a:lnTo>
                    <a:pt x="550933" y="136144"/>
                  </a:lnTo>
                  <a:lnTo>
                    <a:pt x="563659" y="177979"/>
                  </a:lnTo>
                  <a:lnTo>
                    <a:pt x="568096" y="222890"/>
                  </a:lnTo>
                  <a:lnTo>
                    <a:pt x="563659" y="267825"/>
                  </a:lnTo>
                  <a:lnTo>
                    <a:pt x="550933" y="309671"/>
                  </a:lnTo>
                  <a:lnTo>
                    <a:pt x="530794" y="347533"/>
                  </a:lnTo>
                  <a:lnTo>
                    <a:pt x="504119" y="380517"/>
                  </a:lnTo>
                  <a:lnTo>
                    <a:pt x="471785" y="407729"/>
                  </a:lnTo>
                  <a:lnTo>
                    <a:pt x="434668" y="428273"/>
                  </a:lnTo>
                  <a:lnTo>
                    <a:pt x="393644" y="441255"/>
                  </a:lnTo>
                  <a:lnTo>
                    <a:pt x="349591" y="445781"/>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1" name="object 41"/>
            <p:cNvSpPr/>
            <p:nvPr/>
          </p:nvSpPr>
          <p:spPr>
            <a:xfrm>
              <a:off x="7912515" y="4122133"/>
              <a:ext cx="437515" cy="446405"/>
            </a:xfrm>
            <a:custGeom>
              <a:avLst/>
              <a:gdLst/>
              <a:ahLst/>
              <a:cxnLst/>
              <a:rect l="l" t="t" r="r" b="b"/>
              <a:pathLst>
                <a:path w="437515" h="446404">
                  <a:moveTo>
                    <a:pt x="218504" y="0"/>
                  </a:moveTo>
                  <a:lnTo>
                    <a:pt x="174451" y="4529"/>
                  </a:lnTo>
                  <a:lnTo>
                    <a:pt x="133428" y="17520"/>
                  </a:lnTo>
                  <a:lnTo>
                    <a:pt x="96310" y="38074"/>
                  </a:lnTo>
                  <a:lnTo>
                    <a:pt x="63976" y="65294"/>
                  </a:lnTo>
                  <a:lnTo>
                    <a:pt x="37301" y="98284"/>
                  </a:lnTo>
                  <a:lnTo>
                    <a:pt x="17162" y="136144"/>
                  </a:lnTo>
                  <a:lnTo>
                    <a:pt x="4436" y="177979"/>
                  </a:lnTo>
                  <a:lnTo>
                    <a:pt x="0" y="222890"/>
                  </a:lnTo>
                  <a:lnTo>
                    <a:pt x="4436" y="267825"/>
                  </a:lnTo>
                  <a:lnTo>
                    <a:pt x="17162" y="309671"/>
                  </a:lnTo>
                  <a:lnTo>
                    <a:pt x="37301" y="347533"/>
                  </a:lnTo>
                  <a:lnTo>
                    <a:pt x="63976" y="380517"/>
                  </a:lnTo>
                  <a:lnTo>
                    <a:pt x="96310" y="407729"/>
                  </a:lnTo>
                  <a:lnTo>
                    <a:pt x="133428" y="428273"/>
                  </a:lnTo>
                  <a:lnTo>
                    <a:pt x="174451" y="441255"/>
                  </a:lnTo>
                  <a:lnTo>
                    <a:pt x="218504" y="445781"/>
                  </a:lnTo>
                  <a:lnTo>
                    <a:pt x="262534" y="441255"/>
                  </a:lnTo>
                  <a:lnTo>
                    <a:pt x="303547" y="428273"/>
                  </a:lnTo>
                  <a:lnTo>
                    <a:pt x="340663" y="407729"/>
                  </a:lnTo>
                  <a:lnTo>
                    <a:pt x="373002" y="380517"/>
                  </a:lnTo>
                  <a:lnTo>
                    <a:pt x="399686" y="347533"/>
                  </a:lnTo>
                  <a:lnTo>
                    <a:pt x="419835" y="309671"/>
                  </a:lnTo>
                  <a:lnTo>
                    <a:pt x="432569" y="267825"/>
                  </a:lnTo>
                  <a:lnTo>
                    <a:pt x="437009" y="222890"/>
                  </a:lnTo>
                  <a:lnTo>
                    <a:pt x="432569" y="177979"/>
                  </a:lnTo>
                  <a:lnTo>
                    <a:pt x="419835" y="136144"/>
                  </a:lnTo>
                  <a:lnTo>
                    <a:pt x="399686" y="98284"/>
                  </a:lnTo>
                  <a:lnTo>
                    <a:pt x="373002" y="65294"/>
                  </a:lnTo>
                  <a:lnTo>
                    <a:pt x="340663" y="38074"/>
                  </a:lnTo>
                  <a:lnTo>
                    <a:pt x="303547" y="17520"/>
                  </a:lnTo>
                  <a:lnTo>
                    <a:pt x="262534" y="4529"/>
                  </a:lnTo>
                  <a:lnTo>
                    <a:pt x="218504"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grpSp>
        <p:nvGrpSpPr>
          <p:cNvPr id="42" name="object 42"/>
          <p:cNvGrpSpPr/>
          <p:nvPr/>
        </p:nvGrpSpPr>
        <p:grpSpPr>
          <a:xfrm>
            <a:off x="5988972" y="3087937"/>
            <a:ext cx="222409" cy="341948"/>
            <a:chOff x="7985296" y="4117249"/>
            <a:chExt cx="296545" cy="455930"/>
          </a:xfrm>
        </p:grpSpPr>
        <p:pic>
          <p:nvPicPr>
            <p:cNvPr id="43" name="object 43"/>
            <p:cNvPicPr/>
            <p:nvPr/>
          </p:nvPicPr>
          <p:blipFill>
            <a:blip r:embed="rId5" cstate="print"/>
            <a:stretch>
              <a:fillRect/>
            </a:stretch>
          </p:blipFill>
          <p:spPr>
            <a:xfrm>
              <a:off x="8126135" y="4117249"/>
              <a:ext cx="155411" cy="455550"/>
            </a:xfrm>
            <a:prstGeom prst="rect">
              <a:avLst/>
            </a:prstGeom>
          </p:spPr>
        </p:pic>
        <p:sp>
          <p:nvSpPr>
            <p:cNvPr id="44" name="object 44"/>
            <p:cNvSpPr/>
            <p:nvPr/>
          </p:nvSpPr>
          <p:spPr>
            <a:xfrm>
              <a:off x="7985296" y="4456470"/>
              <a:ext cx="255270" cy="0"/>
            </a:xfrm>
            <a:custGeom>
              <a:avLst/>
              <a:gdLst/>
              <a:ahLst/>
              <a:cxnLst/>
              <a:rect l="l" t="t" r="r" b="b"/>
              <a:pathLst>
                <a:path w="255270">
                  <a:moveTo>
                    <a:pt x="0" y="0"/>
                  </a:moveTo>
                  <a:lnTo>
                    <a:pt x="254976" y="0"/>
                  </a:lnTo>
                </a:path>
              </a:pathLst>
            </a:custGeom>
            <a:ln w="9899">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45" name="object 45"/>
          <p:cNvSpPr txBox="1"/>
          <p:nvPr/>
        </p:nvSpPr>
        <p:spPr>
          <a:xfrm>
            <a:off x="5903572" y="3105000"/>
            <a:ext cx="61913" cy="282450"/>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a:p>
            <a:pPr marL="9525" defTabSz="685800">
              <a:spcBef>
                <a:spcPts val="506"/>
              </a:spcBef>
              <a:buClrTx/>
            </a:pPr>
            <a:r>
              <a:rPr sz="675" kern="1200" spc="-38" dirty="0">
                <a:solidFill>
                  <a:prstClr val="black"/>
                </a:solidFill>
                <a:ea typeface="+mn-ea"/>
              </a:rPr>
              <a:t>y</a:t>
            </a:r>
            <a:endParaRPr sz="675" kern="1200">
              <a:solidFill>
                <a:prstClr val="black"/>
              </a:solidFill>
              <a:ea typeface="+mn-ea"/>
            </a:endParaRPr>
          </a:p>
        </p:txBody>
      </p:sp>
      <p:sp>
        <p:nvSpPr>
          <p:cNvPr id="46" name="object 46"/>
          <p:cNvSpPr txBox="1"/>
          <p:nvPr/>
        </p:nvSpPr>
        <p:spPr>
          <a:xfrm>
            <a:off x="5220311" y="3188584"/>
            <a:ext cx="335756"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OR</a:t>
            </a:r>
            <a:r>
              <a:rPr sz="675" kern="1200" spc="-19"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grpSp>
        <p:nvGrpSpPr>
          <p:cNvPr id="47" name="object 47"/>
          <p:cNvGrpSpPr/>
          <p:nvPr/>
        </p:nvGrpSpPr>
        <p:grpSpPr>
          <a:xfrm>
            <a:off x="5934387" y="3756649"/>
            <a:ext cx="710564" cy="341948"/>
            <a:chOff x="7912515" y="5008865"/>
            <a:chExt cx="947419" cy="455930"/>
          </a:xfrm>
        </p:grpSpPr>
        <p:sp>
          <p:nvSpPr>
            <p:cNvPr id="48" name="object 48"/>
            <p:cNvSpPr/>
            <p:nvPr/>
          </p:nvSpPr>
          <p:spPr>
            <a:xfrm>
              <a:off x="7985296" y="5236671"/>
              <a:ext cx="874394" cy="111760"/>
            </a:xfrm>
            <a:custGeom>
              <a:avLst/>
              <a:gdLst/>
              <a:ahLst/>
              <a:cxnLst/>
              <a:rect l="l" t="t" r="r" b="b"/>
              <a:pathLst>
                <a:path w="874395" h="111760">
                  <a:moveTo>
                    <a:pt x="0" y="111445"/>
                  </a:moveTo>
                  <a:lnTo>
                    <a:pt x="437090" y="111445"/>
                  </a:lnTo>
                </a:path>
                <a:path w="874395" h="111760">
                  <a:moveTo>
                    <a:pt x="874099" y="0"/>
                  </a:moveTo>
                  <a:lnTo>
                    <a:pt x="437090" y="0"/>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9" name="object 49"/>
            <p:cNvSpPr/>
            <p:nvPr/>
          </p:nvSpPr>
          <p:spPr>
            <a:xfrm>
              <a:off x="8138298" y="5013780"/>
              <a:ext cx="568325" cy="446405"/>
            </a:xfrm>
            <a:custGeom>
              <a:avLst/>
              <a:gdLst/>
              <a:ahLst/>
              <a:cxnLst/>
              <a:rect l="l" t="t" r="r" b="b"/>
              <a:pathLst>
                <a:path w="568325" h="446404">
                  <a:moveTo>
                    <a:pt x="170388" y="0"/>
                  </a:moveTo>
                  <a:lnTo>
                    <a:pt x="0" y="0"/>
                  </a:lnTo>
                  <a:lnTo>
                    <a:pt x="28493" y="42999"/>
                  </a:lnTo>
                  <a:lnTo>
                    <a:pt x="50655" y="87051"/>
                  </a:lnTo>
                  <a:lnTo>
                    <a:pt x="66425" y="131721"/>
                  </a:lnTo>
                  <a:lnTo>
                    <a:pt x="66485" y="131892"/>
                  </a:lnTo>
                  <a:lnTo>
                    <a:pt x="75983" y="177260"/>
                  </a:lnTo>
                  <a:lnTo>
                    <a:pt x="79149" y="222890"/>
                  </a:lnTo>
                  <a:lnTo>
                    <a:pt x="75983" y="268521"/>
                  </a:lnTo>
                  <a:lnTo>
                    <a:pt x="66517" y="313738"/>
                  </a:lnTo>
                  <a:lnTo>
                    <a:pt x="50655" y="358730"/>
                  </a:lnTo>
                  <a:lnTo>
                    <a:pt x="28493" y="402782"/>
                  </a:lnTo>
                  <a:lnTo>
                    <a:pt x="0" y="445781"/>
                  </a:lnTo>
                  <a:lnTo>
                    <a:pt x="170388" y="445781"/>
                  </a:lnTo>
                  <a:lnTo>
                    <a:pt x="223926" y="435154"/>
                  </a:lnTo>
                  <a:lnTo>
                    <a:pt x="275137" y="421524"/>
                  </a:lnTo>
                  <a:lnTo>
                    <a:pt x="323746" y="405047"/>
                  </a:lnTo>
                  <a:lnTo>
                    <a:pt x="369479" y="385876"/>
                  </a:lnTo>
                  <a:lnTo>
                    <a:pt x="412061" y="364165"/>
                  </a:lnTo>
                  <a:lnTo>
                    <a:pt x="451218" y="340068"/>
                  </a:lnTo>
                  <a:lnTo>
                    <a:pt x="486674" y="313738"/>
                  </a:lnTo>
                  <a:lnTo>
                    <a:pt x="518156" y="285329"/>
                  </a:lnTo>
                  <a:lnTo>
                    <a:pt x="545388" y="254995"/>
                  </a:lnTo>
                  <a:lnTo>
                    <a:pt x="568096" y="222890"/>
                  </a:lnTo>
                  <a:lnTo>
                    <a:pt x="545680" y="190665"/>
                  </a:lnTo>
                  <a:lnTo>
                    <a:pt x="518652" y="160222"/>
                  </a:lnTo>
                  <a:lnTo>
                    <a:pt x="487296" y="131721"/>
                  </a:lnTo>
                  <a:lnTo>
                    <a:pt x="451893" y="105321"/>
                  </a:lnTo>
                  <a:lnTo>
                    <a:pt x="412728" y="81183"/>
                  </a:lnTo>
                  <a:lnTo>
                    <a:pt x="370085" y="59465"/>
                  </a:lnTo>
                  <a:lnTo>
                    <a:pt x="324246" y="40328"/>
                  </a:lnTo>
                  <a:lnTo>
                    <a:pt x="275494" y="23932"/>
                  </a:lnTo>
                  <a:lnTo>
                    <a:pt x="224114" y="10436"/>
                  </a:lnTo>
                  <a:lnTo>
                    <a:pt x="170388"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0" name="object 50"/>
            <p:cNvSpPr/>
            <p:nvPr/>
          </p:nvSpPr>
          <p:spPr>
            <a:xfrm>
              <a:off x="8138298" y="5013780"/>
              <a:ext cx="568325" cy="446405"/>
            </a:xfrm>
            <a:custGeom>
              <a:avLst/>
              <a:gdLst/>
              <a:ahLst/>
              <a:cxnLst/>
              <a:rect l="l" t="t" r="r" b="b"/>
              <a:pathLst>
                <a:path w="568325" h="446404">
                  <a:moveTo>
                    <a:pt x="568096" y="222890"/>
                  </a:moveTo>
                  <a:lnTo>
                    <a:pt x="545388" y="254995"/>
                  </a:lnTo>
                  <a:lnTo>
                    <a:pt x="518156" y="285329"/>
                  </a:lnTo>
                  <a:lnTo>
                    <a:pt x="486674" y="313738"/>
                  </a:lnTo>
                  <a:lnTo>
                    <a:pt x="451218" y="340068"/>
                  </a:lnTo>
                  <a:lnTo>
                    <a:pt x="412061" y="364165"/>
                  </a:lnTo>
                  <a:lnTo>
                    <a:pt x="369479" y="385876"/>
                  </a:lnTo>
                  <a:lnTo>
                    <a:pt x="323746" y="405047"/>
                  </a:lnTo>
                  <a:lnTo>
                    <a:pt x="275137" y="421524"/>
                  </a:lnTo>
                  <a:lnTo>
                    <a:pt x="223926" y="435154"/>
                  </a:lnTo>
                  <a:lnTo>
                    <a:pt x="170388" y="445781"/>
                  </a:lnTo>
                  <a:lnTo>
                    <a:pt x="0" y="445781"/>
                  </a:lnTo>
                  <a:lnTo>
                    <a:pt x="28493" y="402782"/>
                  </a:lnTo>
                  <a:lnTo>
                    <a:pt x="50655" y="358730"/>
                  </a:lnTo>
                  <a:lnTo>
                    <a:pt x="66485" y="313889"/>
                  </a:lnTo>
                  <a:lnTo>
                    <a:pt x="75983" y="268521"/>
                  </a:lnTo>
                  <a:lnTo>
                    <a:pt x="79149" y="222890"/>
                  </a:lnTo>
                  <a:lnTo>
                    <a:pt x="75983" y="177260"/>
                  </a:lnTo>
                  <a:lnTo>
                    <a:pt x="66485" y="131892"/>
                  </a:lnTo>
                  <a:lnTo>
                    <a:pt x="50655" y="87051"/>
                  </a:lnTo>
                  <a:lnTo>
                    <a:pt x="28493" y="42999"/>
                  </a:lnTo>
                  <a:lnTo>
                    <a:pt x="0" y="0"/>
                  </a:lnTo>
                  <a:lnTo>
                    <a:pt x="170388" y="0"/>
                  </a:lnTo>
                  <a:lnTo>
                    <a:pt x="224114" y="10436"/>
                  </a:lnTo>
                  <a:lnTo>
                    <a:pt x="275494" y="23932"/>
                  </a:lnTo>
                  <a:lnTo>
                    <a:pt x="324246" y="40328"/>
                  </a:lnTo>
                  <a:lnTo>
                    <a:pt x="370085" y="59465"/>
                  </a:lnTo>
                  <a:lnTo>
                    <a:pt x="412728" y="81183"/>
                  </a:lnTo>
                  <a:lnTo>
                    <a:pt x="451893" y="105321"/>
                  </a:lnTo>
                  <a:lnTo>
                    <a:pt x="487296" y="131721"/>
                  </a:lnTo>
                  <a:lnTo>
                    <a:pt x="518652" y="160222"/>
                  </a:lnTo>
                  <a:lnTo>
                    <a:pt x="545680" y="190665"/>
                  </a:lnTo>
                  <a:lnTo>
                    <a:pt x="568096" y="222890"/>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1" name="object 51"/>
            <p:cNvSpPr/>
            <p:nvPr/>
          </p:nvSpPr>
          <p:spPr>
            <a:xfrm>
              <a:off x="8138298" y="5013780"/>
              <a:ext cx="568325" cy="446405"/>
            </a:xfrm>
            <a:custGeom>
              <a:avLst/>
              <a:gdLst/>
              <a:ahLst/>
              <a:cxnLst/>
              <a:rect l="l" t="t" r="r" b="b"/>
              <a:pathLst>
                <a:path w="568325" h="446404">
                  <a:moveTo>
                    <a:pt x="349591" y="0"/>
                  </a:moveTo>
                  <a:lnTo>
                    <a:pt x="0" y="0"/>
                  </a:lnTo>
                  <a:lnTo>
                    <a:pt x="0" y="445781"/>
                  </a:lnTo>
                  <a:lnTo>
                    <a:pt x="349591" y="445781"/>
                  </a:lnTo>
                  <a:lnTo>
                    <a:pt x="393644" y="441255"/>
                  </a:lnTo>
                  <a:lnTo>
                    <a:pt x="434668" y="428273"/>
                  </a:lnTo>
                  <a:lnTo>
                    <a:pt x="471785" y="407729"/>
                  </a:lnTo>
                  <a:lnTo>
                    <a:pt x="504119" y="380517"/>
                  </a:lnTo>
                  <a:lnTo>
                    <a:pt x="530794" y="347533"/>
                  </a:lnTo>
                  <a:lnTo>
                    <a:pt x="550933" y="309671"/>
                  </a:lnTo>
                  <a:lnTo>
                    <a:pt x="563659" y="267825"/>
                  </a:lnTo>
                  <a:lnTo>
                    <a:pt x="568096" y="222890"/>
                  </a:lnTo>
                  <a:lnTo>
                    <a:pt x="563659" y="177979"/>
                  </a:lnTo>
                  <a:lnTo>
                    <a:pt x="550933" y="136144"/>
                  </a:lnTo>
                  <a:lnTo>
                    <a:pt x="530794" y="98284"/>
                  </a:lnTo>
                  <a:lnTo>
                    <a:pt x="504119" y="65294"/>
                  </a:lnTo>
                  <a:lnTo>
                    <a:pt x="471785" y="38074"/>
                  </a:lnTo>
                  <a:lnTo>
                    <a:pt x="434668" y="17520"/>
                  </a:lnTo>
                  <a:lnTo>
                    <a:pt x="393644" y="4529"/>
                  </a:lnTo>
                  <a:lnTo>
                    <a:pt x="34959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2" name="object 52"/>
            <p:cNvSpPr/>
            <p:nvPr/>
          </p:nvSpPr>
          <p:spPr>
            <a:xfrm>
              <a:off x="8138298" y="5013780"/>
              <a:ext cx="568325" cy="446405"/>
            </a:xfrm>
            <a:custGeom>
              <a:avLst/>
              <a:gdLst/>
              <a:ahLst/>
              <a:cxnLst/>
              <a:rect l="l" t="t" r="r" b="b"/>
              <a:pathLst>
                <a:path w="568325" h="446404">
                  <a:moveTo>
                    <a:pt x="349591" y="445781"/>
                  </a:moveTo>
                  <a:lnTo>
                    <a:pt x="0" y="445781"/>
                  </a:lnTo>
                  <a:lnTo>
                    <a:pt x="0" y="0"/>
                  </a:lnTo>
                  <a:lnTo>
                    <a:pt x="349591" y="0"/>
                  </a:lnTo>
                  <a:lnTo>
                    <a:pt x="393644" y="4529"/>
                  </a:lnTo>
                  <a:lnTo>
                    <a:pt x="434668" y="17520"/>
                  </a:lnTo>
                  <a:lnTo>
                    <a:pt x="471785" y="38074"/>
                  </a:lnTo>
                  <a:lnTo>
                    <a:pt x="504119" y="65294"/>
                  </a:lnTo>
                  <a:lnTo>
                    <a:pt x="530794" y="98284"/>
                  </a:lnTo>
                  <a:lnTo>
                    <a:pt x="550933" y="136144"/>
                  </a:lnTo>
                  <a:lnTo>
                    <a:pt x="563659" y="177979"/>
                  </a:lnTo>
                  <a:lnTo>
                    <a:pt x="568096" y="222890"/>
                  </a:lnTo>
                  <a:lnTo>
                    <a:pt x="563659" y="267825"/>
                  </a:lnTo>
                  <a:lnTo>
                    <a:pt x="550933" y="309671"/>
                  </a:lnTo>
                  <a:lnTo>
                    <a:pt x="530794" y="347533"/>
                  </a:lnTo>
                  <a:lnTo>
                    <a:pt x="504119" y="380517"/>
                  </a:lnTo>
                  <a:lnTo>
                    <a:pt x="471785" y="407729"/>
                  </a:lnTo>
                  <a:lnTo>
                    <a:pt x="434668" y="428273"/>
                  </a:lnTo>
                  <a:lnTo>
                    <a:pt x="393644" y="441255"/>
                  </a:lnTo>
                  <a:lnTo>
                    <a:pt x="349591" y="445781"/>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3" name="object 53"/>
            <p:cNvSpPr/>
            <p:nvPr/>
          </p:nvSpPr>
          <p:spPr>
            <a:xfrm>
              <a:off x="7912515" y="5013780"/>
              <a:ext cx="437515" cy="446405"/>
            </a:xfrm>
            <a:custGeom>
              <a:avLst/>
              <a:gdLst/>
              <a:ahLst/>
              <a:cxnLst/>
              <a:rect l="l" t="t" r="r" b="b"/>
              <a:pathLst>
                <a:path w="437515" h="446404">
                  <a:moveTo>
                    <a:pt x="218504" y="0"/>
                  </a:moveTo>
                  <a:lnTo>
                    <a:pt x="174451" y="4529"/>
                  </a:lnTo>
                  <a:lnTo>
                    <a:pt x="133428" y="17520"/>
                  </a:lnTo>
                  <a:lnTo>
                    <a:pt x="96310" y="38074"/>
                  </a:lnTo>
                  <a:lnTo>
                    <a:pt x="63976" y="65294"/>
                  </a:lnTo>
                  <a:lnTo>
                    <a:pt x="37301" y="98284"/>
                  </a:lnTo>
                  <a:lnTo>
                    <a:pt x="17162" y="136144"/>
                  </a:lnTo>
                  <a:lnTo>
                    <a:pt x="4436" y="177979"/>
                  </a:lnTo>
                  <a:lnTo>
                    <a:pt x="0" y="222890"/>
                  </a:lnTo>
                  <a:lnTo>
                    <a:pt x="4436" y="267825"/>
                  </a:lnTo>
                  <a:lnTo>
                    <a:pt x="17162" y="309671"/>
                  </a:lnTo>
                  <a:lnTo>
                    <a:pt x="37301" y="347533"/>
                  </a:lnTo>
                  <a:lnTo>
                    <a:pt x="63976" y="380517"/>
                  </a:lnTo>
                  <a:lnTo>
                    <a:pt x="96310" y="407729"/>
                  </a:lnTo>
                  <a:lnTo>
                    <a:pt x="133428" y="428273"/>
                  </a:lnTo>
                  <a:lnTo>
                    <a:pt x="174451" y="441255"/>
                  </a:lnTo>
                  <a:lnTo>
                    <a:pt x="218504" y="445781"/>
                  </a:lnTo>
                  <a:lnTo>
                    <a:pt x="262534" y="441255"/>
                  </a:lnTo>
                  <a:lnTo>
                    <a:pt x="303547" y="428273"/>
                  </a:lnTo>
                  <a:lnTo>
                    <a:pt x="340663" y="407729"/>
                  </a:lnTo>
                  <a:lnTo>
                    <a:pt x="373002" y="380517"/>
                  </a:lnTo>
                  <a:lnTo>
                    <a:pt x="399686" y="347533"/>
                  </a:lnTo>
                  <a:lnTo>
                    <a:pt x="419835" y="309671"/>
                  </a:lnTo>
                  <a:lnTo>
                    <a:pt x="432569" y="267825"/>
                  </a:lnTo>
                  <a:lnTo>
                    <a:pt x="437009" y="222890"/>
                  </a:lnTo>
                  <a:lnTo>
                    <a:pt x="432569" y="177979"/>
                  </a:lnTo>
                  <a:lnTo>
                    <a:pt x="419835" y="136144"/>
                  </a:lnTo>
                  <a:lnTo>
                    <a:pt x="399686" y="98284"/>
                  </a:lnTo>
                  <a:lnTo>
                    <a:pt x="373002" y="65294"/>
                  </a:lnTo>
                  <a:lnTo>
                    <a:pt x="340663" y="38074"/>
                  </a:lnTo>
                  <a:lnTo>
                    <a:pt x="303547" y="17520"/>
                  </a:lnTo>
                  <a:lnTo>
                    <a:pt x="262534" y="4529"/>
                  </a:lnTo>
                  <a:lnTo>
                    <a:pt x="218504"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54" name="object 54"/>
          <p:cNvSpPr/>
          <p:nvPr/>
        </p:nvSpPr>
        <p:spPr>
          <a:xfrm>
            <a:off x="5988972" y="4011087"/>
            <a:ext cx="191453" cy="0"/>
          </a:xfrm>
          <a:custGeom>
            <a:avLst/>
            <a:gdLst/>
            <a:ahLst/>
            <a:cxnLst/>
            <a:rect l="l" t="t" r="r" b="b"/>
            <a:pathLst>
              <a:path w="255270">
                <a:moveTo>
                  <a:pt x="0" y="0"/>
                </a:moveTo>
                <a:lnTo>
                  <a:pt x="254976" y="0"/>
                </a:lnTo>
              </a:path>
            </a:pathLst>
          </a:custGeom>
          <a:ln w="9899">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5" name="object 55"/>
          <p:cNvSpPr txBox="1"/>
          <p:nvPr/>
        </p:nvSpPr>
        <p:spPr>
          <a:xfrm>
            <a:off x="5903572" y="3773735"/>
            <a:ext cx="61913" cy="282450"/>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a:p>
            <a:pPr marL="9525" defTabSz="685800">
              <a:spcBef>
                <a:spcPts val="506"/>
              </a:spcBef>
              <a:buClrTx/>
            </a:pPr>
            <a:r>
              <a:rPr sz="675" kern="1200" spc="-38" dirty="0">
                <a:solidFill>
                  <a:prstClr val="black"/>
                </a:solidFill>
                <a:ea typeface="+mn-ea"/>
              </a:rPr>
              <a:t>y</a:t>
            </a:r>
            <a:endParaRPr sz="675" kern="1200">
              <a:solidFill>
                <a:prstClr val="black"/>
              </a:solidFill>
              <a:ea typeface="+mn-ea"/>
            </a:endParaRPr>
          </a:p>
        </p:txBody>
      </p:sp>
      <p:sp>
        <p:nvSpPr>
          <p:cNvPr id="56" name="object 56"/>
          <p:cNvSpPr txBox="1"/>
          <p:nvPr/>
        </p:nvSpPr>
        <p:spPr>
          <a:xfrm>
            <a:off x="5189629" y="3857319"/>
            <a:ext cx="397193"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NOR</a:t>
            </a:r>
            <a:r>
              <a:rPr sz="675" kern="1200" spc="-30"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pic>
        <p:nvPicPr>
          <p:cNvPr id="57" name="object 57"/>
          <p:cNvPicPr/>
          <p:nvPr/>
        </p:nvPicPr>
        <p:blipFill>
          <a:blip r:embed="rId6" cstate="print"/>
          <a:stretch>
            <a:fillRect/>
          </a:stretch>
        </p:blipFill>
        <p:spPr>
          <a:xfrm>
            <a:off x="6491093" y="3882555"/>
            <a:ext cx="88384" cy="89897"/>
          </a:xfrm>
          <a:prstGeom prst="rect">
            <a:avLst/>
          </a:prstGeom>
        </p:spPr>
      </p:pic>
      <p:grpSp>
        <p:nvGrpSpPr>
          <p:cNvPr id="58" name="object 58"/>
          <p:cNvGrpSpPr/>
          <p:nvPr/>
        </p:nvGrpSpPr>
        <p:grpSpPr>
          <a:xfrm>
            <a:off x="5961679" y="4480980"/>
            <a:ext cx="727710" cy="356235"/>
            <a:chOff x="7948905" y="5974640"/>
            <a:chExt cx="970280" cy="474980"/>
          </a:xfrm>
        </p:grpSpPr>
        <p:sp>
          <p:nvSpPr>
            <p:cNvPr id="59" name="object 59"/>
            <p:cNvSpPr/>
            <p:nvPr/>
          </p:nvSpPr>
          <p:spPr>
            <a:xfrm>
              <a:off x="8003491" y="6095823"/>
              <a:ext cx="910590" cy="116205"/>
            </a:xfrm>
            <a:custGeom>
              <a:avLst/>
              <a:gdLst/>
              <a:ahLst/>
              <a:cxnLst/>
              <a:rect l="l" t="t" r="r" b="b"/>
              <a:pathLst>
                <a:path w="910590" h="116204">
                  <a:moveTo>
                    <a:pt x="0" y="0"/>
                  </a:moveTo>
                  <a:lnTo>
                    <a:pt x="455285" y="0"/>
                  </a:lnTo>
                </a:path>
                <a:path w="910590" h="116204">
                  <a:moveTo>
                    <a:pt x="910490" y="116102"/>
                  </a:moveTo>
                  <a:lnTo>
                    <a:pt x="455285" y="116102"/>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0" name="object 60"/>
            <p:cNvSpPr/>
            <p:nvPr/>
          </p:nvSpPr>
          <p:spPr>
            <a:xfrm>
              <a:off x="8162881" y="5979720"/>
              <a:ext cx="591820" cy="464820"/>
            </a:xfrm>
            <a:custGeom>
              <a:avLst/>
              <a:gdLst/>
              <a:ahLst/>
              <a:cxnLst/>
              <a:rect l="l" t="t" r="r" b="b"/>
              <a:pathLst>
                <a:path w="591820" h="464820">
                  <a:moveTo>
                    <a:pt x="177504" y="0"/>
                  </a:moveTo>
                  <a:lnTo>
                    <a:pt x="0" y="0"/>
                  </a:lnTo>
                  <a:lnTo>
                    <a:pt x="27247" y="40672"/>
                  </a:lnTo>
                  <a:lnTo>
                    <a:pt x="49045" y="82272"/>
                  </a:lnTo>
                  <a:lnTo>
                    <a:pt x="65394" y="124593"/>
                  </a:lnTo>
                  <a:lnTo>
                    <a:pt x="76293" y="167430"/>
                  </a:lnTo>
                  <a:lnTo>
                    <a:pt x="81743" y="210576"/>
                  </a:lnTo>
                  <a:lnTo>
                    <a:pt x="81743" y="253826"/>
                  </a:lnTo>
                  <a:lnTo>
                    <a:pt x="76293" y="296972"/>
                  </a:lnTo>
                  <a:lnTo>
                    <a:pt x="65394" y="339809"/>
                  </a:lnTo>
                  <a:lnTo>
                    <a:pt x="49045" y="382130"/>
                  </a:lnTo>
                  <a:lnTo>
                    <a:pt x="27247" y="423730"/>
                  </a:lnTo>
                  <a:lnTo>
                    <a:pt x="0" y="464402"/>
                  </a:lnTo>
                  <a:lnTo>
                    <a:pt x="177504" y="464402"/>
                  </a:lnTo>
                  <a:lnTo>
                    <a:pt x="233258" y="453333"/>
                  </a:lnTo>
                  <a:lnTo>
                    <a:pt x="286594" y="439137"/>
                  </a:lnTo>
                  <a:lnTo>
                    <a:pt x="337225" y="421972"/>
                  </a:lnTo>
                  <a:lnTo>
                    <a:pt x="384865" y="402001"/>
                  </a:lnTo>
                  <a:lnTo>
                    <a:pt x="429226" y="379384"/>
                  </a:lnTo>
                  <a:lnTo>
                    <a:pt x="470020" y="354281"/>
                  </a:lnTo>
                  <a:lnTo>
                    <a:pt x="506961" y="326852"/>
                  </a:lnTo>
                  <a:lnTo>
                    <a:pt x="539761" y="297259"/>
                  </a:lnTo>
                  <a:lnTo>
                    <a:pt x="568133" y="265662"/>
                  </a:lnTo>
                  <a:lnTo>
                    <a:pt x="591790" y="232222"/>
                  </a:lnTo>
                  <a:lnTo>
                    <a:pt x="568428" y="198635"/>
                  </a:lnTo>
                  <a:lnTo>
                    <a:pt x="540266" y="166910"/>
                  </a:lnTo>
                  <a:lnTo>
                    <a:pt x="507598" y="137213"/>
                  </a:lnTo>
                  <a:lnTo>
                    <a:pt x="470719" y="109709"/>
                  </a:lnTo>
                  <a:lnTo>
                    <a:pt x="429923" y="84562"/>
                  </a:lnTo>
                  <a:lnTo>
                    <a:pt x="385505" y="61940"/>
                  </a:lnTo>
                  <a:lnTo>
                    <a:pt x="337760" y="42007"/>
                  </a:lnTo>
                  <a:lnTo>
                    <a:pt x="286982" y="24929"/>
                  </a:lnTo>
                  <a:lnTo>
                    <a:pt x="233465" y="10871"/>
                  </a:lnTo>
                  <a:lnTo>
                    <a:pt x="177504"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1" name="object 61"/>
            <p:cNvSpPr/>
            <p:nvPr/>
          </p:nvSpPr>
          <p:spPr>
            <a:xfrm>
              <a:off x="8162881" y="5979720"/>
              <a:ext cx="591820" cy="464820"/>
            </a:xfrm>
            <a:custGeom>
              <a:avLst/>
              <a:gdLst/>
              <a:ahLst/>
              <a:cxnLst/>
              <a:rect l="l" t="t" r="r" b="b"/>
              <a:pathLst>
                <a:path w="591820" h="464820">
                  <a:moveTo>
                    <a:pt x="591790" y="232222"/>
                  </a:moveTo>
                  <a:lnTo>
                    <a:pt x="568133" y="265662"/>
                  </a:lnTo>
                  <a:lnTo>
                    <a:pt x="539761" y="297259"/>
                  </a:lnTo>
                  <a:lnTo>
                    <a:pt x="506961" y="326852"/>
                  </a:lnTo>
                  <a:lnTo>
                    <a:pt x="470020" y="354281"/>
                  </a:lnTo>
                  <a:lnTo>
                    <a:pt x="429225" y="379384"/>
                  </a:lnTo>
                  <a:lnTo>
                    <a:pt x="384865" y="402001"/>
                  </a:lnTo>
                  <a:lnTo>
                    <a:pt x="337225" y="421972"/>
                  </a:lnTo>
                  <a:lnTo>
                    <a:pt x="286594" y="439137"/>
                  </a:lnTo>
                  <a:lnTo>
                    <a:pt x="233258" y="453333"/>
                  </a:lnTo>
                  <a:lnTo>
                    <a:pt x="177504" y="464402"/>
                  </a:lnTo>
                  <a:lnTo>
                    <a:pt x="0" y="464402"/>
                  </a:lnTo>
                  <a:lnTo>
                    <a:pt x="27247" y="423730"/>
                  </a:lnTo>
                  <a:lnTo>
                    <a:pt x="49045" y="382130"/>
                  </a:lnTo>
                  <a:lnTo>
                    <a:pt x="65394" y="339809"/>
                  </a:lnTo>
                  <a:lnTo>
                    <a:pt x="76293" y="296972"/>
                  </a:lnTo>
                  <a:lnTo>
                    <a:pt x="81743" y="253826"/>
                  </a:lnTo>
                  <a:lnTo>
                    <a:pt x="81743" y="210576"/>
                  </a:lnTo>
                  <a:lnTo>
                    <a:pt x="76293" y="167430"/>
                  </a:lnTo>
                  <a:lnTo>
                    <a:pt x="65394" y="124593"/>
                  </a:lnTo>
                  <a:lnTo>
                    <a:pt x="49045" y="82272"/>
                  </a:lnTo>
                  <a:lnTo>
                    <a:pt x="27247" y="40672"/>
                  </a:lnTo>
                  <a:lnTo>
                    <a:pt x="0" y="0"/>
                  </a:lnTo>
                  <a:lnTo>
                    <a:pt x="177504" y="0"/>
                  </a:lnTo>
                  <a:lnTo>
                    <a:pt x="233465" y="10871"/>
                  </a:lnTo>
                  <a:lnTo>
                    <a:pt x="286982" y="24929"/>
                  </a:lnTo>
                  <a:lnTo>
                    <a:pt x="337760" y="42007"/>
                  </a:lnTo>
                  <a:lnTo>
                    <a:pt x="385505" y="61940"/>
                  </a:lnTo>
                  <a:lnTo>
                    <a:pt x="429923" y="84562"/>
                  </a:lnTo>
                  <a:lnTo>
                    <a:pt x="470719" y="109709"/>
                  </a:lnTo>
                  <a:lnTo>
                    <a:pt x="507598" y="137213"/>
                  </a:lnTo>
                  <a:lnTo>
                    <a:pt x="540266" y="166910"/>
                  </a:lnTo>
                  <a:lnTo>
                    <a:pt x="568428" y="198635"/>
                  </a:lnTo>
                  <a:lnTo>
                    <a:pt x="591790" y="232222"/>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2" name="object 62"/>
            <p:cNvSpPr/>
            <p:nvPr/>
          </p:nvSpPr>
          <p:spPr>
            <a:xfrm>
              <a:off x="8162881" y="5979720"/>
              <a:ext cx="591820" cy="464820"/>
            </a:xfrm>
            <a:custGeom>
              <a:avLst/>
              <a:gdLst/>
              <a:ahLst/>
              <a:cxnLst/>
              <a:rect l="l" t="t" r="r" b="b"/>
              <a:pathLst>
                <a:path w="591820" h="464820">
                  <a:moveTo>
                    <a:pt x="364147" y="0"/>
                  </a:moveTo>
                  <a:lnTo>
                    <a:pt x="0" y="0"/>
                  </a:lnTo>
                  <a:lnTo>
                    <a:pt x="0" y="464402"/>
                  </a:lnTo>
                  <a:lnTo>
                    <a:pt x="364147" y="464402"/>
                  </a:lnTo>
                  <a:lnTo>
                    <a:pt x="410033" y="459685"/>
                  </a:lnTo>
                  <a:lnTo>
                    <a:pt x="452767" y="446155"/>
                  </a:lnTo>
                  <a:lnTo>
                    <a:pt x="491436" y="424746"/>
                  </a:lnTo>
                  <a:lnTo>
                    <a:pt x="525125" y="396391"/>
                  </a:lnTo>
                  <a:lnTo>
                    <a:pt x="552919" y="362026"/>
                  </a:lnTo>
                  <a:lnTo>
                    <a:pt x="573904" y="322582"/>
                  </a:lnTo>
                  <a:lnTo>
                    <a:pt x="587166" y="278995"/>
                  </a:lnTo>
                  <a:lnTo>
                    <a:pt x="591790" y="232197"/>
                  </a:lnTo>
                  <a:lnTo>
                    <a:pt x="587166" y="185402"/>
                  </a:lnTo>
                  <a:lnTo>
                    <a:pt x="573904" y="141816"/>
                  </a:lnTo>
                  <a:lnTo>
                    <a:pt x="552919" y="102374"/>
                  </a:lnTo>
                  <a:lnTo>
                    <a:pt x="525125" y="68009"/>
                  </a:lnTo>
                  <a:lnTo>
                    <a:pt x="491436" y="39656"/>
                  </a:lnTo>
                  <a:lnTo>
                    <a:pt x="452767" y="18247"/>
                  </a:lnTo>
                  <a:lnTo>
                    <a:pt x="410033" y="4717"/>
                  </a:lnTo>
                  <a:lnTo>
                    <a:pt x="364147"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3" name="object 63"/>
            <p:cNvSpPr/>
            <p:nvPr/>
          </p:nvSpPr>
          <p:spPr>
            <a:xfrm>
              <a:off x="8162881" y="5979720"/>
              <a:ext cx="591820" cy="464820"/>
            </a:xfrm>
            <a:custGeom>
              <a:avLst/>
              <a:gdLst/>
              <a:ahLst/>
              <a:cxnLst/>
              <a:rect l="l" t="t" r="r" b="b"/>
              <a:pathLst>
                <a:path w="591820" h="464820">
                  <a:moveTo>
                    <a:pt x="364147" y="464402"/>
                  </a:moveTo>
                  <a:lnTo>
                    <a:pt x="0" y="464402"/>
                  </a:lnTo>
                  <a:lnTo>
                    <a:pt x="0" y="0"/>
                  </a:lnTo>
                  <a:lnTo>
                    <a:pt x="364147" y="0"/>
                  </a:lnTo>
                  <a:lnTo>
                    <a:pt x="410032" y="4717"/>
                  </a:lnTo>
                  <a:lnTo>
                    <a:pt x="452767" y="18247"/>
                  </a:lnTo>
                  <a:lnTo>
                    <a:pt x="491436" y="39656"/>
                  </a:lnTo>
                  <a:lnTo>
                    <a:pt x="525125" y="68009"/>
                  </a:lnTo>
                  <a:lnTo>
                    <a:pt x="552919" y="102374"/>
                  </a:lnTo>
                  <a:lnTo>
                    <a:pt x="573904" y="141816"/>
                  </a:lnTo>
                  <a:lnTo>
                    <a:pt x="587166" y="185402"/>
                  </a:lnTo>
                  <a:lnTo>
                    <a:pt x="591790" y="232197"/>
                  </a:lnTo>
                  <a:lnTo>
                    <a:pt x="587166" y="278995"/>
                  </a:lnTo>
                  <a:lnTo>
                    <a:pt x="573904" y="322582"/>
                  </a:lnTo>
                  <a:lnTo>
                    <a:pt x="552919" y="362026"/>
                  </a:lnTo>
                  <a:lnTo>
                    <a:pt x="525125" y="396391"/>
                  </a:lnTo>
                  <a:lnTo>
                    <a:pt x="491436" y="424746"/>
                  </a:lnTo>
                  <a:lnTo>
                    <a:pt x="452767" y="446155"/>
                  </a:lnTo>
                  <a:lnTo>
                    <a:pt x="410032" y="459685"/>
                  </a:lnTo>
                  <a:lnTo>
                    <a:pt x="364147" y="464402"/>
                  </a:lnTo>
                  <a:close/>
                </a:path>
              </a:pathLst>
            </a:custGeom>
            <a:ln w="9827">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4" name="object 64"/>
            <p:cNvSpPr/>
            <p:nvPr/>
          </p:nvSpPr>
          <p:spPr>
            <a:xfrm>
              <a:off x="7948905" y="5998300"/>
              <a:ext cx="437515" cy="446405"/>
            </a:xfrm>
            <a:custGeom>
              <a:avLst/>
              <a:gdLst/>
              <a:ahLst/>
              <a:cxnLst/>
              <a:rect l="l" t="t" r="r" b="b"/>
              <a:pathLst>
                <a:path w="437515" h="446404">
                  <a:moveTo>
                    <a:pt x="218504" y="0"/>
                  </a:moveTo>
                  <a:lnTo>
                    <a:pt x="174474" y="4528"/>
                  </a:lnTo>
                  <a:lnTo>
                    <a:pt x="133462" y="17517"/>
                  </a:lnTo>
                  <a:lnTo>
                    <a:pt x="96346" y="38068"/>
                  </a:lnTo>
                  <a:lnTo>
                    <a:pt x="64006" y="65287"/>
                  </a:lnTo>
                  <a:lnTo>
                    <a:pt x="37323" y="98277"/>
                  </a:lnTo>
                  <a:lnTo>
                    <a:pt x="17174" y="136141"/>
                  </a:lnTo>
                  <a:lnTo>
                    <a:pt x="4440" y="177983"/>
                  </a:lnTo>
                  <a:lnTo>
                    <a:pt x="0" y="222907"/>
                  </a:lnTo>
                  <a:lnTo>
                    <a:pt x="4440" y="267831"/>
                  </a:lnTo>
                  <a:lnTo>
                    <a:pt x="17174" y="309674"/>
                  </a:lnTo>
                  <a:lnTo>
                    <a:pt x="37323" y="347540"/>
                  </a:lnTo>
                  <a:lnTo>
                    <a:pt x="64006" y="380531"/>
                  </a:lnTo>
                  <a:lnTo>
                    <a:pt x="96346" y="407751"/>
                  </a:lnTo>
                  <a:lnTo>
                    <a:pt x="133462" y="428304"/>
                  </a:lnTo>
                  <a:lnTo>
                    <a:pt x="174474" y="441294"/>
                  </a:lnTo>
                  <a:lnTo>
                    <a:pt x="218504" y="445823"/>
                  </a:lnTo>
                  <a:lnTo>
                    <a:pt x="262534" y="441294"/>
                  </a:lnTo>
                  <a:lnTo>
                    <a:pt x="303547" y="428304"/>
                  </a:lnTo>
                  <a:lnTo>
                    <a:pt x="340663" y="407751"/>
                  </a:lnTo>
                  <a:lnTo>
                    <a:pt x="373002" y="380531"/>
                  </a:lnTo>
                  <a:lnTo>
                    <a:pt x="399686" y="347540"/>
                  </a:lnTo>
                  <a:lnTo>
                    <a:pt x="419835" y="309674"/>
                  </a:lnTo>
                  <a:lnTo>
                    <a:pt x="432569" y="267831"/>
                  </a:lnTo>
                  <a:lnTo>
                    <a:pt x="437009" y="222907"/>
                  </a:lnTo>
                  <a:lnTo>
                    <a:pt x="432569" y="177983"/>
                  </a:lnTo>
                  <a:lnTo>
                    <a:pt x="419835" y="136141"/>
                  </a:lnTo>
                  <a:lnTo>
                    <a:pt x="399686" y="98277"/>
                  </a:lnTo>
                  <a:lnTo>
                    <a:pt x="373002" y="65287"/>
                  </a:lnTo>
                  <a:lnTo>
                    <a:pt x="340663" y="38068"/>
                  </a:lnTo>
                  <a:lnTo>
                    <a:pt x="303547" y="17517"/>
                  </a:lnTo>
                  <a:lnTo>
                    <a:pt x="262534" y="4528"/>
                  </a:lnTo>
                  <a:lnTo>
                    <a:pt x="218504"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5" name="object 65"/>
            <p:cNvSpPr/>
            <p:nvPr/>
          </p:nvSpPr>
          <p:spPr>
            <a:xfrm>
              <a:off x="8003491" y="5998300"/>
              <a:ext cx="309880" cy="446405"/>
            </a:xfrm>
            <a:custGeom>
              <a:avLst/>
              <a:gdLst/>
              <a:ahLst/>
              <a:cxnLst/>
              <a:rect l="l" t="t" r="r" b="b"/>
              <a:pathLst>
                <a:path w="309879" h="446404">
                  <a:moveTo>
                    <a:pt x="163919" y="0"/>
                  </a:moveTo>
                  <a:lnTo>
                    <a:pt x="202646" y="7962"/>
                  </a:lnTo>
                  <a:lnTo>
                    <a:pt x="237439" y="30433"/>
                  </a:lnTo>
                  <a:lnTo>
                    <a:pt x="266914" y="65287"/>
                  </a:lnTo>
                  <a:lnTo>
                    <a:pt x="289683" y="110401"/>
                  </a:lnTo>
                  <a:lnTo>
                    <a:pt x="304361" y="163649"/>
                  </a:lnTo>
                  <a:lnTo>
                    <a:pt x="309561" y="222907"/>
                  </a:lnTo>
                </a:path>
                <a:path w="309879" h="446404">
                  <a:moveTo>
                    <a:pt x="163919" y="445823"/>
                  </a:moveTo>
                  <a:lnTo>
                    <a:pt x="202646" y="437860"/>
                  </a:lnTo>
                  <a:lnTo>
                    <a:pt x="237439" y="415389"/>
                  </a:lnTo>
                  <a:lnTo>
                    <a:pt x="266914" y="380534"/>
                  </a:lnTo>
                  <a:lnTo>
                    <a:pt x="289683" y="335419"/>
                  </a:lnTo>
                  <a:lnTo>
                    <a:pt x="304361" y="282168"/>
                  </a:lnTo>
                  <a:lnTo>
                    <a:pt x="309561" y="222907"/>
                  </a:lnTo>
                </a:path>
                <a:path w="309879" h="446404">
                  <a:moveTo>
                    <a:pt x="0" y="97523"/>
                  </a:moveTo>
                  <a:lnTo>
                    <a:pt x="163919" y="97523"/>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66" name="object 66"/>
          <p:cNvSpPr txBox="1"/>
          <p:nvPr/>
        </p:nvSpPr>
        <p:spPr>
          <a:xfrm>
            <a:off x="5930926" y="4512113"/>
            <a:ext cx="61913" cy="282450"/>
          </a:xfrm>
          <a:prstGeom prst="rect">
            <a:avLst/>
          </a:prstGeom>
        </p:spPr>
        <p:txBody>
          <a:bodyPr vert="horz" wrap="square" lIns="0" tIns="10478" rIns="0" bIns="0" rtlCol="0">
            <a:spAutoFit/>
          </a:bodyPr>
          <a:lstStyle/>
          <a:p>
            <a:pPr marL="9525" defTabSz="685800">
              <a:spcBef>
                <a:spcPts val="83"/>
              </a:spcBef>
              <a:buClrTx/>
            </a:pPr>
            <a:r>
              <a:rPr sz="675" kern="1200" spc="-38" dirty="0">
                <a:solidFill>
                  <a:prstClr val="black"/>
                </a:solidFill>
                <a:ea typeface="+mn-ea"/>
              </a:rPr>
              <a:t>x</a:t>
            </a:r>
            <a:endParaRPr sz="675" kern="1200">
              <a:solidFill>
                <a:prstClr val="black"/>
              </a:solidFill>
              <a:ea typeface="+mn-ea"/>
            </a:endParaRPr>
          </a:p>
          <a:p>
            <a:pPr marL="9525" defTabSz="685800">
              <a:spcBef>
                <a:spcPts val="506"/>
              </a:spcBef>
              <a:buClrTx/>
            </a:pPr>
            <a:r>
              <a:rPr sz="675" kern="1200" spc="-38" dirty="0">
                <a:solidFill>
                  <a:prstClr val="black"/>
                </a:solidFill>
                <a:ea typeface="+mn-ea"/>
              </a:rPr>
              <a:t>y</a:t>
            </a:r>
            <a:endParaRPr sz="675" kern="1200">
              <a:solidFill>
                <a:prstClr val="black"/>
              </a:solidFill>
              <a:ea typeface="+mn-ea"/>
            </a:endParaRPr>
          </a:p>
        </p:txBody>
      </p:sp>
      <p:graphicFrame>
        <p:nvGraphicFramePr>
          <p:cNvPr id="67" name="object 67"/>
          <p:cNvGraphicFramePr>
            <a:graphicFrameLocks noGrp="1"/>
          </p:cNvGraphicFramePr>
          <p:nvPr/>
        </p:nvGraphicFramePr>
        <p:xfrm>
          <a:off x="5993939" y="2788338"/>
          <a:ext cx="2205989" cy="2273307"/>
        </p:xfrm>
        <a:graphic>
          <a:graphicData uri="http://schemas.openxmlformats.org/drawingml/2006/table">
            <a:tbl>
              <a:tblPr firstRow="1" bandRow="1">
                <a:tableStyleId>{2D5ABB26-0587-4C30-8999-92F81FD0307C}</a:tableStyleId>
              </a:tblPr>
              <a:tblGrid>
                <a:gridCol w="322898">
                  <a:extLst>
                    <a:ext uri="{9D8B030D-6E8A-4147-A177-3AD203B41FA5}">
                      <a16:colId xmlns:a16="http://schemas.microsoft.com/office/drawing/2014/main" val="20000"/>
                    </a:ext>
                  </a:extLst>
                </a:gridCol>
                <a:gridCol w="27146">
                  <a:extLst>
                    <a:ext uri="{9D8B030D-6E8A-4147-A177-3AD203B41FA5}">
                      <a16:colId xmlns:a16="http://schemas.microsoft.com/office/drawing/2014/main" val="20001"/>
                    </a:ext>
                  </a:extLst>
                </a:gridCol>
                <a:gridCol w="1174433">
                  <a:extLst>
                    <a:ext uri="{9D8B030D-6E8A-4147-A177-3AD203B41FA5}">
                      <a16:colId xmlns:a16="http://schemas.microsoft.com/office/drawing/2014/main" val="20002"/>
                    </a:ext>
                  </a:extLst>
                </a:gridCol>
                <a:gridCol w="27146">
                  <a:extLst>
                    <a:ext uri="{9D8B030D-6E8A-4147-A177-3AD203B41FA5}">
                      <a16:colId xmlns:a16="http://schemas.microsoft.com/office/drawing/2014/main" val="20003"/>
                    </a:ext>
                  </a:extLst>
                </a:gridCol>
                <a:gridCol w="190976">
                  <a:extLst>
                    <a:ext uri="{9D8B030D-6E8A-4147-A177-3AD203B41FA5}">
                      <a16:colId xmlns:a16="http://schemas.microsoft.com/office/drawing/2014/main" val="20004"/>
                    </a:ext>
                  </a:extLst>
                </a:gridCol>
                <a:gridCol w="27146">
                  <a:extLst>
                    <a:ext uri="{9D8B030D-6E8A-4147-A177-3AD203B41FA5}">
                      <a16:colId xmlns:a16="http://schemas.microsoft.com/office/drawing/2014/main" val="20005"/>
                    </a:ext>
                  </a:extLst>
                </a:gridCol>
                <a:gridCol w="190976">
                  <a:extLst>
                    <a:ext uri="{9D8B030D-6E8A-4147-A177-3AD203B41FA5}">
                      <a16:colId xmlns:a16="http://schemas.microsoft.com/office/drawing/2014/main" val="20006"/>
                    </a:ext>
                  </a:extLst>
                </a:gridCol>
                <a:gridCol w="27146">
                  <a:extLst>
                    <a:ext uri="{9D8B030D-6E8A-4147-A177-3AD203B41FA5}">
                      <a16:colId xmlns:a16="http://schemas.microsoft.com/office/drawing/2014/main" val="20007"/>
                    </a:ext>
                  </a:extLst>
                </a:gridCol>
                <a:gridCol w="190976">
                  <a:extLst>
                    <a:ext uri="{9D8B030D-6E8A-4147-A177-3AD203B41FA5}">
                      <a16:colId xmlns:a16="http://schemas.microsoft.com/office/drawing/2014/main" val="20008"/>
                    </a:ext>
                  </a:extLst>
                </a:gridCol>
                <a:gridCol w="27146">
                  <a:extLst>
                    <a:ext uri="{9D8B030D-6E8A-4147-A177-3AD203B41FA5}">
                      <a16:colId xmlns:a16="http://schemas.microsoft.com/office/drawing/2014/main" val="20009"/>
                    </a:ext>
                  </a:extLst>
                </a:gridCol>
              </a:tblGrid>
              <a:tr h="191453">
                <a:tc rowSpan="3" gridSpan="3">
                  <a:txBody>
                    <a:bodyPr/>
                    <a:lstStyle/>
                    <a:p>
                      <a:pPr>
                        <a:lnSpc>
                          <a:spcPct val="100000"/>
                        </a:lnSpc>
                      </a:pPr>
                      <a:endParaRPr sz="900">
                        <a:latin typeface="Times New Roman"/>
                        <a:cs typeface="Times New Roman"/>
                      </a:endParaRPr>
                    </a:p>
                  </a:txBody>
                  <a:tcPr marL="0" marR="0" marT="0" marB="0"/>
                </a:tc>
                <a:tc rowSpan="3" hMerge="1">
                  <a:txBody>
                    <a:bodyPr/>
                    <a:lstStyle/>
                    <a:p>
                      <a:endParaRPr/>
                    </a:p>
                  </a:txBody>
                  <a:tcPr marL="0" marR="0" marT="0" marB="0"/>
                </a:tc>
                <a:tc rowSpan="3"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8575" algn="ctr">
                        <a:lnSpc>
                          <a:spcPts val="1005"/>
                        </a:lnSpc>
                      </a:pPr>
                      <a:r>
                        <a:rPr sz="700" spc="-50" dirty="0">
                          <a:latin typeface="Arial"/>
                          <a:cs typeface="Arial"/>
                        </a:rPr>
                        <a:t>1</a:t>
                      </a:r>
                      <a:endParaRPr sz="700">
                        <a:latin typeface="Arial"/>
                        <a:cs typeface="Arial"/>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L="77470">
                        <a:lnSpc>
                          <a:spcPts val="1005"/>
                        </a:lnSpc>
                      </a:pPr>
                      <a:r>
                        <a:rPr sz="700" spc="-50" dirty="0">
                          <a:latin typeface="Arial"/>
                          <a:cs typeface="Arial"/>
                        </a:rPr>
                        <a:t>1</a:t>
                      </a:r>
                      <a:endParaRPr sz="700">
                        <a:latin typeface="Arial"/>
                        <a:cs typeface="Arial"/>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R="28575" algn="ctr">
                        <a:lnSpc>
                          <a:spcPts val="1005"/>
                        </a:lnSpc>
                      </a:pPr>
                      <a:r>
                        <a:rPr sz="700" spc="-50" dirty="0">
                          <a:latin typeface="Arial"/>
                          <a:cs typeface="Arial"/>
                        </a:rPr>
                        <a:t>0</a:t>
                      </a:r>
                      <a:endParaRPr sz="700">
                        <a:latin typeface="Arial"/>
                        <a:cs typeface="Arial"/>
                      </a:endParaRPr>
                    </a:p>
                  </a:txBody>
                  <a:tcPr marL="0" marR="0" marT="0" marB="0"/>
                </a:tc>
                <a:tc rowSpan="14">
                  <a:txBody>
                    <a:bodyPr/>
                    <a:lstStyle/>
                    <a:p>
                      <a:pPr>
                        <a:lnSpc>
                          <a:spcPct val="100000"/>
                        </a:lnSpc>
                      </a:pPr>
                      <a:endParaRPr sz="900" dirty="0">
                        <a:latin typeface="Times New Roman"/>
                        <a:cs typeface="Times New Roman"/>
                      </a:endParaRPr>
                    </a:p>
                  </a:txBody>
                  <a:tcPr marL="0" marR="0" marT="0" marB="0">
                    <a:lnB w="6350">
                      <a:solidFill>
                        <a:srgbClr val="000000"/>
                      </a:solidFill>
                      <a:prstDash val="solid"/>
                    </a:lnB>
                  </a:tcPr>
                </a:tc>
                <a:extLst>
                  <a:ext uri="{0D108BD9-81ED-4DB2-BD59-A6C34878D82A}">
                    <a16:rowId xmlns:a16="http://schemas.microsoft.com/office/drawing/2014/main" val="10000"/>
                  </a:ext>
                </a:extLst>
              </a:tr>
              <a:tr h="111443">
                <a:tc gridSpan="3"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B w="6350">
                      <a:solidFill>
                        <a:srgbClr val="000000"/>
                      </a:solidFill>
                      <a:prstDash val="solid"/>
                    </a:lnB>
                  </a:tcPr>
                </a:tc>
                <a:tc>
                  <a:txBody>
                    <a:bodyPr/>
                    <a:lstStyle/>
                    <a:p>
                      <a:pPr marR="28575" algn="ctr">
                        <a:lnSpc>
                          <a:spcPts val="1040"/>
                        </a:lnSpc>
                      </a:pPr>
                      <a:r>
                        <a:rPr sz="700" spc="-50" dirty="0">
                          <a:latin typeface="Arial"/>
                          <a:cs typeface="Arial"/>
                        </a:rPr>
                        <a:t>x</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lnB w="6350">
                      <a:solidFill>
                        <a:srgbClr val="000000"/>
                      </a:solidFill>
                      <a:prstDash val="solid"/>
                    </a:lnB>
                  </a:tcPr>
                </a:tc>
                <a:tc>
                  <a:txBody>
                    <a:bodyPr/>
                    <a:lstStyle/>
                    <a:p>
                      <a:pPr marL="80645">
                        <a:lnSpc>
                          <a:spcPts val="1040"/>
                        </a:lnSpc>
                      </a:pPr>
                      <a:r>
                        <a:rPr sz="700" spc="-50" dirty="0">
                          <a:latin typeface="Arial"/>
                          <a:cs typeface="Arial"/>
                        </a:rPr>
                        <a:t>y</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lnB w="6350">
                      <a:solidFill>
                        <a:srgbClr val="000000"/>
                      </a:solidFill>
                      <a:prstDash val="solid"/>
                    </a:lnB>
                  </a:tcPr>
                </a:tc>
                <a:tc>
                  <a:txBody>
                    <a:bodyPr/>
                    <a:lstStyle/>
                    <a:p>
                      <a:pPr marR="28575" algn="ctr">
                        <a:lnSpc>
                          <a:spcPts val="1040"/>
                        </a:lnSpc>
                      </a:pPr>
                      <a:r>
                        <a:rPr sz="700" spc="-50" dirty="0">
                          <a:latin typeface="Arial"/>
                          <a:cs typeface="Arial"/>
                        </a:rPr>
                        <a:t>z</a:t>
                      </a:r>
                      <a:endParaRPr sz="700">
                        <a:latin typeface="Arial"/>
                        <a:cs typeface="Arial"/>
                      </a:endParaRPr>
                    </a:p>
                  </a:txBody>
                  <a:tcPr marL="0" marR="0" marT="0" marB="0">
                    <a:lnB w="6350">
                      <a:solidFill>
                        <a:srgbClr val="000000"/>
                      </a:solidFill>
                      <a:prstDash val="solid"/>
                    </a:lnB>
                  </a:tcPr>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1"/>
                  </a:ext>
                </a:extLst>
              </a:tr>
              <a:tr h="100013">
                <a:tc gridSpan="3"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tcPr>
                </a:tc>
                <a:tc>
                  <a:txBody>
                    <a:bodyPr/>
                    <a:lstStyle/>
                    <a:p>
                      <a:pPr marR="28575" algn="ctr">
                        <a:lnSpc>
                          <a:spcPts val="95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500">
                        <a:latin typeface="Times New Roman"/>
                        <a:cs typeface="Times New Roman"/>
                      </a:endParaRPr>
                    </a:p>
                  </a:txBody>
                  <a:tcPr marL="0" marR="0" marT="0" marB="0">
                    <a:lnL w="6350">
                      <a:solidFill>
                        <a:srgbClr val="000000"/>
                      </a:solidFill>
                      <a:prstDash val="solid"/>
                    </a:lnL>
                    <a:lnT w="6350">
                      <a:solidFill>
                        <a:srgbClr val="000000"/>
                      </a:solidFill>
                      <a:prstDash val="solid"/>
                    </a:lnT>
                  </a:tcPr>
                </a:tc>
                <a:tc>
                  <a:txBody>
                    <a:bodyPr/>
                    <a:lstStyle/>
                    <a:p>
                      <a:pPr marL="77470">
                        <a:lnSpc>
                          <a:spcPts val="95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500">
                        <a:latin typeface="Times New Roman"/>
                        <a:cs typeface="Times New Roman"/>
                      </a:endParaRPr>
                    </a:p>
                  </a:txBody>
                  <a:tcPr marL="0" marR="0" marT="0" marB="0">
                    <a:lnL w="6350">
                      <a:solidFill>
                        <a:srgbClr val="000000"/>
                      </a:solidFill>
                      <a:prstDash val="solid"/>
                    </a:lnL>
                    <a:lnT w="6350">
                      <a:solidFill>
                        <a:srgbClr val="000000"/>
                      </a:solidFill>
                      <a:prstDash val="solid"/>
                    </a:lnT>
                  </a:tcPr>
                </a:tc>
                <a:tc>
                  <a:txBody>
                    <a:bodyPr/>
                    <a:lstStyle/>
                    <a:p>
                      <a:pPr marR="28575" algn="ctr">
                        <a:lnSpc>
                          <a:spcPts val="950"/>
                        </a:lnSpc>
                      </a:pPr>
                      <a:r>
                        <a:rPr sz="700" spc="-50" dirty="0">
                          <a:latin typeface="Arial"/>
                          <a:cs typeface="Arial"/>
                        </a:rPr>
                        <a:t>0</a:t>
                      </a:r>
                      <a:endParaRPr sz="700">
                        <a:latin typeface="Arial"/>
                        <a:cs typeface="Arial"/>
                      </a:endParaRPr>
                    </a:p>
                  </a:txBody>
                  <a:tcPr marL="0" marR="0" marT="0" marB="0">
                    <a:lnT w="6350">
                      <a:solidFill>
                        <a:srgbClr val="000000"/>
                      </a:solidFill>
                      <a:prstDash val="solid"/>
                    </a:lnT>
                  </a:tcPr>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2"/>
                  </a:ext>
                </a:extLst>
              </a:tr>
              <a:tr h="118586">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700">
                        <a:latin typeface="Times New Roman"/>
                        <a:cs typeface="Times New Roman"/>
                      </a:endParaRPr>
                    </a:p>
                  </a:txBody>
                  <a:tcPr marL="0" marR="0" marT="0" marB="0"/>
                </a:tc>
                <a:tc>
                  <a:txBody>
                    <a:bodyPr/>
                    <a:lstStyle/>
                    <a:p>
                      <a:pPr marL="568960">
                        <a:lnSpc>
                          <a:spcPts val="1070"/>
                        </a:lnSpc>
                        <a:spcBef>
                          <a:spcPts val="75"/>
                        </a:spcBef>
                      </a:pPr>
                      <a:r>
                        <a:rPr sz="700" dirty="0">
                          <a:latin typeface="Arial"/>
                          <a:cs typeface="Arial"/>
                        </a:rPr>
                        <a:t>z</a:t>
                      </a:r>
                      <a:r>
                        <a:rPr sz="700" spc="-15" dirty="0">
                          <a:latin typeface="Arial"/>
                          <a:cs typeface="Arial"/>
                        </a:rPr>
                        <a:t> </a:t>
                      </a:r>
                      <a:r>
                        <a:rPr sz="700" dirty="0">
                          <a:latin typeface="Arial"/>
                          <a:cs typeface="Arial"/>
                        </a:rPr>
                        <a:t>=</a:t>
                      </a:r>
                      <a:r>
                        <a:rPr sz="700" spc="-15" dirty="0">
                          <a:latin typeface="Arial"/>
                          <a:cs typeface="Arial"/>
                        </a:rPr>
                        <a:t> </a:t>
                      </a:r>
                      <a:r>
                        <a:rPr sz="700" dirty="0">
                          <a:latin typeface="Arial"/>
                          <a:cs typeface="Arial"/>
                        </a:rPr>
                        <a:t>(x)</a:t>
                      </a:r>
                      <a:r>
                        <a:rPr sz="700" spc="-15" dirty="0">
                          <a:latin typeface="Arial"/>
                          <a:cs typeface="Arial"/>
                        </a:rPr>
                        <a:t> </a:t>
                      </a:r>
                      <a:r>
                        <a:rPr sz="700" dirty="0">
                          <a:latin typeface="Arial"/>
                          <a:cs typeface="Arial"/>
                        </a:rPr>
                        <a:t>OR</a:t>
                      </a:r>
                      <a:r>
                        <a:rPr sz="700" spc="-15" dirty="0">
                          <a:latin typeface="Arial"/>
                          <a:cs typeface="Arial"/>
                        </a:rPr>
                        <a:t> </a:t>
                      </a:r>
                      <a:r>
                        <a:rPr sz="700" spc="-25" dirty="0">
                          <a:latin typeface="Arial"/>
                          <a:cs typeface="Arial"/>
                        </a:rPr>
                        <a:t>(y)</a:t>
                      </a:r>
                      <a:endParaRPr sz="700">
                        <a:latin typeface="Arial"/>
                        <a:cs typeface="Arial"/>
                      </a:endParaRPr>
                    </a:p>
                  </a:txBody>
                  <a:tcPr marL="0" marR="0" marT="7144" marB="0"/>
                </a:tc>
                <a:tc>
                  <a:txBody>
                    <a:bodyPr/>
                    <a:lstStyle/>
                    <a:p>
                      <a:pPr>
                        <a:lnSpc>
                          <a:spcPct val="100000"/>
                        </a:lnSpc>
                      </a:pPr>
                      <a:endParaRPr sz="700">
                        <a:latin typeface="Times New Roman"/>
                        <a:cs typeface="Times New Roman"/>
                      </a:endParaRPr>
                    </a:p>
                  </a:txBody>
                  <a:tcPr marL="0" marR="0" marT="0" marB="0"/>
                </a:tc>
                <a:tc>
                  <a:txBody>
                    <a:bodyPr/>
                    <a:lstStyle/>
                    <a:p>
                      <a:pPr marR="28575" algn="ctr">
                        <a:lnSpc>
                          <a:spcPts val="1070"/>
                        </a:lnSpc>
                        <a:spcBef>
                          <a:spcPts val="75"/>
                        </a:spcBef>
                      </a:pPr>
                      <a:r>
                        <a:rPr sz="700" spc="-50" dirty="0">
                          <a:latin typeface="Arial"/>
                          <a:cs typeface="Arial"/>
                        </a:rPr>
                        <a:t>0</a:t>
                      </a:r>
                      <a:endParaRPr sz="700">
                        <a:latin typeface="Arial"/>
                        <a:cs typeface="Arial"/>
                      </a:endParaRPr>
                    </a:p>
                  </a:txBody>
                  <a:tcPr marL="0" marR="0" marT="7144" marB="0">
                    <a:lnR w="6350">
                      <a:solidFill>
                        <a:srgbClr val="000000"/>
                      </a:solidFill>
                      <a:prstDash val="solid"/>
                    </a:lnR>
                  </a:tcPr>
                </a:tc>
                <a:tc>
                  <a:txBody>
                    <a:bodyPr/>
                    <a:lstStyle/>
                    <a:p>
                      <a:pPr>
                        <a:lnSpc>
                          <a:spcPct val="100000"/>
                        </a:lnSpc>
                      </a:pPr>
                      <a:endParaRPr sz="700">
                        <a:latin typeface="Times New Roman"/>
                        <a:cs typeface="Times New Roman"/>
                      </a:endParaRPr>
                    </a:p>
                  </a:txBody>
                  <a:tcPr marL="0" marR="0" marT="0" marB="0">
                    <a:lnL w="6350">
                      <a:solidFill>
                        <a:srgbClr val="000000"/>
                      </a:solidFill>
                      <a:prstDash val="solid"/>
                    </a:lnL>
                  </a:tcPr>
                </a:tc>
                <a:tc>
                  <a:txBody>
                    <a:bodyPr/>
                    <a:lstStyle/>
                    <a:p>
                      <a:pPr marL="77470">
                        <a:lnSpc>
                          <a:spcPts val="1070"/>
                        </a:lnSpc>
                        <a:spcBef>
                          <a:spcPts val="75"/>
                        </a:spcBef>
                      </a:pPr>
                      <a:r>
                        <a:rPr sz="700" spc="-50" dirty="0">
                          <a:latin typeface="Arial"/>
                          <a:cs typeface="Arial"/>
                        </a:rPr>
                        <a:t>1</a:t>
                      </a:r>
                      <a:endParaRPr sz="700">
                        <a:latin typeface="Arial"/>
                        <a:cs typeface="Arial"/>
                      </a:endParaRPr>
                    </a:p>
                  </a:txBody>
                  <a:tcPr marL="0" marR="0" marT="7144" marB="0">
                    <a:lnR w="6350">
                      <a:solidFill>
                        <a:srgbClr val="000000"/>
                      </a:solidFill>
                      <a:prstDash val="solid"/>
                    </a:lnR>
                  </a:tcPr>
                </a:tc>
                <a:tc>
                  <a:txBody>
                    <a:bodyPr/>
                    <a:lstStyle/>
                    <a:p>
                      <a:pPr>
                        <a:lnSpc>
                          <a:spcPct val="100000"/>
                        </a:lnSpc>
                      </a:pPr>
                      <a:endParaRPr sz="700">
                        <a:latin typeface="Times New Roman"/>
                        <a:cs typeface="Times New Roman"/>
                      </a:endParaRPr>
                    </a:p>
                  </a:txBody>
                  <a:tcPr marL="0" marR="0" marT="0" marB="0">
                    <a:lnL w="6350">
                      <a:solidFill>
                        <a:srgbClr val="000000"/>
                      </a:solidFill>
                      <a:prstDash val="solid"/>
                    </a:lnL>
                  </a:tcPr>
                </a:tc>
                <a:tc>
                  <a:txBody>
                    <a:bodyPr/>
                    <a:lstStyle/>
                    <a:p>
                      <a:pPr marR="28575" algn="ctr">
                        <a:lnSpc>
                          <a:spcPts val="1070"/>
                        </a:lnSpc>
                        <a:spcBef>
                          <a:spcPts val="75"/>
                        </a:spcBef>
                      </a:pPr>
                      <a:r>
                        <a:rPr sz="700" spc="-50" dirty="0">
                          <a:latin typeface="Arial"/>
                          <a:cs typeface="Arial"/>
                        </a:rPr>
                        <a:t>1</a:t>
                      </a:r>
                      <a:endParaRPr sz="700">
                        <a:latin typeface="Arial"/>
                        <a:cs typeface="Arial"/>
                      </a:endParaRPr>
                    </a:p>
                  </a:txBody>
                  <a:tcPr marL="0" marR="0" marT="7144"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3"/>
                  </a:ext>
                </a:extLst>
              </a:tr>
              <a:tr h="110966">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8575" algn="ctr">
                        <a:lnSpc>
                          <a:spcPts val="107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L="77470">
                        <a:lnSpc>
                          <a:spcPts val="107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R="28575" algn="ctr">
                        <a:lnSpc>
                          <a:spcPts val="1070"/>
                        </a:lnSpc>
                      </a:pPr>
                      <a:r>
                        <a:rPr sz="700" spc="-50" dirty="0">
                          <a:latin typeface="Arial"/>
                          <a:cs typeface="Arial"/>
                        </a:rPr>
                        <a:t>1</a:t>
                      </a:r>
                      <a:endParaRPr sz="700">
                        <a:latin typeface="Arial"/>
                        <a:cs typeface="Arial"/>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4"/>
                  </a:ext>
                </a:extLst>
              </a:tr>
              <a:tr h="115253">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8575" algn="ctr">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L="77470">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R="28575" algn="ctr">
                        <a:lnSpc>
                          <a:spcPct val="100000"/>
                        </a:lnSpc>
                      </a:pPr>
                      <a:r>
                        <a:rPr sz="700" spc="-50" dirty="0">
                          <a:latin typeface="Arial"/>
                          <a:cs typeface="Arial"/>
                        </a:rPr>
                        <a:t>1</a:t>
                      </a:r>
                      <a:endParaRPr sz="700">
                        <a:latin typeface="Arial"/>
                        <a:cs typeface="Arial"/>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5"/>
                  </a:ext>
                </a:extLst>
              </a:tr>
              <a:tr h="111443">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6"/>
                  </a:ext>
                </a:extLst>
              </a:tr>
              <a:tr h="111443">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lnB w="6350">
                      <a:solidFill>
                        <a:srgbClr val="000000"/>
                      </a:solidFill>
                      <a:prstDash val="solid"/>
                    </a:lnB>
                  </a:tcPr>
                </a:tc>
                <a:tc>
                  <a:txBody>
                    <a:bodyPr/>
                    <a:lstStyle/>
                    <a:p>
                      <a:pPr marR="28575" algn="ctr">
                        <a:lnSpc>
                          <a:spcPts val="1040"/>
                        </a:lnSpc>
                      </a:pPr>
                      <a:r>
                        <a:rPr sz="700" spc="-50" dirty="0">
                          <a:latin typeface="Arial"/>
                          <a:cs typeface="Arial"/>
                        </a:rPr>
                        <a:t>x</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lnB w="6350">
                      <a:solidFill>
                        <a:srgbClr val="000000"/>
                      </a:solidFill>
                      <a:prstDash val="solid"/>
                    </a:lnB>
                  </a:tcPr>
                </a:tc>
                <a:tc>
                  <a:txBody>
                    <a:bodyPr/>
                    <a:lstStyle/>
                    <a:p>
                      <a:pPr marL="80645">
                        <a:lnSpc>
                          <a:spcPts val="1040"/>
                        </a:lnSpc>
                      </a:pPr>
                      <a:r>
                        <a:rPr sz="700" spc="-50" dirty="0">
                          <a:latin typeface="Arial"/>
                          <a:cs typeface="Arial"/>
                        </a:rPr>
                        <a:t>y</a:t>
                      </a:r>
                      <a:endParaRPr sz="700">
                        <a:latin typeface="Arial"/>
                        <a:cs typeface="Arial"/>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lnB w="6350">
                      <a:solidFill>
                        <a:srgbClr val="000000"/>
                      </a:solidFill>
                      <a:prstDash val="solid"/>
                    </a:lnB>
                  </a:tcPr>
                </a:tc>
                <a:tc>
                  <a:txBody>
                    <a:bodyPr/>
                    <a:lstStyle/>
                    <a:p>
                      <a:pPr marR="28575" algn="ctr">
                        <a:lnSpc>
                          <a:spcPts val="1040"/>
                        </a:lnSpc>
                      </a:pPr>
                      <a:r>
                        <a:rPr sz="700" spc="-50" dirty="0">
                          <a:latin typeface="Arial"/>
                          <a:cs typeface="Arial"/>
                        </a:rPr>
                        <a:t>z</a:t>
                      </a:r>
                      <a:endParaRPr sz="700">
                        <a:latin typeface="Arial"/>
                        <a:cs typeface="Arial"/>
                      </a:endParaRPr>
                    </a:p>
                  </a:txBody>
                  <a:tcPr marL="0" marR="0" marT="0" marB="0">
                    <a:lnB w="6350">
                      <a:solidFill>
                        <a:srgbClr val="000000"/>
                      </a:solidFill>
                      <a:prstDash val="solid"/>
                    </a:lnB>
                  </a:tcPr>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7"/>
                  </a:ext>
                </a:extLst>
              </a:tr>
              <a:tr h="100013">
                <a:tc>
                  <a:txBody>
                    <a:bodyPr/>
                    <a:lstStyle/>
                    <a:p>
                      <a:pPr>
                        <a:lnSpc>
                          <a:spcPct val="100000"/>
                        </a:lnSpc>
                      </a:pPr>
                      <a:endParaRPr sz="400">
                        <a:latin typeface="Times New Roman"/>
                        <a:cs typeface="Times New Roman"/>
                      </a:endParaRPr>
                    </a:p>
                  </a:txBody>
                  <a:tcPr marL="0" marR="0" marT="0" marB="0">
                    <a:lnB w="12700">
                      <a:solidFill>
                        <a:srgbClr val="000000"/>
                      </a:solidFill>
                      <a:prstDash val="solid"/>
                    </a:lnB>
                  </a:tcPr>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lnT w="6350">
                      <a:solidFill>
                        <a:srgbClr val="000000"/>
                      </a:solidFill>
                      <a:prstDash val="solid"/>
                    </a:lnT>
                  </a:tcPr>
                </a:tc>
                <a:tc>
                  <a:txBody>
                    <a:bodyPr/>
                    <a:lstStyle/>
                    <a:p>
                      <a:pPr marR="28575" algn="ctr">
                        <a:lnSpc>
                          <a:spcPts val="95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500">
                        <a:latin typeface="Times New Roman"/>
                        <a:cs typeface="Times New Roman"/>
                      </a:endParaRPr>
                    </a:p>
                  </a:txBody>
                  <a:tcPr marL="0" marR="0" marT="0" marB="0">
                    <a:lnL w="6350">
                      <a:solidFill>
                        <a:srgbClr val="000000"/>
                      </a:solidFill>
                      <a:prstDash val="solid"/>
                    </a:lnL>
                    <a:lnT w="6350">
                      <a:solidFill>
                        <a:srgbClr val="000000"/>
                      </a:solidFill>
                      <a:prstDash val="solid"/>
                    </a:lnT>
                  </a:tcPr>
                </a:tc>
                <a:tc>
                  <a:txBody>
                    <a:bodyPr/>
                    <a:lstStyle/>
                    <a:p>
                      <a:pPr marL="77470">
                        <a:lnSpc>
                          <a:spcPts val="95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500">
                        <a:latin typeface="Times New Roman"/>
                        <a:cs typeface="Times New Roman"/>
                      </a:endParaRPr>
                    </a:p>
                  </a:txBody>
                  <a:tcPr marL="0" marR="0" marT="0" marB="0">
                    <a:lnL w="6350">
                      <a:solidFill>
                        <a:srgbClr val="000000"/>
                      </a:solidFill>
                      <a:prstDash val="solid"/>
                    </a:lnL>
                    <a:lnT w="6350">
                      <a:solidFill>
                        <a:srgbClr val="000000"/>
                      </a:solidFill>
                      <a:prstDash val="solid"/>
                    </a:lnT>
                  </a:tcPr>
                </a:tc>
                <a:tc>
                  <a:txBody>
                    <a:bodyPr/>
                    <a:lstStyle/>
                    <a:p>
                      <a:pPr marR="28575" algn="ctr">
                        <a:lnSpc>
                          <a:spcPts val="950"/>
                        </a:lnSpc>
                      </a:pPr>
                      <a:r>
                        <a:rPr sz="700" spc="-50" dirty="0">
                          <a:latin typeface="Arial"/>
                          <a:cs typeface="Arial"/>
                        </a:rPr>
                        <a:t>1</a:t>
                      </a:r>
                      <a:endParaRPr sz="700">
                        <a:latin typeface="Arial"/>
                        <a:cs typeface="Arial"/>
                      </a:endParaRPr>
                    </a:p>
                  </a:txBody>
                  <a:tcPr marL="0" marR="0" marT="0" marB="0">
                    <a:lnT w="6350">
                      <a:solidFill>
                        <a:srgbClr val="000000"/>
                      </a:solidFill>
                      <a:prstDash val="solid"/>
                    </a:lnT>
                  </a:tcPr>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8"/>
                  </a:ext>
                </a:extLst>
              </a:tr>
              <a:tr h="118586">
                <a:tc>
                  <a:txBody>
                    <a:bodyPr/>
                    <a:lstStyle/>
                    <a:p>
                      <a:pPr>
                        <a:lnSpc>
                          <a:spcPct val="100000"/>
                        </a:lnSpc>
                      </a:pPr>
                      <a:endParaRPr sz="8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700">
                        <a:latin typeface="Times New Roman"/>
                        <a:cs typeface="Times New Roman"/>
                      </a:endParaRPr>
                    </a:p>
                  </a:txBody>
                  <a:tcPr marL="0" marR="0" marT="0" marB="0"/>
                </a:tc>
                <a:tc>
                  <a:txBody>
                    <a:bodyPr/>
                    <a:lstStyle/>
                    <a:p>
                      <a:pPr marL="527685">
                        <a:lnSpc>
                          <a:spcPts val="1070"/>
                        </a:lnSpc>
                        <a:spcBef>
                          <a:spcPts val="75"/>
                        </a:spcBef>
                      </a:pPr>
                      <a:r>
                        <a:rPr sz="700" dirty="0">
                          <a:latin typeface="Arial"/>
                          <a:cs typeface="Arial"/>
                        </a:rPr>
                        <a:t>z</a:t>
                      </a:r>
                      <a:r>
                        <a:rPr sz="700" spc="-20" dirty="0">
                          <a:latin typeface="Arial"/>
                          <a:cs typeface="Arial"/>
                        </a:rPr>
                        <a:t> </a:t>
                      </a:r>
                      <a:r>
                        <a:rPr sz="700" dirty="0">
                          <a:latin typeface="Arial"/>
                          <a:cs typeface="Arial"/>
                        </a:rPr>
                        <a:t>=</a:t>
                      </a:r>
                      <a:r>
                        <a:rPr sz="700" spc="-15" dirty="0">
                          <a:latin typeface="Arial"/>
                          <a:cs typeface="Arial"/>
                        </a:rPr>
                        <a:t> </a:t>
                      </a:r>
                      <a:r>
                        <a:rPr sz="700" dirty="0">
                          <a:latin typeface="Arial"/>
                          <a:cs typeface="Arial"/>
                        </a:rPr>
                        <a:t>(x)</a:t>
                      </a:r>
                      <a:r>
                        <a:rPr sz="700" spc="-15" dirty="0">
                          <a:latin typeface="Arial"/>
                          <a:cs typeface="Arial"/>
                        </a:rPr>
                        <a:t> </a:t>
                      </a:r>
                      <a:r>
                        <a:rPr sz="700" dirty="0">
                          <a:latin typeface="Arial"/>
                          <a:cs typeface="Arial"/>
                        </a:rPr>
                        <a:t>NOR</a:t>
                      </a:r>
                      <a:r>
                        <a:rPr sz="700" spc="-20" dirty="0">
                          <a:latin typeface="Arial"/>
                          <a:cs typeface="Arial"/>
                        </a:rPr>
                        <a:t> </a:t>
                      </a:r>
                      <a:r>
                        <a:rPr sz="700" spc="-25" dirty="0">
                          <a:latin typeface="Arial"/>
                          <a:cs typeface="Arial"/>
                        </a:rPr>
                        <a:t>(y)</a:t>
                      </a:r>
                      <a:endParaRPr sz="700">
                        <a:latin typeface="Arial"/>
                        <a:cs typeface="Arial"/>
                      </a:endParaRPr>
                    </a:p>
                  </a:txBody>
                  <a:tcPr marL="0" marR="0" marT="7144" marB="0"/>
                </a:tc>
                <a:tc>
                  <a:txBody>
                    <a:bodyPr/>
                    <a:lstStyle/>
                    <a:p>
                      <a:pPr>
                        <a:lnSpc>
                          <a:spcPct val="100000"/>
                        </a:lnSpc>
                      </a:pPr>
                      <a:endParaRPr sz="700">
                        <a:latin typeface="Times New Roman"/>
                        <a:cs typeface="Times New Roman"/>
                      </a:endParaRPr>
                    </a:p>
                  </a:txBody>
                  <a:tcPr marL="0" marR="0" marT="0" marB="0"/>
                </a:tc>
                <a:tc>
                  <a:txBody>
                    <a:bodyPr/>
                    <a:lstStyle/>
                    <a:p>
                      <a:pPr marR="28575" algn="ctr">
                        <a:lnSpc>
                          <a:spcPts val="1070"/>
                        </a:lnSpc>
                        <a:spcBef>
                          <a:spcPts val="75"/>
                        </a:spcBef>
                      </a:pPr>
                      <a:r>
                        <a:rPr sz="700" spc="-50" dirty="0">
                          <a:latin typeface="Arial"/>
                          <a:cs typeface="Arial"/>
                        </a:rPr>
                        <a:t>0</a:t>
                      </a:r>
                      <a:endParaRPr sz="700">
                        <a:latin typeface="Arial"/>
                        <a:cs typeface="Arial"/>
                      </a:endParaRPr>
                    </a:p>
                  </a:txBody>
                  <a:tcPr marL="0" marR="0" marT="7144" marB="0">
                    <a:lnR w="6350">
                      <a:solidFill>
                        <a:srgbClr val="000000"/>
                      </a:solidFill>
                      <a:prstDash val="solid"/>
                    </a:lnR>
                  </a:tcPr>
                </a:tc>
                <a:tc>
                  <a:txBody>
                    <a:bodyPr/>
                    <a:lstStyle/>
                    <a:p>
                      <a:pPr>
                        <a:lnSpc>
                          <a:spcPct val="100000"/>
                        </a:lnSpc>
                      </a:pPr>
                      <a:endParaRPr sz="700">
                        <a:latin typeface="Times New Roman"/>
                        <a:cs typeface="Times New Roman"/>
                      </a:endParaRPr>
                    </a:p>
                  </a:txBody>
                  <a:tcPr marL="0" marR="0" marT="0" marB="0">
                    <a:lnL w="6350">
                      <a:solidFill>
                        <a:srgbClr val="000000"/>
                      </a:solidFill>
                      <a:prstDash val="solid"/>
                    </a:lnL>
                  </a:tcPr>
                </a:tc>
                <a:tc>
                  <a:txBody>
                    <a:bodyPr/>
                    <a:lstStyle/>
                    <a:p>
                      <a:pPr marL="77470">
                        <a:lnSpc>
                          <a:spcPts val="1070"/>
                        </a:lnSpc>
                        <a:spcBef>
                          <a:spcPts val="75"/>
                        </a:spcBef>
                      </a:pPr>
                      <a:r>
                        <a:rPr sz="700" spc="-50" dirty="0">
                          <a:latin typeface="Arial"/>
                          <a:cs typeface="Arial"/>
                        </a:rPr>
                        <a:t>1</a:t>
                      </a:r>
                      <a:endParaRPr sz="700">
                        <a:latin typeface="Arial"/>
                        <a:cs typeface="Arial"/>
                      </a:endParaRPr>
                    </a:p>
                  </a:txBody>
                  <a:tcPr marL="0" marR="0" marT="7144" marB="0">
                    <a:lnR w="6350">
                      <a:solidFill>
                        <a:srgbClr val="000000"/>
                      </a:solidFill>
                      <a:prstDash val="solid"/>
                    </a:lnR>
                  </a:tcPr>
                </a:tc>
                <a:tc>
                  <a:txBody>
                    <a:bodyPr/>
                    <a:lstStyle/>
                    <a:p>
                      <a:pPr>
                        <a:lnSpc>
                          <a:spcPct val="100000"/>
                        </a:lnSpc>
                      </a:pPr>
                      <a:endParaRPr sz="700">
                        <a:latin typeface="Times New Roman"/>
                        <a:cs typeface="Times New Roman"/>
                      </a:endParaRPr>
                    </a:p>
                  </a:txBody>
                  <a:tcPr marL="0" marR="0" marT="0" marB="0">
                    <a:lnL w="6350">
                      <a:solidFill>
                        <a:srgbClr val="000000"/>
                      </a:solidFill>
                      <a:prstDash val="solid"/>
                    </a:lnL>
                  </a:tcPr>
                </a:tc>
                <a:tc>
                  <a:txBody>
                    <a:bodyPr/>
                    <a:lstStyle/>
                    <a:p>
                      <a:pPr marR="28575" algn="ctr">
                        <a:lnSpc>
                          <a:spcPts val="1070"/>
                        </a:lnSpc>
                        <a:spcBef>
                          <a:spcPts val="75"/>
                        </a:spcBef>
                      </a:pPr>
                      <a:r>
                        <a:rPr sz="700" spc="-50" dirty="0">
                          <a:latin typeface="Arial"/>
                          <a:cs typeface="Arial"/>
                        </a:rPr>
                        <a:t>0</a:t>
                      </a:r>
                      <a:endParaRPr sz="700">
                        <a:latin typeface="Arial"/>
                        <a:cs typeface="Arial"/>
                      </a:endParaRPr>
                    </a:p>
                  </a:txBody>
                  <a:tcPr marL="0" marR="0" marT="7144"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09"/>
                  </a:ext>
                </a:extLst>
              </a:tr>
              <a:tr h="110966">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8575" algn="ctr">
                        <a:lnSpc>
                          <a:spcPts val="107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L="77470">
                        <a:lnSpc>
                          <a:spcPts val="1070"/>
                        </a:lnSpc>
                      </a:pPr>
                      <a:r>
                        <a:rPr sz="700" spc="-50" dirty="0">
                          <a:latin typeface="Arial"/>
                          <a:cs typeface="Arial"/>
                        </a:rPr>
                        <a:t>0</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R="28575" algn="ctr">
                        <a:lnSpc>
                          <a:spcPts val="1070"/>
                        </a:lnSpc>
                      </a:pPr>
                      <a:r>
                        <a:rPr sz="700" spc="-50" dirty="0">
                          <a:latin typeface="Arial"/>
                          <a:cs typeface="Arial"/>
                        </a:rPr>
                        <a:t>0</a:t>
                      </a:r>
                      <a:endParaRPr sz="700">
                        <a:latin typeface="Arial"/>
                        <a:cs typeface="Arial"/>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10"/>
                  </a:ext>
                </a:extLst>
              </a:tr>
              <a:tr h="115253">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R="28575" algn="ctr">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L="77470">
                        <a:lnSpc>
                          <a:spcPct val="100000"/>
                        </a:lnSpc>
                      </a:pPr>
                      <a:r>
                        <a:rPr sz="700" spc="-50" dirty="0">
                          <a:latin typeface="Arial"/>
                          <a:cs typeface="Arial"/>
                        </a:rPr>
                        <a:t>1</a:t>
                      </a:r>
                      <a:endParaRPr sz="700">
                        <a:latin typeface="Arial"/>
                        <a:cs typeface="Arial"/>
                      </a:endParaRPr>
                    </a:p>
                  </a:txBody>
                  <a:tcPr marL="0" marR="0" marT="0" marB="0">
                    <a:lnR w="6350">
                      <a:solidFill>
                        <a:srgbClr val="000000"/>
                      </a:solidFill>
                      <a:prstDash val="solid"/>
                    </a:lnR>
                  </a:tcPr>
                </a:tc>
                <a:tc>
                  <a:txBody>
                    <a:bodyPr/>
                    <a:lstStyle/>
                    <a:p>
                      <a:pPr>
                        <a:lnSpc>
                          <a:spcPct val="100000"/>
                        </a:lnSpc>
                      </a:pPr>
                      <a:endParaRPr sz="600">
                        <a:latin typeface="Times New Roman"/>
                        <a:cs typeface="Times New Roman"/>
                      </a:endParaRPr>
                    </a:p>
                  </a:txBody>
                  <a:tcPr marL="0" marR="0" marT="0" marB="0">
                    <a:lnL w="6350">
                      <a:solidFill>
                        <a:srgbClr val="000000"/>
                      </a:solidFill>
                      <a:prstDash val="solid"/>
                    </a:lnL>
                  </a:tcPr>
                </a:tc>
                <a:tc>
                  <a:txBody>
                    <a:bodyPr/>
                    <a:lstStyle/>
                    <a:p>
                      <a:pPr marR="28575" algn="ctr">
                        <a:lnSpc>
                          <a:spcPct val="100000"/>
                        </a:lnSpc>
                      </a:pPr>
                      <a:r>
                        <a:rPr sz="700" spc="-50" dirty="0">
                          <a:latin typeface="Arial"/>
                          <a:cs typeface="Arial"/>
                        </a:rPr>
                        <a:t>0</a:t>
                      </a:r>
                      <a:endParaRPr sz="700">
                        <a:latin typeface="Arial"/>
                        <a:cs typeface="Arial"/>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11"/>
                  </a:ext>
                </a:extLst>
              </a:tr>
              <a:tr h="180975">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12"/>
                  </a:ext>
                </a:extLst>
              </a:tr>
              <a:tr h="111443">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L="36195" algn="ctr">
                        <a:lnSpc>
                          <a:spcPts val="1040"/>
                        </a:lnSpc>
                      </a:pPr>
                      <a:r>
                        <a:rPr sz="700" spc="-50" dirty="0">
                          <a:latin typeface="Arial"/>
                          <a:cs typeface="Arial"/>
                        </a:rPr>
                        <a:t>x</a:t>
                      </a:r>
                      <a:endParaRPr sz="700">
                        <a:latin typeface="Arial"/>
                        <a:cs typeface="Arial"/>
                      </a:endParaRPr>
                    </a:p>
                  </a:txBody>
                  <a:tcPr marL="0" marR="0" marT="0" marB="0">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marR="73025" algn="r">
                        <a:lnSpc>
                          <a:spcPts val="1040"/>
                        </a:lnSpc>
                      </a:pPr>
                      <a:r>
                        <a:rPr sz="700" spc="-50" dirty="0">
                          <a:latin typeface="Arial"/>
                          <a:cs typeface="Arial"/>
                        </a:rPr>
                        <a:t>y</a:t>
                      </a:r>
                      <a:endParaRPr sz="700">
                        <a:latin typeface="Arial"/>
                        <a:cs typeface="Arial"/>
                      </a:endParaRPr>
                    </a:p>
                  </a:txBody>
                  <a:tcPr marL="0" marR="0" marT="0" marB="0">
                    <a:lnL w="6350">
                      <a:solidFill>
                        <a:srgbClr val="000000"/>
                      </a:solidFill>
                      <a:prstDash val="solid"/>
                    </a:lnL>
                    <a:lnB w="6350">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marL="36195" algn="ctr">
                        <a:lnSpc>
                          <a:spcPts val="1040"/>
                        </a:lnSpc>
                      </a:pPr>
                      <a:r>
                        <a:rPr sz="700" spc="-50" dirty="0">
                          <a:latin typeface="Arial"/>
                          <a:cs typeface="Arial"/>
                        </a:rPr>
                        <a:t>z</a:t>
                      </a:r>
                      <a:endParaRPr sz="700">
                        <a:latin typeface="Arial"/>
                        <a:cs typeface="Arial"/>
                      </a:endParaRPr>
                    </a:p>
                  </a:txBody>
                  <a:tcPr marL="0" marR="0" marT="0" marB="0">
                    <a:lnL w="6350">
                      <a:solidFill>
                        <a:srgbClr val="000000"/>
                      </a:solidFill>
                      <a:prstDash val="solid"/>
                    </a:lnL>
                    <a:lnB w="6350">
                      <a:solidFill>
                        <a:srgbClr val="000000"/>
                      </a:solidFill>
                      <a:prstDash val="solid"/>
                    </a:lnB>
                  </a:tcPr>
                </a:tc>
                <a:tc vMerge="1">
                  <a:txBody>
                    <a:bodyPr/>
                    <a:lstStyle/>
                    <a:p>
                      <a:endParaRPr/>
                    </a:p>
                  </a:txBody>
                  <a:tcPr marL="0" marR="0" marT="0" marB="0">
                    <a:lnB w="6350">
                      <a:solidFill>
                        <a:srgbClr val="000000"/>
                      </a:solidFill>
                      <a:prstDash val="solid"/>
                    </a:lnB>
                  </a:tcPr>
                </a:tc>
                <a:extLst>
                  <a:ext uri="{0D108BD9-81ED-4DB2-BD59-A6C34878D82A}">
                    <a16:rowId xmlns:a16="http://schemas.microsoft.com/office/drawing/2014/main" val="10013"/>
                  </a:ext>
                </a:extLst>
              </a:tr>
              <a:tr h="114300">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L="36195" algn="ctr">
                        <a:lnSpc>
                          <a:spcPts val="1040"/>
                        </a:lnSpc>
                      </a:pPr>
                      <a:r>
                        <a:rPr sz="700" spc="-50" dirty="0">
                          <a:latin typeface="Arial"/>
                          <a:cs typeface="Arial"/>
                        </a:rPr>
                        <a:t>0</a:t>
                      </a:r>
                      <a:endParaRPr sz="700">
                        <a:latin typeface="Arial"/>
                        <a:cs typeface="Arial"/>
                      </a:endParaRPr>
                    </a:p>
                  </a:txBody>
                  <a:tcPr marL="0" marR="0" marT="0" marB="0">
                    <a:lnT w="6350">
                      <a:solidFill>
                        <a:srgbClr val="000000"/>
                      </a:solidFill>
                      <a:prstDash val="solid"/>
                    </a:lnT>
                  </a:tcPr>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a:txBody>
                    <a:bodyPr/>
                    <a:lstStyle/>
                    <a:p>
                      <a:pPr marR="69850" algn="r">
                        <a:lnSpc>
                          <a:spcPts val="1040"/>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lnT w="6350">
                      <a:solidFill>
                        <a:srgbClr val="000000"/>
                      </a:solidFill>
                      <a:prstDash val="solid"/>
                    </a:lnT>
                  </a:tcPr>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a:txBody>
                    <a:bodyPr/>
                    <a:lstStyle/>
                    <a:p>
                      <a:pPr marL="36195" algn="ctr">
                        <a:lnSpc>
                          <a:spcPts val="994"/>
                        </a:lnSpc>
                        <a:spcBef>
                          <a:spcPts val="105"/>
                        </a:spcBef>
                      </a:pPr>
                      <a:r>
                        <a:rPr sz="700" spc="-50" dirty="0">
                          <a:latin typeface="Arial"/>
                          <a:cs typeface="Arial"/>
                        </a:rPr>
                        <a:t>0</a:t>
                      </a:r>
                      <a:endParaRPr sz="700">
                        <a:latin typeface="Arial"/>
                        <a:cs typeface="Arial"/>
                      </a:endParaRPr>
                    </a:p>
                  </a:txBody>
                  <a:tcPr marL="0" marR="0" marT="10001" marB="0">
                    <a:lnL w="6350">
                      <a:solidFill>
                        <a:srgbClr val="000000"/>
                      </a:solidFill>
                      <a:prstDash val="solid"/>
                    </a:lnL>
                    <a:lnT w="6350">
                      <a:solidFill>
                        <a:srgbClr val="000000"/>
                      </a:solidFill>
                      <a:prstDash val="solid"/>
                    </a:lnT>
                  </a:tcPr>
                </a:tc>
                <a:tc>
                  <a:txBody>
                    <a:bodyPr/>
                    <a:lstStyle/>
                    <a:p>
                      <a:pPr>
                        <a:lnSpc>
                          <a:spcPct val="100000"/>
                        </a:lnSpc>
                      </a:pPr>
                      <a:endParaRPr sz="600">
                        <a:latin typeface="Times New Roman"/>
                        <a:cs typeface="Times New Roman"/>
                      </a:endParaRPr>
                    </a:p>
                  </a:txBody>
                  <a:tcPr marL="0" marR="0" marT="0" marB="0">
                    <a:lnT w="6350">
                      <a:solidFill>
                        <a:srgbClr val="000000"/>
                      </a:solidFill>
                      <a:prstDash val="solid"/>
                    </a:lnT>
                  </a:tcPr>
                </a:tc>
                <a:extLst>
                  <a:ext uri="{0D108BD9-81ED-4DB2-BD59-A6C34878D82A}">
                    <a16:rowId xmlns:a16="http://schemas.microsoft.com/office/drawing/2014/main" val="10014"/>
                  </a:ext>
                </a:extLst>
              </a:tr>
              <a:tr h="114300">
                <a:tc>
                  <a:txBody>
                    <a:bodyPr/>
                    <a:lstStyle/>
                    <a:p>
                      <a:pPr>
                        <a:lnSpc>
                          <a:spcPct val="100000"/>
                        </a:lnSpc>
                      </a:pPr>
                      <a:endParaRPr sz="8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B w="12700">
                      <a:solidFill>
                        <a:srgbClr val="000000"/>
                      </a:solidFill>
                      <a:prstDash val="solid"/>
                    </a:lnB>
                  </a:tcPr>
                </a:tc>
                <a:tc>
                  <a:txBody>
                    <a:bodyPr/>
                    <a:lstStyle/>
                    <a:p>
                      <a:pPr marL="567055">
                        <a:lnSpc>
                          <a:spcPts val="1005"/>
                        </a:lnSpc>
                      </a:pPr>
                      <a:r>
                        <a:rPr sz="700" dirty="0">
                          <a:latin typeface="Arial"/>
                          <a:cs typeface="Arial"/>
                        </a:rPr>
                        <a:t>z</a:t>
                      </a:r>
                      <a:r>
                        <a:rPr sz="700" spc="-20" dirty="0">
                          <a:latin typeface="Arial"/>
                          <a:cs typeface="Arial"/>
                        </a:rPr>
                        <a:t> </a:t>
                      </a:r>
                      <a:r>
                        <a:rPr sz="700" dirty="0">
                          <a:latin typeface="Arial"/>
                          <a:cs typeface="Arial"/>
                        </a:rPr>
                        <a:t>=</a:t>
                      </a:r>
                      <a:r>
                        <a:rPr sz="700" spc="-15" dirty="0">
                          <a:latin typeface="Arial"/>
                          <a:cs typeface="Arial"/>
                        </a:rPr>
                        <a:t> </a:t>
                      </a:r>
                      <a:r>
                        <a:rPr sz="700" dirty="0">
                          <a:latin typeface="Arial"/>
                          <a:cs typeface="Arial"/>
                        </a:rPr>
                        <a:t>(x)</a:t>
                      </a:r>
                      <a:r>
                        <a:rPr sz="700" spc="-15" dirty="0">
                          <a:latin typeface="Arial"/>
                          <a:cs typeface="Arial"/>
                        </a:rPr>
                        <a:t> </a:t>
                      </a:r>
                      <a:r>
                        <a:rPr sz="700" dirty="0">
                          <a:latin typeface="Arial"/>
                          <a:cs typeface="Arial"/>
                        </a:rPr>
                        <a:t>XOR</a:t>
                      </a:r>
                      <a:r>
                        <a:rPr sz="700" spc="-15" dirty="0">
                          <a:latin typeface="Arial"/>
                          <a:cs typeface="Arial"/>
                        </a:rPr>
                        <a:t> </a:t>
                      </a:r>
                      <a:r>
                        <a:rPr sz="700" spc="-25" dirty="0">
                          <a:latin typeface="Arial"/>
                          <a:cs typeface="Arial"/>
                        </a:rPr>
                        <a:t>(y)</a:t>
                      </a:r>
                      <a:endParaRPr sz="700">
                        <a:latin typeface="Arial"/>
                        <a:cs typeface="Arial"/>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L="36195" algn="ctr">
                        <a:lnSpc>
                          <a:spcPts val="1005"/>
                        </a:lnSpc>
                      </a:pPr>
                      <a:r>
                        <a:rPr sz="700" spc="-50" dirty="0">
                          <a:latin typeface="Arial"/>
                          <a:cs typeface="Arial"/>
                        </a:rPr>
                        <a:t>0</a:t>
                      </a:r>
                      <a:endParaRPr sz="700">
                        <a:latin typeface="Arial"/>
                        <a:cs typeface="Arial"/>
                      </a:endParaRPr>
                    </a:p>
                  </a:txBody>
                  <a:tcPr marL="0" marR="0" marT="0" marB="0"/>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tcPr>
                </a:tc>
                <a:tc>
                  <a:txBody>
                    <a:bodyPr/>
                    <a:lstStyle/>
                    <a:p>
                      <a:pPr marR="69850" algn="r">
                        <a:lnSpc>
                          <a:spcPts val="1005"/>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tcPr>
                </a:tc>
                <a:tc>
                  <a:txBody>
                    <a:bodyPr/>
                    <a:lstStyle/>
                    <a:p>
                      <a:pPr>
                        <a:lnSpc>
                          <a:spcPct val="100000"/>
                        </a:lnSpc>
                      </a:pPr>
                      <a:endParaRPr sz="600">
                        <a:latin typeface="Times New Roman"/>
                        <a:cs typeface="Times New Roman"/>
                      </a:endParaRPr>
                    </a:p>
                  </a:txBody>
                  <a:tcPr marL="0" marR="0" marT="0" marB="0">
                    <a:lnR w="6350">
                      <a:solidFill>
                        <a:srgbClr val="000000"/>
                      </a:solidFill>
                      <a:prstDash val="solid"/>
                    </a:lnR>
                  </a:tcPr>
                </a:tc>
                <a:tc>
                  <a:txBody>
                    <a:bodyPr/>
                    <a:lstStyle/>
                    <a:p>
                      <a:pPr marL="36195" algn="ctr">
                        <a:lnSpc>
                          <a:spcPts val="1005"/>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tcPr>
                </a:tc>
                <a:tc>
                  <a:txBody>
                    <a:bodyPr/>
                    <a:lstStyle/>
                    <a:p>
                      <a:pPr>
                        <a:lnSpc>
                          <a:spcPct val="100000"/>
                        </a:lnSpc>
                      </a:pPr>
                      <a:endParaRPr sz="600">
                        <a:latin typeface="Times New Roman"/>
                        <a:cs typeface="Times New Roman"/>
                      </a:endParaRPr>
                    </a:p>
                  </a:txBody>
                  <a:tcPr marL="0" marR="0" marT="0" marB="0"/>
                </a:tc>
                <a:extLst>
                  <a:ext uri="{0D108BD9-81ED-4DB2-BD59-A6C34878D82A}">
                    <a16:rowId xmlns:a16="http://schemas.microsoft.com/office/drawing/2014/main" val="10015"/>
                  </a:ext>
                </a:extLst>
              </a:tr>
              <a:tr h="219551">
                <a:tc>
                  <a:txBody>
                    <a:bodyPr/>
                    <a:lstStyle/>
                    <a:p>
                      <a:pPr>
                        <a:lnSpc>
                          <a:spcPct val="100000"/>
                        </a:lnSpc>
                      </a:pPr>
                      <a:endParaRPr sz="9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T w="1270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marL="36195" algn="ctr">
                        <a:lnSpc>
                          <a:spcPts val="1005"/>
                        </a:lnSpc>
                      </a:pPr>
                      <a:r>
                        <a:rPr sz="700" spc="-50" dirty="0">
                          <a:latin typeface="Arial"/>
                          <a:cs typeface="Arial"/>
                        </a:rPr>
                        <a:t>1</a:t>
                      </a:r>
                      <a:endParaRPr sz="700">
                        <a:latin typeface="Arial"/>
                        <a:cs typeface="Arial"/>
                      </a:endParaRPr>
                    </a:p>
                  </a:txBody>
                  <a:tcPr marL="0" marR="0" marT="0" marB="0"/>
                </a:tc>
                <a:tc>
                  <a:txBody>
                    <a:bodyPr/>
                    <a:lstStyle/>
                    <a:p>
                      <a:pPr>
                        <a:lnSpc>
                          <a:spcPct val="100000"/>
                        </a:lnSpc>
                      </a:pPr>
                      <a:endParaRPr sz="900">
                        <a:latin typeface="Times New Roman"/>
                        <a:cs typeface="Times New Roman"/>
                      </a:endParaRPr>
                    </a:p>
                  </a:txBody>
                  <a:tcPr marL="0" marR="0" marT="0" marB="0">
                    <a:lnR w="6350">
                      <a:solidFill>
                        <a:srgbClr val="000000"/>
                      </a:solidFill>
                      <a:prstDash val="solid"/>
                    </a:lnR>
                  </a:tcPr>
                </a:tc>
                <a:tc>
                  <a:txBody>
                    <a:bodyPr/>
                    <a:lstStyle/>
                    <a:p>
                      <a:pPr marR="69850" algn="r">
                        <a:lnSpc>
                          <a:spcPts val="1005"/>
                        </a:lnSpc>
                      </a:pPr>
                      <a:r>
                        <a:rPr sz="700" spc="-50" dirty="0">
                          <a:latin typeface="Arial"/>
                          <a:cs typeface="Arial"/>
                        </a:rPr>
                        <a:t>0</a:t>
                      </a:r>
                      <a:endParaRPr sz="700">
                        <a:latin typeface="Arial"/>
                        <a:cs typeface="Arial"/>
                      </a:endParaRPr>
                    </a:p>
                  </a:txBody>
                  <a:tcPr marL="0" marR="0" marT="0" marB="0">
                    <a:lnL w="6350">
                      <a:solidFill>
                        <a:srgbClr val="000000"/>
                      </a:solidFill>
                      <a:prstDash val="solid"/>
                    </a:lnL>
                  </a:tcPr>
                </a:tc>
                <a:tc>
                  <a:txBody>
                    <a:bodyPr/>
                    <a:lstStyle/>
                    <a:p>
                      <a:pPr>
                        <a:lnSpc>
                          <a:spcPct val="100000"/>
                        </a:lnSpc>
                      </a:pPr>
                      <a:endParaRPr sz="900">
                        <a:latin typeface="Times New Roman"/>
                        <a:cs typeface="Times New Roman"/>
                      </a:endParaRPr>
                    </a:p>
                  </a:txBody>
                  <a:tcPr marL="0" marR="0" marT="0" marB="0">
                    <a:lnR w="6350">
                      <a:solidFill>
                        <a:srgbClr val="000000"/>
                      </a:solidFill>
                      <a:prstDash val="solid"/>
                    </a:lnR>
                  </a:tcPr>
                </a:tc>
                <a:tc>
                  <a:txBody>
                    <a:bodyPr/>
                    <a:lstStyle/>
                    <a:p>
                      <a:pPr marL="36195" algn="ctr">
                        <a:lnSpc>
                          <a:spcPts val="1005"/>
                        </a:lnSpc>
                      </a:pPr>
                      <a:r>
                        <a:rPr sz="700" spc="-50" dirty="0">
                          <a:latin typeface="Arial"/>
                          <a:cs typeface="Arial"/>
                        </a:rPr>
                        <a:t>1</a:t>
                      </a:r>
                      <a:endParaRPr sz="700">
                        <a:latin typeface="Arial"/>
                        <a:cs typeface="Arial"/>
                      </a:endParaRPr>
                    </a:p>
                  </a:txBody>
                  <a:tcPr marL="0" marR="0" marT="0" marB="0">
                    <a:lnL w="6350">
                      <a:solidFill>
                        <a:srgbClr val="000000"/>
                      </a:solidFill>
                      <a:prstDash val="solid"/>
                    </a:lnL>
                  </a:tcPr>
                </a:tc>
                <a:tc>
                  <a:txBody>
                    <a:bodyPr/>
                    <a:lstStyle/>
                    <a:p>
                      <a:pPr>
                        <a:lnSpc>
                          <a:spcPct val="100000"/>
                        </a:lnSpc>
                      </a:pPr>
                      <a:endParaRPr sz="900" dirty="0">
                        <a:latin typeface="Times New Roman"/>
                        <a:cs typeface="Times New Roman"/>
                      </a:endParaRPr>
                    </a:p>
                  </a:txBody>
                  <a:tcPr marL="0" marR="0" marT="0" marB="0"/>
                </a:tc>
                <a:extLst>
                  <a:ext uri="{0D108BD9-81ED-4DB2-BD59-A6C34878D82A}">
                    <a16:rowId xmlns:a16="http://schemas.microsoft.com/office/drawing/2014/main" val="10016"/>
                  </a:ext>
                </a:extLst>
              </a:tr>
            </a:tbl>
          </a:graphicData>
        </a:graphic>
      </p:graphicFrame>
      <p:sp>
        <p:nvSpPr>
          <p:cNvPr id="68" name="object 68"/>
          <p:cNvSpPr txBox="1"/>
          <p:nvPr/>
        </p:nvSpPr>
        <p:spPr>
          <a:xfrm>
            <a:off x="5219286" y="4595703"/>
            <a:ext cx="392430" cy="114455"/>
          </a:xfrm>
          <a:prstGeom prst="rect">
            <a:avLst/>
          </a:prstGeom>
        </p:spPr>
        <p:txBody>
          <a:bodyPr vert="horz" wrap="square" lIns="0" tIns="10478" rIns="0" bIns="0" rtlCol="0">
            <a:spAutoFit/>
          </a:bodyPr>
          <a:lstStyle/>
          <a:p>
            <a:pPr marL="9525" defTabSz="685800">
              <a:spcBef>
                <a:spcPts val="83"/>
              </a:spcBef>
              <a:buClrTx/>
            </a:pPr>
            <a:r>
              <a:rPr sz="675" kern="1200" dirty="0">
                <a:solidFill>
                  <a:prstClr val="black"/>
                </a:solidFill>
                <a:ea typeface="+mn-ea"/>
              </a:rPr>
              <a:t>XOR</a:t>
            </a:r>
            <a:r>
              <a:rPr sz="675" kern="1200" spc="-23" dirty="0">
                <a:solidFill>
                  <a:prstClr val="black"/>
                </a:solidFill>
                <a:ea typeface="+mn-ea"/>
              </a:rPr>
              <a:t> </a:t>
            </a:r>
            <a:r>
              <a:rPr sz="675" kern="1200" spc="-15" dirty="0">
                <a:solidFill>
                  <a:prstClr val="black"/>
                </a:solidFill>
                <a:ea typeface="+mn-ea"/>
              </a:rPr>
              <a:t>gate</a:t>
            </a:r>
            <a:endParaRPr sz="675" kern="1200">
              <a:solidFill>
                <a:prstClr val="black"/>
              </a:solidFill>
              <a:ea typeface="+mn-ea"/>
            </a:endParaRPr>
          </a:p>
        </p:txBody>
      </p:sp>
      <p:pic>
        <p:nvPicPr>
          <p:cNvPr id="69" name="object 69"/>
          <p:cNvPicPr/>
          <p:nvPr/>
        </p:nvPicPr>
        <p:blipFill>
          <a:blip r:embed="rId5" cstate="print"/>
          <a:stretch>
            <a:fillRect/>
          </a:stretch>
        </p:blipFill>
        <p:spPr>
          <a:xfrm>
            <a:off x="6094602" y="3756671"/>
            <a:ext cx="116558" cy="341663"/>
          </a:xfrm>
          <a:prstGeom prst="rect">
            <a:avLst/>
          </a:prstGeom>
        </p:spPr>
      </p:pic>
      <p:sp>
        <p:nvSpPr>
          <p:cNvPr id="70" name="object 70"/>
          <p:cNvSpPr/>
          <p:nvPr/>
        </p:nvSpPr>
        <p:spPr>
          <a:xfrm>
            <a:off x="6043618" y="4484790"/>
            <a:ext cx="109538" cy="362426"/>
          </a:xfrm>
          <a:custGeom>
            <a:avLst/>
            <a:gdLst/>
            <a:ahLst/>
            <a:cxnLst/>
            <a:rect l="l" t="t" r="r" b="b"/>
            <a:pathLst>
              <a:path w="146050" h="483235">
                <a:moveTo>
                  <a:pt x="0" y="0"/>
                </a:moveTo>
                <a:lnTo>
                  <a:pt x="64868" y="27759"/>
                </a:lnTo>
                <a:lnTo>
                  <a:pt x="92079" y="56909"/>
                </a:lnTo>
                <a:lnTo>
                  <a:pt x="114639" y="94306"/>
                </a:lnTo>
                <a:lnTo>
                  <a:pt x="131671" y="138501"/>
                </a:lnTo>
                <a:lnTo>
                  <a:pt x="142298" y="188044"/>
                </a:lnTo>
                <a:lnTo>
                  <a:pt x="145642" y="241487"/>
                </a:lnTo>
              </a:path>
              <a:path w="146050" h="483235">
                <a:moveTo>
                  <a:pt x="0" y="482974"/>
                </a:moveTo>
                <a:lnTo>
                  <a:pt x="64868" y="455219"/>
                </a:lnTo>
                <a:lnTo>
                  <a:pt x="92079" y="426071"/>
                </a:lnTo>
                <a:lnTo>
                  <a:pt x="114639" y="388674"/>
                </a:lnTo>
                <a:lnTo>
                  <a:pt x="131671" y="344478"/>
                </a:lnTo>
                <a:lnTo>
                  <a:pt x="142298" y="294932"/>
                </a:lnTo>
                <a:lnTo>
                  <a:pt x="145642" y="241487"/>
                </a:lnTo>
              </a:path>
            </a:pathLst>
          </a:custGeom>
          <a:ln w="980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71" name="object 71"/>
          <p:cNvSpPr txBox="1">
            <a:spLocks noGrp="1"/>
          </p:cNvSpPr>
          <p:nvPr>
            <p:ph type="sldNum" sz="quarter" idx="7"/>
          </p:nvPr>
        </p:nvSpPr>
        <p:spPr>
          <a:xfrm>
            <a:off x="900989" y="4831162"/>
            <a:ext cx="7689056" cy="116122"/>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27</a:t>
            </a:fld>
            <a:endParaRPr kern="1200" spc="-19" dirty="0">
              <a:latin typeface="Arial"/>
              <a:ea typeface="+mn-ea"/>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44" y="472742"/>
            <a:ext cx="7689056" cy="425597"/>
          </a:xfrm>
          <a:prstGeom prst="rect">
            <a:avLst/>
          </a:prstGeom>
        </p:spPr>
        <p:txBody>
          <a:bodyPr vert="horz" wrap="square" lIns="0" tIns="10001" rIns="0" bIns="0" rtlCol="0" anchor="ctr">
            <a:spAutoFit/>
          </a:bodyPr>
          <a:lstStyle/>
          <a:p>
            <a:pPr marL="1794510">
              <a:lnSpc>
                <a:spcPct val="100000"/>
              </a:lnSpc>
              <a:spcBef>
                <a:spcPts val="79"/>
              </a:spcBef>
            </a:pPr>
            <a:r>
              <a:rPr b="1" spc="-26" dirty="0"/>
              <a:t>Quantum</a:t>
            </a:r>
            <a:r>
              <a:rPr b="1" spc="-158" dirty="0"/>
              <a:t> </a:t>
            </a:r>
            <a:r>
              <a:rPr b="1" dirty="0"/>
              <a:t>vs.</a:t>
            </a:r>
            <a:r>
              <a:rPr b="1" spc="-105" dirty="0"/>
              <a:t> </a:t>
            </a:r>
            <a:r>
              <a:rPr b="1" spc="-23" dirty="0"/>
              <a:t>Classical</a:t>
            </a:r>
            <a:r>
              <a:rPr b="1" spc="-127" dirty="0"/>
              <a:t> </a:t>
            </a:r>
            <a:r>
              <a:rPr b="1" spc="-8" dirty="0"/>
              <a:t>Circuits</a:t>
            </a:r>
          </a:p>
        </p:txBody>
      </p:sp>
      <p:grpSp>
        <p:nvGrpSpPr>
          <p:cNvPr id="3" name="object 3"/>
          <p:cNvGrpSpPr/>
          <p:nvPr/>
        </p:nvGrpSpPr>
        <p:grpSpPr>
          <a:xfrm>
            <a:off x="5074801" y="1169895"/>
            <a:ext cx="3069431" cy="3551229"/>
            <a:chOff x="6766400" y="1572608"/>
            <a:chExt cx="4092575" cy="5075555"/>
          </a:xfrm>
        </p:grpSpPr>
        <p:pic>
          <p:nvPicPr>
            <p:cNvPr id="4" name="object 4"/>
            <p:cNvPicPr/>
            <p:nvPr/>
          </p:nvPicPr>
          <p:blipFill>
            <a:blip r:embed="rId2" cstate="print"/>
            <a:stretch>
              <a:fillRect/>
            </a:stretch>
          </p:blipFill>
          <p:spPr>
            <a:xfrm>
              <a:off x="10000614" y="1771014"/>
              <a:ext cx="705357" cy="2898394"/>
            </a:xfrm>
            <a:prstGeom prst="rect">
              <a:avLst/>
            </a:prstGeom>
          </p:spPr>
        </p:pic>
        <p:pic>
          <p:nvPicPr>
            <p:cNvPr id="5" name="object 5"/>
            <p:cNvPicPr/>
            <p:nvPr/>
          </p:nvPicPr>
          <p:blipFill>
            <a:blip r:embed="rId3" cstate="print"/>
            <a:stretch>
              <a:fillRect/>
            </a:stretch>
          </p:blipFill>
          <p:spPr>
            <a:xfrm>
              <a:off x="7909686" y="2325750"/>
              <a:ext cx="2043430" cy="4321835"/>
            </a:xfrm>
            <a:prstGeom prst="rect">
              <a:avLst/>
            </a:prstGeom>
          </p:spPr>
        </p:pic>
        <p:pic>
          <p:nvPicPr>
            <p:cNvPr id="6" name="object 6"/>
            <p:cNvPicPr/>
            <p:nvPr/>
          </p:nvPicPr>
          <p:blipFill>
            <a:blip r:embed="rId4" cstate="print"/>
            <a:stretch>
              <a:fillRect/>
            </a:stretch>
          </p:blipFill>
          <p:spPr>
            <a:xfrm>
              <a:off x="8762682" y="5228526"/>
              <a:ext cx="431768" cy="242951"/>
            </a:xfrm>
            <a:prstGeom prst="rect">
              <a:avLst/>
            </a:prstGeom>
          </p:spPr>
        </p:pic>
        <p:pic>
          <p:nvPicPr>
            <p:cNvPr id="7" name="object 7"/>
            <p:cNvPicPr/>
            <p:nvPr/>
          </p:nvPicPr>
          <p:blipFill>
            <a:blip r:embed="rId5" cstate="print"/>
            <a:stretch>
              <a:fillRect/>
            </a:stretch>
          </p:blipFill>
          <p:spPr>
            <a:xfrm>
              <a:off x="9283890" y="5522658"/>
              <a:ext cx="244475" cy="261238"/>
            </a:xfrm>
            <a:prstGeom prst="rect">
              <a:avLst/>
            </a:prstGeom>
          </p:spPr>
        </p:pic>
        <p:sp>
          <p:nvSpPr>
            <p:cNvPr id="8" name="object 8"/>
            <p:cNvSpPr/>
            <p:nvPr/>
          </p:nvSpPr>
          <p:spPr>
            <a:xfrm>
              <a:off x="9509760" y="5498591"/>
              <a:ext cx="172720" cy="326390"/>
            </a:xfrm>
            <a:custGeom>
              <a:avLst/>
              <a:gdLst/>
              <a:ahLst/>
              <a:cxnLst/>
              <a:rect l="l" t="t" r="r" b="b"/>
              <a:pathLst>
                <a:path w="172720" h="326389">
                  <a:moveTo>
                    <a:pt x="0" y="33528"/>
                  </a:moveTo>
                  <a:lnTo>
                    <a:pt x="10414" y="33528"/>
                  </a:lnTo>
                  <a:lnTo>
                    <a:pt x="19176" y="33528"/>
                  </a:lnTo>
                  <a:lnTo>
                    <a:pt x="36575" y="41529"/>
                  </a:lnTo>
                  <a:lnTo>
                    <a:pt x="55625" y="49657"/>
                  </a:lnTo>
                  <a:lnTo>
                    <a:pt x="73025" y="59309"/>
                  </a:lnTo>
                  <a:lnTo>
                    <a:pt x="92201" y="83312"/>
                  </a:lnTo>
                  <a:lnTo>
                    <a:pt x="100838" y="91401"/>
                  </a:lnTo>
                  <a:lnTo>
                    <a:pt x="109600" y="109093"/>
                  </a:lnTo>
                  <a:lnTo>
                    <a:pt x="118237" y="125171"/>
                  </a:lnTo>
                  <a:lnTo>
                    <a:pt x="137414" y="150888"/>
                  </a:lnTo>
                  <a:lnTo>
                    <a:pt x="154813" y="192697"/>
                  </a:lnTo>
                  <a:lnTo>
                    <a:pt x="163575" y="242531"/>
                  </a:lnTo>
                  <a:lnTo>
                    <a:pt x="172212" y="293979"/>
                  </a:lnTo>
                  <a:lnTo>
                    <a:pt x="172212" y="326136"/>
                  </a:lnTo>
                </a:path>
                <a:path w="172720" h="326389">
                  <a:moveTo>
                    <a:pt x="172212" y="0"/>
                  </a:moveTo>
                  <a:lnTo>
                    <a:pt x="172212" y="25781"/>
                  </a:lnTo>
                  <a:lnTo>
                    <a:pt x="163575" y="83820"/>
                  </a:lnTo>
                  <a:lnTo>
                    <a:pt x="154813" y="125780"/>
                  </a:lnTo>
                  <a:lnTo>
                    <a:pt x="137414" y="167716"/>
                  </a:lnTo>
                  <a:lnTo>
                    <a:pt x="118237" y="193509"/>
                  </a:lnTo>
                  <a:lnTo>
                    <a:pt x="109600" y="209638"/>
                  </a:lnTo>
                  <a:lnTo>
                    <a:pt x="100838" y="227380"/>
                  </a:lnTo>
                  <a:lnTo>
                    <a:pt x="92201" y="235445"/>
                  </a:lnTo>
                  <a:lnTo>
                    <a:pt x="73025" y="251561"/>
                  </a:lnTo>
                  <a:lnTo>
                    <a:pt x="64389" y="261239"/>
                  </a:lnTo>
                  <a:lnTo>
                    <a:pt x="46990" y="269303"/>
                  </a:lnTo>
                  <a:lnTo>
                    <a:pt x="19176" y="277368"/>
                  </a:lnTo>
                  <a:lnTo>
                    <a:pt x="10414" y="277368"/>
                  </a:lnTo>
                  <a:lnTo>
                    <a:pt x="0" y="277368"/>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9" name="object 9"/>
            <p:cNvSpPr/>
            <p:nvPr/>
          </p:nvSpPr>
          <p:spPr>
            <a:xfrm>
              <a:off x="9656063" y="5481828"/>
              <a:ext cx="73660" cy="368935"/>
            </a:xfrm>
            <a:custGeom>
              <a:avLst/>
              <a:gdLst/>
              <a:ahLst/>
              <a:cxnLst/>
              <a:rect l="l" t="t" r="r" b="b"/>
              <a:pathLst>
                <a:path w="73659" h="368935">
                  <a:moveTo>
                    <a:pt x="73151" y="0"/>
                  </a:moveTo>
                  <a:lnTo>
                    <a:pt x="0" y="0"/>
                  </a:lnTo>
                  <a:lnTo>
                    <a:pt x="0" y="141719"/>
                  </a:lnTo>
                  <a:lnTo>
                    <a:pt x="17399" y="167487"/>
                  </a:lnTo>
                  <a:lnTo>
                    <a:pt x="0" y="201307"/>
                  </a:lnTo>
                  <a:lnTo>
                    <a:pt x="0" y="368808"/>
                  </a:lnTo>
                  <a:lnTo>
                    <a:pt x="73151" y="368808"/>
                  </a:lnTo>
                  <a:lnTo>
                    <a:pt x="7315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0" name="object 10"/>
            <p:cNvSpPr/>
            <p:nvPr/>
          </p:nvSpPr>
          <p:spPr>
            <a:xfrm>
              <a:off x="9118853" y="5564885"/>
              <a:ext cx="245745" cy="177165"/>
            </a:xfrm>
            <a:custGeom>
              <a:avLst/>
              <a:gdLst/>
              <a:ahLst/>
              <a:cxnLst/>
              <a:rect l="l" t="t" r="r" b="b"/>
              <a:pathLst>
                <a:path w="245745" h="177164">
                  <a:moveTo>
                    <a:pt x="210312" y="176783"/>
                  </a:moveTo>
                  <a:lnTo>
                    <a:pt x="118872" y="173735"/>
                  </a:lnTo>
                </a:path>
                <a:path w="245745" h="177164">
                  <a:moveTo>
                    <a:pt x="245364" y="92963"/>
                  </a:moveTo>
                  <a:lnTo>
                    <a:pt x="0" y="92963"/>
                  </a:lnTo>
                </a:path>
                <a:path w="245745" h="177164">
                  <a:moveTo>
                    <a:pt x="216407" y="1523"/>
                  </a:moveTo>
                  <a:lnTo>
                    <a:pt x="108203"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1" name="object 11"/>
            <p:cNvSpPr/>
            <p:nvPr/>
          </p:nvSpPr>
          <p:spPr>
            <a:xfrm>
              <a:off x="8770619" y="5547360"/>
              <a:ext cx="337185" cy="236220"/>
            </a:xfrm>
            <a:custGeom>
              <a:avLst/>
              <a:gdLst/>
              <a:ahLst/>
              <a:cxnLst/>
              <a:rect l="l" t="t" r="r" b="b"/>
              <a:pathLst>
                <a:path w="337184" h="236220">
                  <a:moveTo>
                    <a:pt x="336803" y="118871"/>
                  </a:moveTo>
                  <a:lnTo>
                    <a:pt x="336803" y="128511"/>
                  </a:lnTo>
                  <a:lnTo>
                    <a:pt x="336803" y="152628"/>
                  </a:lnTo>
                  <a:lnTo>
                    <a:pt x="328168" y="170306"/>
                  </a:lnTo>
                  <a:lnTo>
                    <a:pt x="309118" y="194424"/>
                  </a:lnTo>
                  <a:lnTo>
                    <a:pt x="300354" y="202463"/>
                  </a:lnTo>
                  <a:lnTo>
                    <a:pt x="291719" y="212102"/>
                  </a:lnTo>
                  <a:lnTo>
                    <a:pt x="274447" y="220141"/>
                  </a:lnTo>
                  <a:lnTo>
                    <a:pt x="246760" y="228180"/>
                  </a:lnTo>
                  <a:lnTo>
                    <a:pt x="218948" y="236219"/>
                  </a:lnTo>
                  <a:lnTo>
                    <a:pt x="210311" y="236219"/>
                  </a:lnTo>
                </a:path>
                <a:path w="337184" h="236220">
                  <a:moveTo>
                    <a:pt x="0" y="0"/>
                  </a:moveTo>
                  <a:lnTo>
                    <a:pt x="1524" y="236219"/>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2" name="object 12"/>
            <p:cNvSpPr/>
            <p:nvPr/>
          </p:nvSpPr>
          <p:spPr>
            <a:xfrm>
              <a:off x="8770619" y="5545835"/>
              <a:ext cx="210820" cy="238125"/>
            </a:xfrm>
            <a:custGeom>
              <a:avLst/>
              <a:gdLst/>
              <a:ahLst/>
              <a:cxnLst/>
              <a:rect l="l" t="t" r="r" b="b"/>
              <a:pathLst>
                <a:path w="210820" h="238125">
                  <a:moveTo>
                    <a:pt x="210311" y="237744"/>
                  </a:moveTo>
                  <a:lnTo>
                    <a:pt x="0" y="236219"/>
                  </a:lnTo>
                </a:path>
                <a:path w="210820" h="238125">
                  <a:moveTo>
                    <a:pt x="210311" y="1523"/>
                  </a:moveTo>
                  <a:lnTo>
                    <a:pt x="0" y="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3" name="object 13"/>
            <p:cNvSpPr/>
            <p:nvPr/>
          </p:nvSpPr>
          <p:spPr>
            <a:xfrm>
              <a:off x="8980931" y="5547360"/>
              <a:ext cx="127000" cy="119380"/>
            </a:xfrm>
            <a:custGeom>
              <a:avLst/>
              <a:gdLst/>
              <a:ahLst/>
              <a:cxnLst/>
              <a:rect l="l" t="t" r="r" b="b"/>
              <a:pathLst>
                <a:path w="127000" h="119379">
                  <a:moveTo>
                    <a:pt x="0" y="0"/>
                  </a:moveTo>
                  <a:lnTo>
                    <a:pt x="8636" y="0"/>
                  </a:lnTo>
                  <a:lnTo>
                    <a:pt x="27686" y="0"/>
                  </a:lnTo>
                  <a:lnTo>
                    <a:pt x="53721" y="9778"/>
                  </a:lnTo>
                  <a:lnTo>
                    <a:pt x="81407" y="26034"/>
                  </a:lnTo>
                  <a:lnTo>
                    <a:pt x="90043" y="34162"/>
                  </a:lnTo>
                  <a:lnTo>
                    <a:pt x="98806" y="42341"/>
                  </a:lnTo>
                  <a:lnTo>
                    <a:pt x="117856" y="68389"/>
                  </a:lnTo>
                  <a:lnTo>
                    <a:pt x="126492" y="84670"/>
                  </a:lnTo>
                  <a:lnTo>
                    <a:pt x="126492" y="102590"/>
                  </a:lnTo>
                  <a:lnTo>
                    <a:pt x="126492" y="118871"/>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4" name="object 14"/>
            <p:cNvPicPr/>
            <p:nvPr/>
          </p:nvPicPr>
          <p:blipFill>
            <a:blip r:embed="rId6" cstate="print"/>
            <a:stretch>
              <a:fillRect/>
            </a:stretch>
          </p:blipFill>
          <p:spPr>
            <a:xfrm>
              <a:off x="8762682" y="5857938"/>
              <a:ext cx="424148" cy="242951"/>
            </a:xfrm>
            <a:prstGeom prst="rect">
              <a:avLst/>
            </a:prstGeom>
          </p:spPr>
        </p:pic>
        <p:sp>
          <p:nvSpPr>
            <p:cNvPr id="15" name="object 15"/>
            <p:cNvSpPr/>
            <p:nvPr/>
          </p:nvSpPr>
          <p:spPr>
            <a:xfrm>
              <a:off x="9228581" y="5154929"/>
              <a:ext cx="10795" cy="1132840"/>
            </a:xfrm>
            <a:custGeom>
              <a:avLst/>
              <a:gdLst/>
              <a:ahLst/>
              <a:cxnLst/>
              <a:rect l="l" t="t" r="r" b="b"/>
              <a:pathLst>
                <a:path w="10795" h="1132839">
                  <a:moveTo>
                    <a:pt x="9144" y="1132332"/>
                  </a:moveTo>
                  <a:lnTo>
                    <a:pt x="10668" y="579120"/>
                  </a:lnTo>
                </a:path>
                <a:path w="10795" h="1132839">
                  <a:moveTo>
                    <a:pt x="0" y="411480"/>
                  </a:moveTo>
                  <a:lnTo>
                    <a:pt x="3048"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6" name="object 16"/>
            <p:cNvSpPr/>
            <p:nvPr/>
          </p:nvSpPr>
          <p:spPr>
            <a:xfrm>
              <a:off x="9190481" y="5607558"/>
              <a:ext cx="155575" cy="93345"/>
            </a:xfrm>
            <a:custGeom>
              <a:avLst/>
              <a:gdLst/>
              <a:ahLst/>
              <a:cxnLst/>
              <a:rect l="l" t="t" r="r" b="b"/>
              <a:pathLst>
                <a:path w="155575" h="93345">
                  <a:moveTo>
                    <a:pt x="155448" y="1523"/>
                  </a:moveTo>
                  <a:lnTo>
                    <a:pt x="0" y="0"/>
                  </a:lnTo>
                </a:path>
                <a:path w="155575" h="93345">
                  <a:moveTo>
                    <a:pt x="155448" y="92963"/>
                  </a:moveTo>
                  <a:lnTo>
                    <a:pt x="0" y="91439"/>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7" name="object 17"/>
            <p:cNvPicPr/>
            <p:nvPr/>
          </p:nvPicPr>
          <p:blipFill>
            <a:blip r:embed="rId7" cstate="print"/>
            <a:stretch>
              <a:fillRect/>
            </a:stretch>
          </p:blipFill>
          <p:spPr>
            <a:xfrm>
              <a:off x="8648540" y="6168834"/>
              <a:ext cx="468344" cy="252095"/>
            </a:xfrm>
            <a:prstGeom prst="rect">
              <a:avLst/>
            </a:prstGeom>
          </p:spPr>
        </p:pic>
        <p:sp>
          <p:nvSpPr>
            <p:cNvPr id="18" name="object 18"/>
            <p:cNvSpPr/>
            <p:nvPr/>
          </p:nvSpPr>
          <p:spPr>
            <a:xfrm>
              <a:off x="9192005" y="5700522"/>
              <a:ext cx="1905" cy="268605"/>
            </a:xfrm>
            <a:custGeom>
              <a:avLst/>
              <a:gdLst/>
              <a:ahLst/>
              <a:cxnLst/>
              <a:rect l="l" t="t" r="r" b="b"/>
              <a:pathLst>
                <a:path w="1904" h="268604">
                  <a:moveTo>
                    <a:pt x="0" y="268223"/>
                  </a:moveTo>
                  <a:lnTo>
                    <a:pt x="1524"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9" name="object 19"/>
            <p:cNvSpPr/>
            <p:nvPr/>
          </p:nvSpPr>
          <p:spPr>
            <a:xfrm>
              <a:off x="9109710" y="6284213"/>
              <a:ext cx="119380" cy="3175"/>
            </a:xfrm>
            <a:custGeom>
              <a:avLst/>
              <a:gdLst/>
              <a:ahLst/>
              <a:cxnLst/>
              <a:rect l="l" t="t" r="r" b="b"/>
              <a:pathLst>
                <a:path w="119379" h="3175">
                  <a:moveTo>
                    <a:pt x="118872" y="3048"/>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0" name="object 20"/>
            <p:cNvSpPr/>
            <p:nvPr/>
          </p:nvSpPr>
          <p:spPr>
            <a:xfrm>
              <a:off x="9192005" y="5348478"/>
              <a:ext cx="1905" cy="260985"/>
            </a:xfrm>
            <a:custGeom>
              <a:avLst/>
              <a:gdLst/>
              <a:ahLst/>
              <a:cxnLst/>
              <a:rect l="l" t="t" r="r" b="b"/>
              <a:pathLst>
                <a:path w="1904" h="260985">
                  <a:moveTo>
                    <a:pt x="0" y="260604"/>
                  </a:moveTo>
                  <a:lnTo>
                    <a:pt x="1524"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21" name="object 21"/>
            <p:cNvPicPr/>
            <p:nvPr/>
          </p:nvPicPr>
          <p:blipFill>
            <a:blip r:embed="rId8" cstate="print"/>
            <a:stretch>
              <a:fillRect/>
            </a:stretch>
          </p:blipFill>
          <p:spPr>
            <a:xfrm>
              <a:off x="8761158" y="4155630"/>
              <a:ext cx="431768" cy="252094"/>
            </a:xfrm>
            <a:prstGeom prst="rect">
              <a:avLst/>
            </a:prstGeom>
          </p:spPr>
        </p:pic>
        <p:pic>
          <p:nvPicPr>
            <p:cNvPr id="22" name="object 22"/>
            <p:cNvPicPr/>
            <p:nvPr/>
          </p:nvPicPr>
          <p:blipFill>
            <a:blip r:embed="rId9" cstate="print"/>
            <a:stretch>
              <a:fillRect/>
            </a:stretch>
          </p:blipFill>
          <p:spPr>
            <a:xfrm>
              <a:off x="9274746" y="4439094"/>
              <a:ext cx="242950" cy="261238"/>
            </a:xfrm>
            <a:prstGeom prst="rect">
              <a:avLst/>
            </a:prstGeom>
          </p:spPr>
        </p:pic>
        <p:sp>
          <p:nvSpPr>
            <p:cNvPr id="23" name="object 23"/>
            <p:cNvSpPr/>
            <p:nvPr/>
          </p:nvSpPr>
          <p:spPr>
            <a:xfrm>
              <a:off x="9500616" y="4415027"/>
              <a:ext cx="182880" cy="320040"/>
            </a:xfrm>
            <a:custGeom>
              <a:avLst/>
              <a:gdLst/>
              <a:ahLst/>
              <a:cxnLst/>
              <a:rect l="l" t="t" r="r" b="b"/>
              <a:pathLst>
                <a:path w="182879" h="320039">
                  <a:moveTo>
                    <a:pt x="0" y="33528"/>
                  </a:moveTo>
                  <a:lnTo>
                    <a:pt x="8762" y="33528"/>
                  </a:lnTo>
                  <a:lnTo>
                    <a:pt x="19303" y="33528"/>
                  </a:lnTo>
                  <a:lnTo>
                    <a:pt x="45592" y="43180"/>
                  </a:lnTo>
                  <a:lnTo>
                    <a:pt x="64897" y="51181"/>
                  </a:lnTo>
                  <a:lnTo>
                    <a:pt x="73659" y="59309"/>
                  </a:lnTo>
                  <a:lnTo>
                    <a:pt x="101726" y="75438"/>
                  </a:lnTo>
                  <a:lnTo>
                    <a:pt x="110616" y="93091"/>
                  </a:lnTo>
                  <a:lnTo>
                    <a:pt x="119379" y="101092"/>
                  </a:lnTo>
                  <a:lnTo>
                    <a:pt x="128142" y="118872"/>
                  </a:lnTo>
                  <a:lnTo>
                    <a:pt x="136905" y="134874"/>
                  </a:lnTo>
                  <a:lnTo>
                    <a:pt x="156209" y="184785"/>
                  </a:lnTo>
                  <a:lnTo>
                    <a:pt x="164973" y="236347"/>
                  </a:lnTo>
                  <a:lnTo>
                    <a:pt x="173735" y="286258"/>
                  </a:lnTo>
                  <a:lnTo>
                    <a:pt x="173735" y="320040"/>
                  </a:lnTo>
                </a:path>
                <a:path w="182879" h="320039">
                  <a:moveTo>
                    <a:pt x="182879" y="0"/>
                  </a:moveTo>
                  <a:lnTo>
                    <a:pt x="182879" y="24130"/>
                  </a:lnTo>
                  <a:lnTo>
                    <a:pt x="174116" y="83820"/>
                  </a:lnTo>
                  <a:lnTo>
                    <a:pt x="165353" y="125730"/>
                  </a:lnTo>
                  <a:lnTo>
                    <a:pt x="147700" y="167767"/>
                  </a:lnTo>
                  <a:lnTo>
                    <a:pt x="128397" y="191897"/>
                  </a:lnTo>
                  <a:lnTo>
                    <a:pt x="119633" y="209677"/>
                  </a:lnTo>
                  <a:lnTo>
                    <a:pt x="110743" y="217678"/>
                  </a:lnTo>
                  <a:lnTo>
                    <a:pt x="91439" y="243459"/>
                  </a:lnTo>
                  <a:lnTo>
                    <a:pt x="73913" y="251587"/>
                  </a:lnTo>
                  <a:lnTo>
                    <a:pt x="65024" y="259588"/>
                  </a:lnTo>
                  <a:lnTo>
                    <a:pt x="45719" y="267716"/>
                  </a:lnTo>
                  <a:lnTo>
                    <a:pt x="19303" y="277368"/>
                  </a:lnTo>
                  <a:lnTo>
                    <a:pt x="8762" y="277368"/>
                  </a:lnTo>
                  <a:lnTo>
                    <a:pt x="0" y="277368"/>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4" name="object 24"/>
            <p:cNvSpPr/>
            <p:nvPr/>
          </p:nvSpPr>
          <p:spPr>
            <a:xfrm>
              <a:off x="9648444" y="4390643"/>
              <a:ext cx="82550" cy="367665"/>
            </a:xfrm>
            <a:custGeom>
              <a:avLst/>
              <a:gdLst/>
              <a:ahLst/>
              <a:cxnLst/>
              <a:rect l="l" t="t" r="r" b="b"/>
              <a:pathLst>
                <a:path w="82550" h="367664">
                  <a:moveTo>
                    <a:pt x="82296" y="0"/>
                  </a:moveTo>
                  <a:lnTo>
                    <a:pt x="8762" y="0"/>
                  </a:lnTo>
                  <a:lnTo>
                    <a:pt x="8762" y="142747"/>
                  </a:lnTo>
                  <a:lnTo>
                    <a:pt x="17525" y="174878"/>
                  </a:lnTo>
                  <a:lnTo>
                    <a:pt x="0" y="208533"/>
                  </a:lnTo>
                  <a:lnTo>
                    <a:pt x="0" y="367283"/>
                  </a:lnTo>
                  <a:lnTo>
                    <a:pt x="82296" y="367283"/>
                  </a:lnTo>
                  <a:lnTo>
                    <a:pt x="82296"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5" name="object 25"/>
            <p:cNvSpPr/>
            <p:nvPr/>
          </p:nvSpPr>
          <p:spPr>
            <a:xfrm>
              <a:off x="9118853" y="4481321"/>
              <a:ext cx="243840" cy="111760"/>
            </a:xfrm>
            <a:custGeom>
              <a:avLst/>
              <a:gdLst/>
              <a:ahLst/>
              <a:cxnLst/>
              <a:rect l="l" t="t" r="r" b="b"/>
              <a:pathLst>
                <a:path w="243840" h="111760">
                  <a:moveTo>
                    <a:pt x="243840" y="111251"/>
                  </a:moveTo>
                  <a:lnTo>
                    <a:pt x="0" y="109727"/>
                  </a:lnTo>
                </a:path>
                <a:path w="243840" h="111760">
                  <a:moveTo>
                    <a:pt x="216407" y="3047"/>
                  </a:moveTo>
                  <a:lnTo>
                    <a:pt x="108203"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6" name="object 26"/>
            <p:cNvSpPr/>
            <p:nvPr/>
          </p:nvSpPr>
          <p:spPr>
            <a:xfrm>
              <a:off x="8770619" y="4483608"/>
              <a:ext cx="337185" cy="226060"/>
            </a:xfrm>
            <a:custGeom>
              <a:avLst/>
              <a:gdLst/>
              <a:ahLst/>
              <a:cxnLst/>
              <a:rect l="l" t="t" r="r" b="b"/>
              <a:pathLst>
                <a:path w="337184" h="226060">
                  <a:moveTo>
                    <a:pt x="336803" y="108204"/>
                  </a:moveTo>
                  <a:lnTo>
                    <a:pt x="336803" y="116205"/>
                  </a:lnTo>
                  <a:lnTo>
                    <a:pt x="336803" y="141986"/>
                  </a:lnTo>
                  <a:lnTo>
                    <a:pt x="328168" y="157988"/>
                  </a:lnTo>
                  <a:lnTo>
                    <a:pt x="309118" y="183769"/>
                  </a:lnTo>
                  <a:lnTo>
                    <a:pt x="300354" y="191770"/>
                  </a:lnTo>
                  <a:lnTo>
                    <a:pt x="291719" y="199771"/>
                  </a:lnTo>
                  <a:lnTo>
                    <a:pt x="274447" y="209423"/>
                  </a:lnTo>
                  <a:lnTo>
                    <a:pt x="246760" y="217551"/>
                  </a:lnTo>
                  <a:lnTo>
                    <a:pt x="218948" y="225552"/>
                  </a:lnTo>
                  <a:lnTo>
                    <a:pt x="210311" y="225552"/>
                  </a:lnTo>
                </a:path>
                <a:path w="337184" h="226060">
                  <a:moveTo>
                    <a:pt x="0" y="0"/>
                  </a:moveTo>
                  <a:lnTo>
                    <a:pt x="1524" y="225552"/>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7" name="object 27"/>
            <p:cNvSpPr/>
            <p:nvPr/>
          </p:nvSpPr>
          <p:spPr>
            <a:xfrm>
              <a:off x="8770619" y="4480559"/>
              <a:ext cx="210820" cy="228600"/>
            </a:xfrm>
            <a:custGeom>
              <a:avLst/>
              <a:gdLst/>
              <a:ahLst/>
              <a:cxnLst/>
              <a:rect l="l" t="t" r="r" b="b"/>
              <a:pathLst>
                <a:path w="210820" h="228600">
                  <a:moveTo>
                    <a:pt x="210311" y="228600"/>
                  </a:moveTo>
                  <a:lnTo>
                    <a:pt x="0" y="227075"/>
                  </a:lnTo>
                </a:path>
                <a:path w="210820" h="228600">
                  <a:moveTo>
                    <a:pt x="210311" y="3047"/>
                  </a:moveTo>
                  <a:lnTo>
                    <a:pt x="0" y="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8" name="object 28"/>
            <p:cNvSpPr/>
            <p:nvPr/>
          </p:nvSpPr>
          <p:spPr>
            <a:xfrm>
              <a:off x="8770619" y="4483608"/>
              <a:ext cx="337185" cy="546100"/>
            </a:xfrm>
            <a:custGeom>
              <a:avLst/>
              <a:gdLst/>
              <a:ahLst/>
              <a:cxnLst/>
              <a:rect l="l" t="t" r="r" b="b"/>
              <a:pathLst>
                <a:path w="337184" h="546100">
                  <a:moveTo>
                    <a:pt x="210311" y="0"/>
                  </a:moveTo>
                  <a:lnTo>
                    <a:pt x="218948" y="0"/>
                  </a:lnTo>
                  <a:lnTo>
                    <a:pt x="237998" y="0"/>
                  </a:lnTo>
                  <a:lnTo>
                    <a:pt x="264032" y="7874"/>
                  </a:lnTo>
                  <a:lnTo>
                    <a:pt x="300354" y="33274"/>
                  </a:lnTo>
                  <a:lnTo>
                    <a:pt x="328168" y="66675"/>
                  </a:lnTo>
                  <a:lnTo>
                    <a:pt x="336803" y="82550"/>
                  </a:lnTo>
                  <a:lnTo>
                    <a:pt x="336803" y="99949"/>
                  </a:lnTo>
                  <a:lnTo>
                    <a:pt x="336803" y="115824"/>
                  </a:lnTo>
                </a:path>
                <a:path w="337184" h="546100">
                  <a:moveTo>
                    <a:pt x="336803" y="426720"/>
                  </a:moveTo>
                  <a:lnTo>
                    <a:pt x="336803" y="434848"/>
                  </a:lnTo>
                  <a:lnTo>
                    <a:pt x="336803" y="460883"/>
                  </a:lnTo>
                  <a:lnTo>
                    <a:pt x="328168" y="477139"/>
                  </a:lnTo>
                  <a:lnTo>
                    <a:pt x="309118" y="503301"/>
                  </a:lnTo>
                  <a:lnTo>
                    <a:pt x="300354" y="511429"/>
                  </a:lnTo>
                  <a:lnTo>
                    <a:pt x="291719" y="519557"/>
                  </a:lnTo>
                  <a:lnTo>
                    <a:pt x="274447" y="529336"/>
                  </a:lnTo>
                  <a:lnTo>
                    <a:pt x="246760" y="537464"/>
                  </a:lnTo>
                  <a:lnTo>
                    <a:pt x="218948" y="545592"/>
                  </a:lnTo>
                  <a:lnTo>
                    <a:pt x="210311" y="545592"/>
                  </a:lnTo>
                </a:path>
                <a:path w="337184" h="546100">
                  <a:moveTo>
                    <a:pt x="0" y="309372"/>
                  </a:moveTo>
                  <a:lnTo>
                    <a:pt x="1524" y="545592"/>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9" name="object 29"/>
            <p:cNvSpPr/>
            <p:nvPr/>
          </p:nvSpPr>
          <p:spPr>
            <a:xfrm>
              <a:off x="8770619" y="4791455"/>
              <a:ext cx="210820" cy="238125"/>
            </a:xfrm>
            <a:custGeom>
              <a:avLst/>
              <a:gdLst/>
              <a:ahLst/>
              <a:cxnLst/>
              <a:rect l="l" t="t" r="r" b="b"/>
              <a:pathLst>
                <a:path w="210820" h="238125">
                  <a:moveTo>
                    <a:pt x="210311" y="237744"/>
                  </a:moveTo>
                  <a:lnTo>
                    <a:pt x="0" y="236220"/>
                  </a:lnTo>
                </a:path>
                <a:path w="210820" h="238125">
                  <a:moveTo>
                    <a:pt x="210311" y="1524"/>
                  </a:moveTo>
                  <a:lnTo>
                    <a:pt x="0" y="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0" name="object 30"/>
            <p:cNvSpPr/>
            <p:nvPr/>
          </p:nvSpPr>
          <p:spPr>
            <a:xfrm>
              <a:off x="8980931" y="4792980"/>
              <a:ext cx="127000" cy="117475"/>
            </a:xfrm>
            <a:custGeom>
              <a:avLst/>
              <a:gdLst/>
              <a:ahLst/>
              <a:cxnLst/>
              <a:rect l="l" t="t" r="r" b="b"/>
              <a:pathLst>
                <a:path w="127000" h="117475">
                  <a:moveTo>
                    <a:pt x="0" y="0"/>
                  </a:moveTo>
                  <a:lnTo>
                    <a:pt x="8636" y="0"/>
                  </a:lnTo>
                  <a:lnTo>
                    <a:pt x="27686" y="0"/>
                  </a:lnTo>
                  <a:lnTo>
                    <a:pt x="53721" y="8001"/>
                  </a:lnTo>
                  <a:lnTo>
                    <a:pt x="81407" y="25781"/>
                  </a:lnTo>
                  <a:lnTo>
                    <a:pt x="90043" y="33782"/>
                  </a:lnTo>
                  <a:lnTo>
                    <a:pt x="98806" y="41783"/>
                  </a:lnTo>
                  <a:lnTo>
                    <a:pt x="117856" y="67564"/>
                  </a:lnTo>
                  <a:lnTo>
                    <a:pt x="126492" y="83566"/>
                  </a:lnTo>
                  <a:lnTo>
                    <a:pt x="126492" y="101219"/>
                  </a:lnTo>
                  <a:lnTo>
                    <a:pt x="126492" y="117348"/>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1" name="object 31"/>
            <p:cNvSpPr/>
            <p:nvPr/>
          </p:nvSpPr>
          <p:spPr>
            <a:xfrm>
              <a:off x="8654033" y="4818125"/>
              <a:ext cx="574675" cy="83820"/>
            </a:xfrm>
            <a:custGeom>
              <a:avLst/>
              <a:gdLst/>
              <a:ahLst/>
              <a:cxnLst/>
              <a:rect l="l" t="t" r="r" b="b"/>
              <a:pathLst>
                <a:path w="574675" h="83820">
                  <a:moveTo>
                    <a:pt x="118872" y="1524"/>
                  </a:moveTo>
                  <a:lnTo>
                    <a:pt x="0" y="0"/>
                  </a:lnTo>
                </a:path>
                <a:path w="574675" h="83820">
                  <a:moveTo>
                    <a:pt x="574548" y="83819"/>
                  </a:moveTo>
                  <a:lnTo>
                    <a:pt x="475488" y="83819"/>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2" name="object 32"/>
            <p:cNvSpPr/>
            <p:nvPr/>
          </p:nvSpPr>
          <p:spPr>
            <a:xfrm>
              <a:off x="8628125" y="4787646"/>
              <a:ext cx="62865" cy="56515"/>
            </a:xfrm>
            <a:custGeom>
              <a:avLst/>
              <a:gdLst/>
              <a:ahLst/>
              <a:cxnLst/>
              <a:rect l="l" t="t" r="r" b="b"/>
              <a:pathLst>
                <a:path w="62865" h="56514">
                  <a:moveTo>
                    <a:pt x="31242" y="0"/>
                  </a:moveTo>
                  <a:lnTo>
                    <a:pt x="19073" y="2208"/>
                  </a:lnTo>
                  <a:lnTo>
                    <a:pt x="9144" y="8239"/>
                  </a:lnTo>
                  <a:lnTo>
                    <a:pt x="2452" y="17198"/>
                  </a:lnTo>
                  <a:lnTo>
                    <a:pt x="0" y="28193"/>
                  </a:lnTo>
                  <a:lnTo>
                    <a:pt x="2452" y="39189"/>
                  </a:lnTo>
                  <a:lnTo>
                    <a:pt x="9144" y="48148"/>
                  </a:lnTo>
                  <a:lnTo>
                    <a:pt x="19073" y="54179"/>
                  </a:lnTo>
                  <a:lnTo>
                    <a:pt x="31242" y="56387"/>
                  </a:lnTo>
                  <a:lnTo>
                    <a:pt x="43410" y="54179"/>
                  </a:lnTo>
                  <a:lnTo>
                    <a:pt x="53339" y="48148"/>
                  </a:lnTo>
                  <a:lnTo>
                    <a:pt x="60031" y="39189"/>
                  </a:lnTo>
                  <a:lnTo>
                    <a:pt x="62483" y="28193"/>
                  </a:lnTo>
                  <a:lnTo>
                    <a:pt x="60031" y="17198"/>
                  </a:lnTo>
                  <a:lnTo>
                    <a:pt x="53340" y="8239"/>
                  </a:lnTo>
                  <a:lnTo>
                    <a:pt x="43410" y="2208"/>
                  </a:lnTo>
                  <a:lnTo>
                    <a:pt x="31242" y="0"/>
                  </a:lnTo>
                  <a:close/>
                </a:path>
              </a:pathLst>
            </a:custGeom>
            <a:solidFill>
              <a:srgbClr val="000000"/>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3" name="object 33"/>
            <p:cNvSpPr/>
            <p:nvPr/>
          </p:nvSpPr>
          <p:spPr>
            <a:xfrm>
              <a:off x="8628125" y="4555997"/>
              <a:ext cx="1209040" cy="288290"/>
            </a:xfrm>
            <a:custGeom>
              <a:avLst/>
              <a:gdLst/>
              <a:ahLst/>
              <a:cxnLst/>
              <a:rect l="l" t="t" r="r" b="b"/>
              <a:pathLst>
                <a:path w="1209040" h="288289">
                  <a:moveTo>
                    <a:pt x="31242" y="288035"/>
                  </a:moveTo>
                  <a:lnTo>
                    <a:pt x="19073" y="285827"/>
                  </a:lnTo>
                  <a:lnTo>
                    <a:pt x="9144" y="279796"/>
                  </a:lnTo>
                  <a:lnTo>
                    <a:pt x="2452" y="270837"/>
                  </a:lnTo>
                  <a:lnTo>
                    <a:pt x="0" y="259841"/>
                  </a:lnTo>
                  <a:lnTo>
                    <a:pt x="2452" y="248846"/>
                  </a:lnTo>
                  <a:lnTo>
                    <a:pt x="9144" y="239887"/>
                  </a:lnTo>
                  <a:lnTo>
                    <a:pt x="19073" y="233856"/>
                  </a:lnTo>
                  <a:lnTo>
                    <a:pt x="31242" y="231647"/>
                  </a:lnTo>
                  <a:lnTo>
                    <a:pt x="43410" y="233856"/>
                  </a:lnTo>
                  <a:lnTo>
                    <a:pt x="53340" y="239887"/>
                  </a:lnTo>
                  <a:lnTo>
                    <a:pt x="60031" y="248846"/>
                  </a:lnTo>
                  <a:lnTo>
                    <a:pt x="62483" y="259841"/>
                  </a:lnTo>
                  <a:lnTo>
                    <a:pt x="60031" y="270837"/>
                  </a:lnTo>
                  <a:lnTo>
                    <a:pt x="53339" y="279796"/>
                  </a:lnTo>
                  <a:lnTo>
                    <a:pt x="43410" y="285827"/>
                  </a:lnTo>
                  <a:lnTo>
                    <a:pt x="31242" y="288035"/>
                  </a:lnTo>
                  <a:close/>
                </a:path>
                <a:path w="1209040" h="288289">
                  <a:moveTo>
                    <a:pt x="1036320" y="1524"/>
                  </a:moveTo>
                  <a:lnTo>
                    <a:pt x="1208531"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4" name="object 34"/>
            <p:cNvSpPr/>
            <p:nvPr/>
          </p:nvSpPr>
          <p:spPr>
            <a:xfrm>
              <a:off x="9190481" y="4531613"/>
              <a:ext cx="155575" cy="111760"/>
            </a:xfrm>
            <a:custGeom>
              <a:avLst/>
              <a:gdLst/>
              <a:ahLst/>
              <a:cxnLst/>
              <a:rect l="l" t="t" r="r" b="b"/>
              <a:pathLst>
                <a:path w="155575" h="111760">
                  <a:moveTo>
                    <a:pt x="155448" y="3048"/>
                  </a:moveTo>
                  <a:lnTo>
                    <a:pt x="0" y="0"/>
                  </a:lnTo>
                </a:path>
                <a:path w="155575" h="111760">
                  <a:moveTo>
                    <a:pt x="155448" y="111252"/>
                  </a:moveTo>
                  <a:lnTo>
                    <a:pt x="45720" y="109728"/>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5" name="object 35"/>
            <p:cNvSpPr/>
            <p:nvPr/>
          </p:nvSpPr>
          <p:spPr>
            <a:xfrm>
              <a:off x="9190481" y="4274058"/>
              <a:ext cx="40005" cy="628015"/>
            </a:xfrm>
            <a:custGeom>
              <a:avLst/>
              <a:gdLst/>
              <a:ahLst/>
              <a:cxnLst/>
              <a:rect l="l" t="t" r="r" b="b"/>
              <a:pathLst>
                <a:path w="40004" h="628014">
                  <a:moveTo>
                    <a:pt x="38100" y="627888"/>
                  </a:moveTo>
                  <a:lnTo>
                    <a:pt x="39624" y="368808"/>
                  </a:lnTo>
                </a:path>
                <a:path w="40004" h="628014">
                  <a:moveTo>
                    <a:pt x="0" y="259080"/>
                  </a:moveTo>
                  <a:lnTo>
                    <a:pt x="3048"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36" name="object 36"/>
            <p:cNvPicPr/>
            <p:nvPr/>
          </p:nvPicPr>
          <p:blipFill>
            <a:blip r:embed="rId10" cstate="print"/>
            <a:stretch>
              <a:fillRect/>
            </a:stretch>
          </p:blipFill>
          <p:spPr>
            <a:xfrm>
              <a:off x="8761158" y="2742882"/>
              <a:ext cx="345058" cy="253618"/>
            </a:xfrm>
            <a:prstGeom prst="rect">
              <a:avLst/>
            </a:prstGeom>
          </p:spPr>
        </p:pic>
        <p:pic>
          <p:nvPicPr>
            <p:cNvPr id="37" name="object 37"/>
            <p:cNvPicPr/>
            <p:nvPr/>
          </p:nvPicPr>
          <p:blipFill>
            <a:blip r:embed="rId11" cstate="print"/>
            <a:stretch>
              <a:fillRect/>
            </a:stretch>
          </p:blipFill>
          <p:spPr>
            <a:xfrm>
              <a:off x="9271698" y="2657538"/>
              <a:ext cx="242950" cy="262763"/>
            </a:xfrm>
            <a:prstGeom prst="rect">
              <a:avLst/>
            </a:prstGeom>
          </p:spPr>
        </p:pic>
        <p:sp>
          <p:nvSpPr>
            <p:cNvPr id="38" name="object 38"/>
            <p:cNvSpPr/>
            <p:nvPr/>
          </p:nvSpPr>
          <p:spPr>
            <a:xfrm>
              <a:off x="9499091" y="2633471"/>
              <a:ext cx="172720" cy="329565"/>
            </a:xfrm>
            <a:custGeom>
              <a:avLst/>
              <a:gdLst/>
              <a:ahLst/>
              <a:cxnLst/>
              <a:rect l="l" t="t" r="r" b="b"/>
              <a:pathLst>
                <a:path w="172720" h="329564">
                  <a:moveTo>
                    <a:pt x="0" y="33527"/>
                  </a:moveTo>
                  <a:lnTo>
                    <a:pt x="8635" y="33527"/>
                  </a:lnTo>
                  <a:lnTo>
                    <a:pt x="19176" y="33527"/>
                  </a:lnTo>
                  <a:lnTo>
                    <a:pt x="45211" y="41655"/>
                  </a:lnTo>
                  <a:lnTo>
                    <a:pt x="64388" y="51307"/>
                  </a:lnTo>
                  <a:lnTo>
                    <a:pt x="73025" y="59436"/>
                  </a:lnTo>
                  <a:lnTo>
                    <a:pt x="90424" y="75564"/>
                  </a:lnTo>
                  <a:lnTo>
                    <a:pt x="100837" y="83565"/>
                  </a:lnTo>
                  <a:lnTo>
                    <a:pt x="109600" y="101345"/>
                  </a:lnTo>
                  <a:lnTo>
                    <a:pt x="118236" y="117601"/>
                  </a:lnTo>
                  <a:lnTo>
                    <a:pt x="135635" y="143382"/>
                  </a:lnTo>
                  <a:lnTo>
                    <a:pt x="154812" y="193420"/>
                  </a:lnTo>
                  <a:lnTo>
                    <a:pt x="163575" y="235457"/>
                  </a:lnTo>
                  <a:lnTo>
                    <a:pt x="172211" y="295275"/>
                  </a:lnTo>
                  <a:lnTo>
                    <a:pt x="172211" y="329183"/>
                  </a:lnTo>
                </a:path>
                <a:path w="172720" h="329564">
                  <a:moveTo>
                    <a:pt x="172211" y="0"/>
                  </a:moveTo>
                  <a:lnTo>
                    <a:pt x="172211" y="25780"/>
                  </a:lnTo>
                  <a:lnTo>
                    <a:pt x="163575" y="83819"/>
                  </a:lnTo>
                  <a:lnTo>
                    <a:pt x="154812" y="127380"/>
                  </a:lnTo>
                  <a:lnTo>
                    <a:pt x="135635" y="169290"/>
                  </a:lnTo>
                  <a:lnTo>
                    <a:pt x="118236" y="193548"/>
                  </a:lnTo>
                  <a:lnTo>
                    <a:pt x="109600" y="211200"/>
                  </a:lnTo>
                  <a:lnTo>
                    <a:pt x="100837" y="227329"/>
                  </a:lnTo>
                  <a:lnTo>
                    <a:pt x="90424" y="235457"/>
                  </a:lnTo>
                  <a:lnTo>
                    <a:pt x="73025" y="253237"/>
                  </a:lnTo>
                  <a:lnTo>
                    <a:pt x="64388" y="261238"/>
                  </a:lnTo>
                  <a:lnTo>
                    <a:pt x="45211" y="269366"/>
                  </a:lnTo>
                  <a:lnTo>
                    <a:pt x="19176" y="277367"/>
                  </a:lnTo>
                  <a:lnTo>
                    <a:pt x="8635" y="277367"/>
                  </a:lnTo>
                  <a:lnTo>
                    <a:pt x="0" y="277367"/>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9" name="object 39"/>
            <p:cNvSpPr/>
            <p:nvPr/>
          </p:nvSpPr>
          <p:spPr>
            <a:xfrm>
              <a:off x="9643872" y="2618231"/>
              <a:ext cx="71755" cy="370840"/>
            </a:xfrm>
            <a:custGeom>
              <a:avLst/>
              <a:gdLst/>
              <a:ahLst/>
              <a:cxnLst/>
              <a:rect l="l" t="t" r="r" b="b"/>
              <a:pathLst>
                <a:path w="71754" h="370839">
                  <a:moveTo>
                    <a:pt x="71627" y="0"/>
                  </a:moveTo>
                  <a:lnTo>
                    <a:pt x="0" y="0"/>
                  </a:lnTo>
                  <a:lnTo>
                    <a:pt x="0" y="143890"/>
                  </a:lnTo>
                  <a:lnTo>
                    <a:pt x="17525" y="168147"/>
                  </a:lnTo>
                  <a:lnTo>
                    <a:pt x="0" y="202183"/>
                  </a:lnTo>
                  <a:lnTo>
                    <a:pt x="0" y="370331"/>
                  </a:lnTo>
                  <a:lnTo>
                    <a:pt x="71627" y="370331"/>
                  </a:lnTo>
                  <a:lnTo>
                    <a:pt x="71627"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0" name="object 40"/>
            <p:cNvSpPr/>
            <p:nvPr/>
          </p:nvSpPr>
          <p:spPr>
            <a:xfrm>
              <a:off x="8652510" y="2785109"/>
              <a:ext cx="692150" cy="70485"/>
            </a:xfrm>
            <a:custGeom>
              <a:avLst/>
              <a:gdLst/>
              <a:ahLst/>
              <a:cxnLst/>
              <a:rect l="l" t="t" r="r" b="b"/>
              <a:pathLst>
                <a:path w="692150" h="70485">
                  <a:moveTo>
                    <a:pt x="117348" y="1524"/>
                  </a:moveTo>
                  <a:lnTo>
                    <a:pt x="0" y="0"/>
                  </a:lnTo>
                </a:path>
                <a:path w="692150" h="70485">
                  <a:moveTo>
                    <a:pt x="691896" y="70103"/>
                  </a:moveTo>
                  <a:lnTo>
                    <a:pt x="464820" y="67055"/>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1" name="object 41"/>
            <p:cNvSpPr/>
            <p:nvPr/>
          </p:nvSpPr>
          <p:spPr>
            <a:xfrm>
              <a:off x="9205722" y="2646425"/>
              <a:ext cx="128270" cy="66040"/>
            </a:xfrm>
            <a:custGeom>
              <a:avLst/>
              <a:gdLst/>
              <a:ahLst/>
              <a:cxnLst/>
              <a:rect l="l" t="t" r="r" b="b"/>
              <a:pathLst>
                <a:path w="128270" h="66039">
                  <a:moveTo>
                    <a:pt x="128016" y="65532"/>
                  </a:moveTo>
                  <a:lnTo>
                    <a:pt x="0" y="65532"/>
                  </a:ln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2" name="object 42"/>
            <p:cNvSpPr/>
            <p:nvPr/>
          </p:nvSpPr>
          <p:spPr>
            <a:xfrm>
              <a:off x="9827513" y="2643377"/>
              <a:ext cx="382905" cy="1905"/>
            </a:xfrm>
            <a:custGeom>
              <a:avLst/>
              <a:gdLst/>
              <a:ahLst/>
              <a:cxnLst/>
              <a:rect l="l" t="t" r="r" b="b"/>
              <a:pathLst>
                <a:path w="382904" h="1905">
                  <a:moveTo>
                    <a:pt x="382524"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43" name="object 43"/>
            <p:cNvPicPr/>
            <p:nvPr/>
          </p:nvPicPr>
          <p:blipFill>
            <a:blip r:embed="rId12" cstate="print"/>
            <a:stretch>
              <a:fillRect/>
            </a:stretch>
          </p:blipFill>
          <p:spPr>
            <a:xfrm>
              <a:off x="10154094" y="2442654"/>
              <a:ext cx="244475" cy="259715"/>
            </a:xfrm>
            <a:prstGeom prst="rect">
              <a:avLst/>
            </a:prstGeom>
          </p:spPr>
        </p:pic>
        <p:sp>
          <p:nvSpPr>
            <p:cNvPr id="44" name="object 44"/>
            <p:cNvSpPr/>
            <p:nvPr/>
          </p:nvSpPr>
          <p:spPr>
            <a:xfrm>
              <a:off x="10381488" y="2417063"/>
              <a:ext cx="181610" cy="327660"/>
            </a:xfrm>
            <a:custGeom>
              <a:avLst/>
              <a:gdLst/>
              <a:ahLst/>
              <a:cxnLst/>
              <a:rect l="l" t="t" r="r" b="b"/>
              <a:pathLst>
                <a:path w="181609" h="327660">
                  <a:moveTo>
                    <a:pt x="0" y="35051"/>
                  </a:moveTo>
                  <a:lnTo>
                    <a:pt x="8635" y="35051"/>
                  </a:lnTo>
                  <a:lnTo>
                    <a:pt x="17398" y="35051"/>
                  </a:lnTo>
                  <a:lnTo>
                    <a:pt x="45211" y="43052"/>
                  </a:lnTo>
                  <a:lnTo>
                    <a:pt x="62610" y="51181"/>
                  </a:lnTo>
                  <a:lnTo>
                    <a:pt x="73025" y="59182"/>
                  </a:lnTo>
                  <a:lnTo>
                    <a:pt x="99186" y="76835"/>
                  </a:lnTo>
                  <a:lnTo>
                    <a:pt x="107822" y="92963"/>
                  </a:lnTo>
                  <a:lnTo>
                    <a:pt x="118236" y="100964"/>
                  </a:lnTo>
                  <a:lnTo>
                    <a:pt x="127000" y="118618"/>
                  </a:lnTo>
                  <a:lnTo>
                    <a:pt x="135635" y="134747"/>
                  </a:lnTo>
                  <a:lnTo>
                    <a:pt x="153034" y="186182"/>
                  </a:lnTo>
                  <a:lnTo>
                    <a:pt x="163575" y="235965"/>
                  </a:lnTo>
                  <a:lnTo>
                    <a:pt x="172211" y="293877"/>
                  </a:lnTo>
                  <a:lnTo>
                    <a:pt x="172211" y="327660"/>
                  </a:lnTo>
                </a:path>
                <a:path w="181609" h="327660">
                  <a:moveTo>
                    <a:pt x="181355" y="0"/>
                  </a:moveTo>
                  <a:lnTo>
                    <a:pt x="181355" y="24130"/>
                  </a:lnTo>
                  <a:lnTo>
                    <a:pt x="172592" y="83820"/>
                  </a:lnTo>
                  <a:lnTo>
                    <a:pt x="163956" y="125730"/>
                  </a:lnTo>
                  <a:lnTo>
                    <a:pt x="144779" y="167766"/>
                  </a:lnTo>
                  <a:lnTo>
                    <a:pt x="127253" y="193548"/>
                  </a:lnTo>
                  <a:lnTo>
                    <a:pt x="118617" y="209676"/>
                  </a:lnTo>
                  <a:lnTo>
                    <a:pt x="108076" y="217677"/>
                  </a:lnTo>
                  <a:lnTo>
                    <a:pt x="90677" y="243459"/>
                  </a:lnTo>
                  <a:lnTo>
                    <a:pt x="73278" y="251587"/>
                  </a:lnTo>
                  <a:lnTo>
                    <a:pt x="62737" y="259587"/>
                  </a:lnTo>
                  <a:lnTo>
                    <a:pt x="45338" y="269366"/>
                  </a:lnTo>
                  <a:lnTo>
                    <a:pt x="17398" y="277368"/>
                  </a:lnTo>
                  <a:lnTo>
                    <a:pt x="8762" y="277368"/>
                  </a:lnTo>
                  <a:lnTo>
                    <a:pt x="0" y="277368"/>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5" name="object 45"/>
            <p:cNvSpPr/>
            <p:nvPr/>
          </p:nvSpPr>
          <p:spPr>
            <a:xfrm>
              <a:off x="10526267" y="2392679"/>
              <a:ext cx="82550" cy="370840"/>
            </a:xfrm>
            <a:custGeom>
              <a:avLst/>
              <a:gdLst/>
              <a:ahLst/>
              <a:cxnLst/>
              <a:rect l="l" t="t" r="r" b="b"/>
              <a:pathLst>
                <a:path w="82550" h="370839">
                  <a:moveTo>
                    <a:pt x="82296" y="0"/>
                  </a:moveTo>
                  <a:lnTo>
                    <a:pt x="8762" y="0"/>
                  </a:lnTo>
                  <a:lnTo>
                    <a:pt x="8762" y="143256"/>
                  </a:lnTo>
                  <a:lnTo>
                    <a:pt x="28066" y="177165"/>
                  </a:lnTo>
                  <a:lnTo>
                    <a:pt x="8762" y="210947"/>
                  </a:lnTo>
                  <a:lnTo>
                    <a:pt x="8762" y="201295"/>
                  </a:lnTo>
                  <a:lnTo>
                    <a:pt x="0" y="370332"/>
                  </a:lnTo>
                  <a:lnTo>
                    <a:pt x="82296" y="370332"/>
                  </a:lnTo>
                  <a:lnTo>
                    <a:pt x="82296"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46" name="object 46"/>
            <p:cNvPicPr/>
            <p:nvPr/>
          </p:nvPicPr>
          <p:blipFill>
            <a:blip r:embed="rId13" cstate="print"/>
            <a:stretch>
              <a:fillRect/>
            </a:stretch>
          </p:blipFill>
          <p:spPr>
            <a:xfrm>
              <a:off x="10090086" y="2451798"/>
              <a:ext cx="79882" cy="250571"/>
            </a:xfrm>
            <a:prstGeom prst="rect">
              <a:avLst/>
            </a:prstGeom>
          </p:spPr>
        </p:pic>
        <p:sp>
          <p:nvSpPr>
            <p:cNvPr id="47" name="object 47"/>
            <p:cNvSpPr/>
            <p:nvPr/>
          </p:nvSpPr>
          <p:spPr>
            <a:xfrm>
              <a:off x="10546841" y="2568701"/>
              <a:ext cx="289560" cy="1905"/>
            </a:xfrm>
            <a:custGeom>
              <a:avLst/>
              <a:gdLst/>
              <a:ahLst/>
              <a:cxnLst/>
              <a:rect l="l" t="t" r="r" b="b"/>
              <a:pathLst>
                <a:path w="289559" h="1905">
                  <a:moveTo>
                    <a:pt x="289559"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8" name="object 48"/>
            <p:cNvSpPr/>
            <p:nvPr/>
          </p:nvSpPr>
          <p:spPr>
            <a:xfrm>
              <a:off x="8652510" y="1576577"/>
              <a:ext cx="1176655" cy="4627245"/>
            </a:xfrm>
            <a:custGeom>
              <a:avLst/>
              <a:gdLst/>
              <a:ahLst/>
              <a:cxnLst/>
              <a:rect l="l" t="t" r="r" b="b"/>
              <a:pathLst>
                <a:path w="1176654" h="4627245">
                  <a:moveTo>
                    <a:pt x="1175004" y="1068324"/>
                  </a:moveTo>
                  <a:lnTo>
                    <a:pt x="1176528" y="1210056"/>
                  </a:lnTo>
                </a:path>
                <a:path w="1176654" h="4627245">
                  <a:moveTo>
                    <a:pt x="1002792" y="1210056"/>
                  </a:moveTo>
                  <a:lnTo>
                    <a:pt x="1175004" y="1208532"/>
                  </a:lnTo>
                </a:path>
                <a:path w="1176654" h="4627245">
                  <a:moveTo>
                    <a:pt x="0" y="4626864"/>
                  </a:moveTo>
                  <a:lnTo>
                    <a:pt x="3048"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49" name="object 49"/>
            <p:cNvPicPr/>
            <p:nvPr/>
          </p:nvPicPr>
          <p:blipFill>
            <a:blip r:embed="rId14" cstate="print"/>
            <a:stretch>
              <a:fillRect/>
            </a:stretch>
          </p:blipFill>
          <p:spPr>
            <a:xfrm>
              <a:off x="8622632" y="2741516"/>
              <a:ext cx="68898" cy="67374"/>
            </a:xfrm>
            <a:prstGeom prst="rect">
              <a:avLst/>
            </a:prstGeom>
          </p:spPr>
        </p:pic>
        <p:pic>
          <p:nvPicPr>
            <p:cNvPr id="50" name="object 50"/>
            <p:cNvPicPr/>
            <p:nvPr/>
          </p:nvPicPr>
          <p:blipFill>
            <a:blip r:embed="rId15" cstate="print"/>
            <a:stretch>
              <a:fillRect/>
            </a:stretch>
          </p:blipFill>
          <p:spPr>
            <a:xfrm>
              <a:off x="10164762" y="3038538"/>
              <a:ext cx="241426" cy="261238"/>
            </a:xfrm>
            <a:prstGeom prst="rect">
              <a:avLst/>
            </a:prstGeom>
          </p:spPr>
        </p:pic>
        <p:sp>
          <p:nvSpPr>
            <p:cNvPr id="51" name="object 51"/>
            <p:cNvSpPr/>
            <p:nvPr/>
          </p:nvSpPr>
          <p:spPr>
            <a:xfrm>
              <a:off x="10390632" y="3006851"/>
              <a:ext cx="172720" cy="318770"/>
            </a:xfrm>
            <a:custGeom>
              <a:avLst/>
              <a:gdLst/>
              <a:ahLst/>
              <a:cxnLst/>
              <a:rect l="l" t="t" r="r" b="b"/>
              <a:pathLst>
                <a:path w="172720" h="318770">
                  <a:moveTo>
                    <a:pt x="172212" y="0"/>
                  </a:moveTo>
                  <a:lnTo>
                    <a:pt x="172212" y="24130"/>
                  </a:lnTo>
                  <a:lnTo>
                    <a:pt x="163575" y="83693"/>
                  </a:lnTo>
                  <a:lnTo>
                    <a:pt x="154813" y="133603"/>
                  </a:lnTo>
                  <a:lnTo>
                    <a:pt x="135636" y="175513"/>
                  </a:lnTo>
                  <a:lnTo>
                    <a:pt x="118237" y="201295"/>
                  </a:lnTo>
                  <a:lnTo>
                    <a:pt x="109600" y="217424"/>
                  </a:lnTo>
                  <a:lnTo>
                    <a:pt x="99187" y="235076"/>
                  </a:lnTo>
                  <a:lnTo>
                    <a:pt x="90424" y="243077"/>
                  </a:lnTo>
                  <a:lnTo>
                    <a:pt x="73025" y="259207"/>
                  </a:lnTo>
                  <a:lnTo>
                    <a:pt x="64389" y="268859"/>
                  </a:lnTo>
                  <a:lnTo>
                    <a:pt x="45212" y="276987"/>
                  </a:lnTo>
                  <a:lnTo>
                    <a:pt x="19176" y="284988"/>
                  </a:lnTo>
                  <a:lnTo>
                    <a:pt x="8636" y="284988"/>
                  </a:lnTo>
                  <a:lnTo>
                    <a:pt x="0" y="284988"/>
                  </a:lnTo>
                </a:path>
                <a:path w="172720" h="318770">
                  <a:moveTo>
                    <a:pt x="0" y="41148"/>
                  </a:moveTo>
                  <a:lnTo>
                    <a:pt x="8636" y="41148"/>
                  </a:lnTo>
                  <a:lnTo>
                    <a:pt x="19176" y="41148"/>
                  </a:lnTo>
                  <a:lnTo>
                    <a:pt x="45212" y="49149"/>
                  </a:lnTo>
                  <a:lnTo>
                    <a:pt x="64389" y="57276"/>
                  </a:lnTo>
                  <a:lnTo>
                    <a:pt x="73025" y="65277"/>
                  </a:lnTo>
                  <a:lnTo>
                    <a:pt x="90424" y="83058"/>
                  </a:lnTo>
                  <a:lnTo>
                    <a:pt x="99187" y="91186"/>
                  </a:lnTo>
                  <a:lnTo>
                    <a:pt x="109600" y="108838"/>
                  </a:lnTo>
                  <a:lnTo>
                    <a:pt x="118237" y="124968"/>
                  </a:lnTo>
                  <a:lnTo>
                    <a:pt x="135636" y="150749"/>
                  </a:lnTo>
                  <a:lnTo>
                    <a:pt x="154813" y="192786"/>
                  </a:lnTo>
                  <a:lnTo>
                    <a:pt x="163575" y="234696"/>
                  </a:lnTo>
                  <a:lnTo>
                    <a:pt x="172212" y="292735"/>
                  </a:lnTo>
                  <a:lnTo>
                    <a:pt x="172212" y="318515"/>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2" name="object 52"/>
            <p:cNvSpPr/>
            <p:nvPr/>
          </p:nvSpPr>
          <p:spPr>
            <a:xfrm>
              <a:off x="10535411" y="2964179"/>
              <a:ext cx="73660" cy="368935"/>
            </a:xfrm>
            <a:custGeom>
              <a:avLst/>
              <a:gdLst/>
              <a:ahLst/>
              <a:cxnLst/>
              <a:rect l="l" t="t" r="r" b="b"/>
              <a:pathLst>
                <a:path w="73659" h="368935">
                  <a:moveTo>
                    <a:pt x="73152" y="0"/>
                  </a:moveTo>
                  <a:lnTo>
                    <a:pt x="0" y="0"/>
                  </a:lnTo>
                  <a:lnTo>
                    <a:pt x="0" y="159385"/>
                  </a:lnTo>
                  <a:lnTo>
                    <a:pt x="19177" y="193294"/>
                  </a:lnTo>
                  <a:lnTo>
                    <a:pt x="10414" y="225425"/>
                  </a:lnTo>
                  <a:lnTo>
                    <a:pt x="10414" y="368808"/>
                  </a:lnTo>
                  <a:lnTo>
                    <a:pt x="73152" y="368808"/>
                  </a:lnTo>
                  <a:lnTo>
                    <a:pt x="73152"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53" name="object 53"/>
            <p:cNvPicPr/>
            <p:nvPr/>
          </p:nvPicPr>
          <p:blipFill>
            <a:blip r:embed="rId16" cstate="print"/>
            <a:stretch>
              <a:fillRect/>
            </a:stretch>
          </p:blipFill>
          <p:spPr>
            <a:xfrm>
              <a:off x="10099230" y="3040062"/>
              <a:ext cx="81406" cy="259714"/>
            </a:xfrm>
            <a:prstGeom prst="rect">
              <a:avLst/>
            </a:prstGeom>
          </p:spPr>
        </p:pic>
        <p:sp>
          <p:nvSpPr>
            <p:cNvPr id="54" name="object 54"/>
            <p:cNvSpPr/>
            <p:nvPr/>
          </p:nvSpPr>
          <p:spPr>
            <a:xfrm>
              <a:off x="8769095" y="3308603"/>
              <a:ext cx="338455" cy="227329"/>
            </a:xfrm>
            <a:custGeom>
              <a:avLst/>
              <a:gdLst/>
              <a:ahLst/>
              <a:cxnLst/>
              <a:rect l="l" t="t" r="r" b="b"/>
              <a:pathLst>
                <a:path w="338454" h="227329">
                  <a:moveTo>
                    <a:pt x="338327" y="109728"/>
                  </a:moveTo>
                  <a:lnTo>
                    <a:pt x="338327" y="117729"/>
                  </a:lnTo>
                  <a:lnTo>
                    <a:pt x="338327" y="143510"/>
                  </a:lnTo>
                  <a:lnTo>
                    <a:pt x="329564" y="159512"/>
                  </a:lnTo>
                  <a:lnTo>
                    <a:pt x="310260" y="185293"/>
                  </a:lnTo>
                  <a:lnTo>
                    <a:pt x="301498" y="193294"/>
                  </a:lnTo>
                  <a:lnTo>
                    <a:pt x="292734" y="202946"/>
                  </a:lnTo>
                  <a:lnTo>
                    <a:pt x="275208" y="210947"/>
                  </a:lnTo>
                  <a:lnTo>
                    <a:pt x="247142" y="219075"/>
                  </a:lnTo>
                  <a:lnTo>
                    <a:pt x="219075" y="227075"/>
                  </a:lnTo>
                  <a:lnTo>
                    <a:pt x="210311" y="227075"/>
                  </a:lnTo>
                </a:path>
                <a:path w="338454" h="227329">
                  <a:moveTo>
                    <a:pt x="0" y="0"/>
                  </a:moveTo>
                  <a:lnTo>
                    <a:pt x="1524" y="227075"/>
                  </a:lnTo>
                </a:path>
                <a:path w="338454" h="227329">
                  <a:moveTo>
                    <a:pt x="210311" y="227075"/>
                  </a:moveTo>
                  <a:lnTo>
                    <a:pt x="0" y="225551"/>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5" name="object 55"/>
            <p:cNvSpPr/>
            <p:nvPr/>
          </p:nvSpPr>
          <p:spPr>
            <a:xfrm>
              <a:off x="8769095" y="3307080"/>
              <a:ext cx="210820" cy="1905"/>
            </a:xfrm>
            <a:custGeom>
              <a:avLst/>
              <a:gdLst/>
              <a:ahLst/>
              <a:cxnLst/>
              <a:rect l="l" t="t" r="r" b="b"/>
              <a:pathLst>
                <a:path w="210820" h="1904">
                  <a:moveTo>
                    <a:pt x="210311" y="1524"/>
                  </a:moveTo>
                  <a:lnTo>
                    <a:pt x="0" y="0"/>
                  </a:lnTo>
                </a:path>
              </a:pathLst>
            </a:custGeom>
            <a:ln w="15874">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6" name="object 56"/>
            <p:cNvSpPr/>
            <p:nvPr/>
          </p:nvSpPr>
          <p:spPr>
            <a:xfrm>
              <a:off x="8979407" y="3308603"/>
              <a:ext cx="128270" cy="117475"/>
            </a:xfrm>
            <a:custGeom>
              <a:avLst/>
              <a:gdLst/>
              <a:ahLst/>
              <a:cxnLst/>
              <a:rect l="l" t="t" r="r" b="b"/>
              <a:pathLst>
                <a:path w="128270" h="117475">
                  <a:moveTo>
                    <a:pt x="0" y="0"/>
                  </a:moveTo>
                  <a:lnTo>
                    <a:pt x="8763" y="0"/>
                  </a:lnTo>
                  <a:lnTo>
                    <a:pt x="28067" y="0"/>
                  </a:lnTo>
                  <a:lnTo>
                    <a:pt x="54356" y="9651"/>
                  </a:lnTo>
                  <a:lnTo>
                    <a:pt x="91186" y="33782"/>
                  </a:lnTo>
                  <a:lnTo>
                    <a:pt x="119252" y="67563"/>
                  </a:lnTo>
                  <a:lnTo>
                    <a:pt x="128016" y="85217"/>
                  </a:lnTo>
                  <a:lnTo>
                    <a:pt x="128016" y="101219"/>
                  </a:lnTo>
                  <a:lnTo>
                    <a:pt x="128016" y="117348"/>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7" name="object 57"/>
            <p:cNvSpPr/>
            <p:nvPr/>
          </p:nvSpPr>
          <p:spPr>
            <a:xfrm>
              <a:off x="9117329" y="3414521"/>
              <a:ext cx="227329" cy="1905"/>
            </a:xfrm>
            <a:custGeom>
              <a:avLst/>
              <a:gdLst/>
              <a:ahLst/>
              <a:cxnLst/>
              <a:rect l="l" t="t" r="r" b="b"/>
              <a:pathLst>
                <a:path w="227329" h="1904">
                  <a:moveTo>
                    <a:pt x="227075"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8" name="object 58"/>
            <p:cNvSpPr/>
            <p:nvPr/>
          </p:nvSpPr>
          <p:spPr>
            <a:xfrm>
              <a:off x="9281160" y="3540252"/>
              <a:ext cx="227329" cy="1905"/>
            </a:xfrm>
            <a:custGeom>
              <a:avLst/>
              <a:gdLst/>
              <a:ahLst/>
              <a:cxnLst/>
              <a:rect l="l" t="t" r="r" b="b"/>
              <a:pathLst>
                <a:path w="227329" h="1904">
                  <a:moveTo>
                    <a:pt x="227075" y="1524"/>
                  </a:moveTo>
                  <a:lnTo>
                    <a:pt x="0" y="0"/>
                  </a:lnTo>
                </a:path>
              </a:pathLst>
            </a:custGeom>
            <a:ln w="15874">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9" name="object 59"/>
            <p:cNvSpPr/>
            <p:nvPr/>
          </p:nvSpPr>
          <p:spPr>
            <a:xfrm>
              <a:off x="9281160" y="3297936"/>
              <a:ext cx="227329" cy="1905"/>
            </a:xfrm>
            <a:custGeom>
              <a:avLst/>
              <a:gdLst/>
              <a:ahLst/>
              <a:cxnLst/>
              <a:rect l="l" t="t" r="r" b="b"/>
              <a:pathLst>
                <a:path w="227329" h="1904">
                  <a:moveTo>
                    <a:pt x="227075" y="1524"/>
                  </a:moveTo>
                  <a:lnTo>
                    <a:pt x="0" y="0"/>
                  </a:lnTo>
                </a:path>
              </a:pathLst>
            </a:custGeom>
            <a:ln w="15874">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0" name="object 60"/>
            <p:cNvSpPr/>
            <p:nvPr/>
          </p:nvSpPr>
          <p:spPr>
            <a:xfrm>
              <a:off x="9281160" y="3265931"/>
              <a:ext cx="401320" cy="318770"/>
            </a:xfrm>
            <a:custGeom>
              <a:avLst/>
              <a:gdLst/>
              <a:ahLst/>
              <a:cxnLst/>
              <a:rect l="l" t="t" r="r" b="b"/>
              <a:pathLst>
                <a:path w="401320" h="318770">
                  <a:moveTo>
                    <a:pt x="0" y="33527"/>
                  </a:moveTo>
                  <a:lnTo>
                    <a:pt x="8636" y="33527"/>
                  </a:lnTo>
                  <a:lnTo>
                    <a:pt x="27686" y="41528"/>
                  </a:lnTo>
                  <a:lnTo>
                    <a:pt x="44958" y="67182"/>
                  </a:lnTo>
                  <a:lnTo>
                    <a:pt x="44958" y="75183"/>
                  </a:lnTo>
                  <a:lnTo>
                    <a:pt x="53594" y="92837"/>
                  </a:lnTo>
                  <a:lnTo>
                    <a:pt x="64008" y="134492"/>
                  </a:lnTo>
                  <a:lnTo>
                    <a:pt x="64008" y="158495"/>
                  </a:lnTo>
                </a:path>
                <a:path w="401320" h="318770">
                  <a:moveTo>
                    <a:pt x="64008" y="150875"/>
                  </a:moveTo>
                  <a:lnTo>
                    <a:pt x="64008" y="176529"/>
                  </a:lnTo>
                  <a:lnTo>
                    <a:pt x="53594" y="218185"/>
                  </a:lnTo>
                  <a:lnTo>
                    <a:pt x="44958" y="234187"/>
                  </a:lnTo>
                  <a:lnTo>
                    <a:pt x="44958" y="243839"/>
                  </a:lnTo>
                  <a:lnTo>
                    <a:pt x="27686" y="267842"/>
                  </a:lnTo>
                  <a:lnTo>
                    <a:pt x="19050" y="275843"/>
                  </a:lnTo>
                  <a:lnTo>
                    <a:pt x="8636" y="275843"/>
                  </a:lnTo>
                  <a:lnTo>
                    <a:pt x="0" y="275843"/>
                  </a:lnTo>
                </a:path>
                <a:path w="401320" h="318770">
                  <a:moveTo>
                    <a:pt x="217932" y="33527"/>
                  </a:moveTo>
                  <a:lnTo>
                    <a:pt x="226695" y="33527"/>
                  </a:lnTo>
                  <a:lnTo>
                    <a:pt x="237236" y="33527"/>
                  </a:lnTo>
                  <a:lnTo>
                    <a:pt x="263525" y="41528"/>
                  </a:lnTo>
                  <a:lnTo>
                    <a:pt x="282829" y="51180"/>
                  </a:lnTo>
                  <a:lnTo>
                    <a:pt x="291592" y="59308"/>
                  </a:lnTo>
                  <a:lnTo>
                    <a:pt x="319659" y="75437"/>
                  </a:lnTo>
                  <a:lnTo>
                    <a:pt x="328549" y="93090"/>
                  </a:lnTo>
                  <a:lnTo>
                    <a:pt x="337312" y="101091"/>
                  </a:lnTo>
                  <a:lnTo>
                    <a:pt x="346075" y="117220"/>
                  </a:lnTo>
                  <a:lnTo>
                    <a:pt x="354838" y="135000"/>
                  </a:lnTo>
                  <a:lnTo>
                    <a:pt x="374142" y="184912"/>
                  </a:lnTo>
                  <a:lnTo>
                    <a:pt x="382905" y="234822"/>
                  </a:lnTo>
                  <a:lnTo>
                    <a:pt x="391668" y="286257"/>
                  </a:lnTo>
                  <a:lnTo>
                    <a:pt x="391668" y="318515"/>
                  </a:lnTo>
                </a:path>
                <a:path w="401320" h="318770">
                  <a:moveTo>
                    <a:pt x="400812" y="0"/>
                  </a:moveTo>
                  <a:lnTo>
                    <a:pt x="400812" y="25653"/>
                  </a:lnTo>
                  <a:lnTo>
                    <a:pt x="392049" y="83438"/>
                  </a:lnTo>
                  <a:lnTo>
                    <a:pt x="383286" y="126745"/>
                  </a:lnTo>
                  <a:lnTo>
                    <a:pt x="365633" y="168401"/>
                  </a:lnTo>
                  <a:lnTo>
                    <a:pt x="346329" y="192404"/>
                  </a:lnTo>
                  <a:lnTo>
                    <a:pt x="337566" y="210057"/>
                  </a:lnTo>
                  <a:lnTo>
                    <a:pt x="328675" y="218058"/>
                  </a:lnTo>
                  <a:lnTo>
                    <a:pt x="309372" y="243712"/>
                  </a:lnTo>
                  <a:lnTo>
                    <a:pt x="291846" y="251840"/>
                  </a:lnTo>
                  <a:lnTo>
                    <a:pt x="282956" y="259841"/>
                  </a:lnTo>
                  <a:lnTo>
                    <a:pt x="263651" y="267842"/>
                  </a:lnTo>
                  <a:lnTo>
                    <a:pt x="237236" y="275843"/>
                  </a:lnTo>
                  <a:lnTo>
                    <a:pt x="226695" y="275843"/>
                  </a:lnTo>
                  <a:lnTo>
                    <a:pt x="217932" y="275843"/>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1" name="object 61"/>
            <p:cNvSpPr/>
            <p:nvPr/>
          </p:nvSpPr>
          <p:spPr>
            <a:xfrm>
              <a:off x="9646919" y="3241547"/>
              <a:ext cx="82550" cy="368935"/>
            </a:xfrm>
            <a:custGeom>
              <a:avLst/>
              <a:gdLst/>
              <a:ahLst/>
              <a:cxnLst/>
              <a:rect l="l" t="t" r="r" b="b"/>
              <a:pathLst>
                <a:path w="82550" h="368935">
                  <a:moveTo>
                    <a:pt x="82296" y="0"/>
                  </a:moveTo>
                  <a:lnTo>
                    <a:pt x="8762" y="0"/>
                  </a:lnTo>
                  <a:lnTo>
                    <a:pt x="8762" y="141731"/>
                  </a:lnTo>
                  <a:lnTo>
                    <a:pt x="17525" y="175513"/>
                  </a:lnTo>
                  <a:lnTo>
                    <a:pt x="0" y="209423"/>
                  </a:lnTo>
                  <a:lnTo>
                    <a:pt x="0" y="368807"/>
                  </a:lnTo>
                  <a:lnTo>
                    <a:pt x="82296" y="368807"/>
                  </a:lnTo>
                  <a:lnTo>
                    <a:pt x="82296"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2" name="object 62"/>
            <p:cNvSpPr/>
            <p:nvPr/>
          </p:nvSpPr>
          <p:spPr>
            <a:xfrm>
              <a:off x="9115805" y="3726941"/>
              <a:ext cx="109855" cy="1905"/>
            </a:xfrm>
            <a:custGeom>
              <a:avLst/>
              <a:gdLst/>
              <a:ahLst/>
              <a:cxnLst/>
              <a:rect l="l" t="t" r="r" b="b"/>
              <a:pathLst>
                <a:path w="109854" h="1904">
                  <a:moveTo>
                    <a:pt x="109727" y="1523"/>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3" name="object 63"/>
            <p:cNvSpPr/>
            <p:nvPr/>
          </p:nvSpPr>
          <p:spPr>
            <a:xfrm>
              <a:off x="9236201" y="3330702"/>
              <a:ext cx="99060" cy="1905"/>
            </a:xfrm>
            <a:custGeom>
              <a:avLst/>
              <a:gdLst/>
              <a:ahLst/>
              <a:cxnLst/>
              <a:rect l="l" t="t" r="r" b="b"/>
              <a:pathLst>
                <a:path w="99059" h="1904">
                  <a:moveTo>
                    <a:pt x="99059"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4" name="object 64"/>
            <p:cNvSpPr/>
            <p:nvPr/>
          </p:nvSpPr>
          <p:spPr>
            <a:xfrm>
              <a:off x="8769095" y="3616452"/>
              <a:ext cx="337185" cy="236220"/>
            </a:xfrm>
            <a:custGeom>
              <a:avLst/>
              <a:gdLst/>
              <a:ahLst/>
              <a:cxnLst/>
              <a:rect l="l" t="t" r="r" b="b"/>
              <a:pathLst>
                <a:path w="337184" h="236220">
                  <a:moveTo>
                    <a:pt x="336803" y="118872"/>
                  </a:moveTo>
                  <a:lnTo>
                    <a:pt x="336803" y="126873"/>
                  </a:lnTo>
                  <a:lnTo>
                    <a:pt x="336803" y="152654"/>
                  </a:lnTo>
                  <a:lnTo>
                    <a:pt x="328040" y="170306"/>
                  </a:lnTo>
                  <a:lnTo>
                    <a:pt x="308736" y="194437"/>
                  </a:lnTo>
                  <a:lnTo>
                    <a:pt x="299974" y="202437"/>
                  </a:lnTo>
                  <a:lnTo>
                    <a:pt x="291210" y="212090"/>
                  </a:lnTo>
                  <a:lnTo>
                    <a:pt x="273684" y="220091"/>
                  </a:lnTo>
                  <a:lnTo>
                    <a:pt x="245618" y="228219"/>
                  </a:lnTo>
                  <a:lnTo>
                    <a:pt x="217550" y="236220"/>
                  </a:lnTo>
                  <a:lnTo>
                    <a:pt x="208787" y="236220"/>
                  </a:lnTo>
                </a:path>
                <a:path w="337184" h="236220">
                  <a:moveTo>
                    <a:pt x="0" y="0"/>
                  </a:moveTo>
                  <a:lnTo>
                    <a:pt x="1524" y="23622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5" name="object 65"/>
            <p:cNvSpPr/>
            <p:nvPr/>
          </p:nvSpPr>
          <p:spPr>
            <a:xfrm>
              <a:off x="8769095" y="3614927"/>
              <a:ext cx="208915" cy="238125"/>
            </a:xfrm>
            <a:custGeom>
              <a:avLst/>
              <a:gdLst/>
              <a:ahLst/>
              <a:cxnLst/>
              <a:rect l="l" t="t" r="r" b="b"/>
              <a:pathLst>
                <a:path w="208915" h="238125">
                  <a:moveTo>
                    <a:pt x="208787" y="237744"/>
                  </a:moveTo>
                  <a:lnTo>
                    <a:pt x="0" y="236220"/>
                  </a:lnTo>
                </a:path>
                <a:path w="208915" h="238125">
                  <a:moveTo>
                    <a:pt x="208787" y="1524"/>
                  </a:moveTo>
                  <a:lnTo>
                    <a:pt x="0" y="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6" name="object 66"/>
            <p:cNvSpPr/>
            <p:nvPr/>
          </p:nvSpPr>
          <p:spPr>
            <a:xfrm>
              <a:off x="8977883" y="3616452"/>
              <a:ext cx="128270" cy="119380"/>
            </a:xfrm>
            <a:custGeom>
              <a:avLst/>
              <a:gdLst/>
              <a:ahLst/>
              <a:cxnLst/>
              <a:rect l="l" t="t" r="r" b="b"/>
              <a:pathLst>
                <a:path w="128270" h="119379">
                  <a:moveTo>
                    <a:pt x="0" y="0"/>
                  </a:moveTo>
                  <a:lnTo>
                    <a:pt x="8763" y="0"/>
                  </a:lnTo>
                  <a:lnTo>
                    <a:pt x="28067" y="0"/>
                  </a:lnTo>
                  <a:lnTo>
                    <a:pt x="54356" y="9779"/>
                  </a:lnTo>
                  <a:lnTo>
                    <a:pt x="91186" y="34162"/>
                  </a:lnTo>
                  <a:lnTo>
                    <a:pt x="119252" y="68453"/>
                  </a:lnTo>
                  <a:lnTo>
                    <a:pt x="128016" y="84709"/>
                  </a:lnTo>
                  <a:lnTo>
                    <a:pt x="128016" y="102616"/>
                  </a:lnTo>
                  <a:lnTo>
                    <a:pt x="128016" y="118872"/>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7" name="object 67"/>
            <p:cNvSpPr/>
            <p:nvPr/>
          </p:nvSpPr>
          <p:spPr>
            <a:xfrm>
              <a:off x="8652510" y="3649218"/>
              <a:ext cx="117475" cy="1905"/>
            </a:xfrm>
            <a:custGeom>
              <a:avLst/>
              <a:gdLst/>
              <a:ahLst/>
              <a:cxnLst/>
              <a:rect l="l" t="t" r="r" b="b"/>
              <a:pathLst>
                <a:path w="117475" h="1904">
                  <a:moveTo>
                    <a:pt x="117348" y="1523"/>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8" name="object 68"/>
            <p:cNvSpPr/>
            <p:nvPr/>
          </p:nvSpPr>
          <p:spPr>
            <a:xfrm>
              <a:off x="9225533" y="3242309"/>
              <a:ext cx="603885" cy="486409"/>
            </a:xfrm>
            <a:custGeom>
              <a:avLst/>
              <a:gdLst/>
              <a:ahLst/>
              <a:cxnLst/>
              <a:rect l="l" t="t" r="r" b="b"/>
              <a:pathLst>
                <a:path w="603884" h="486410">
                  <a:moveTo>
                    <a:pt x="1524" y="99060"/>
                  </a:moveTo>
                  <a:lnTo>
                    <a:pt x="3048" y="0"/>
                  </a:lnTo>
                </a:path>
                <a:path w="603884" h="486410">
                  <a:moveTo>
                    <a:pt x="419100" y="175260"/>
                  </a:moveTo>
                  <a:lnTo>
                    <a:pt x="600456" y="173736"/>
                  </a:lnTo>
                </a:path>
                <a:path w="603884" h="486410">
                  <a:moveTo>
                    <a:pt x="10668" y="486156"/>
                  </a:moveTo>
                  <a:lnTo>
                    <a:pt x="12192" y="233172"/>
                  </a:lnTo>
                </a:path>
                <a:path w="603884" h="486410">
                  <a:moveTo>
                    <a:pt x="108204" y="234695"/>
                  </a:moveTo>
                  <a:lnTo>
                    <a:pt x="0" y="231648"/>
                  </a:lnTo>
                </a:path>
                <a:path w="603884" h="486410">
                  <a:moveTo>
                    <a:pt x="601980" y="6095"/>
                  </a:moveTo>
                  <a:lnTo>
                    <a:pt x="603504" y="164591"/>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69" name="object 69"/>
            <p:cNvPicPr/>
            <p:nvPr/>
          </p:nvPicPr>
          <p:blipFill>
            <a:blip r:embed="rId17" cstate="print"/>
            <a:stretch>
              <a:fillRect/>
            </a:stretch>
          </p:blipFill>
          <p:spPr>
            <a:xfrm>
              <a:off x="8622632" y="3607148"/>
              <a:ext cx="68898" cy="65850"/>
            </a:xfrm>
            <a:prstGeom prst="rect">
              <a:avLst/>
            </a:prstGeom>
          </p:spPr>
        </p:pic>
        <p:sp>
          <p:nvSpPr>
            <p:cNvPr id="70" name="object 70"/>
            <p:cNvSpPr/>
            <p:nvPr/>
          </p:nvSpPr>
          <p:spPr>
            <a:xfrm>
              <a:off x="9836657" y="4114037"/>
              <a:ext cx="3175" cy="434340"/>
            </a:xfrm>
            <a:custGeom>
              <a:avLst/>
              <a:gdLst/>
              <a:ahLst/>
              <a:cxnLst/>
              <a:rect l="l" t="t" r="r" b="b"/>
              <a:pathLst>
                <a:path w="3175" h="434339">
                  <a:moveTo>
                    <a:pt x="0" y="0"/>
                  </a:moveTo>
                  <a:lnTo>
                    <a:pt x="3048" y="434339"/>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71" name="object 71"/>
            <p:cNvSpPr/>
            <p:nvPr/>
          </p:nvSpPr>
          <p:spPr>
            <a:xfrm>
              <a:off x="7998713" y="2013965"/>
              <a:ext cx="2247900" cy="85725"/>
            </a:xfrm>
            <a:custGeom>
              <a:avLst/>
              <a:gdLst/>
              <a:ahLst/>
              <a:cxnLst/>
              <a:rect l="l" t="t" r="r" b="b"/>
              <a:pathLst>
                <a:path w="2247900" h="85725">
                  <a:moveTo>
                    <a:pt x="2247900" y="1524"/>
                  </a:moveTo>
                  <a:lnTo>
                    <a:pt x="0" y="0"/>
                  </a:lnTo>
                </a:path>
                <a:path w="2247900" h="85725">
                  <a:moveTo>
                    <a:pt x="2218943" y="85344"/>
                  </a:moveTo>
                  <a:lnTo>
                    <a:pt x="653795" y="8382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72" name="object 72"/>
            <p:cNvPicPr/>
            <p:nvPr/>
          </p:nvPicPr>
          <p:blipFill>
            <a:blip r:embed="rId18" cstate="print"/>
            <a:stretch>
              <a:fillRect/>
            </a:stretch>
          </p:blipFill>
          <p:spPr>
            <a:xfrm>
              <a:off x="10164762" y="1895538"/>
              <a:ext cx="242950" cy="261238"/>
            </a:xfrm>
            <a:prstGeom prst="rect">
              <a:avLst/>
            </a:prstGeom>
          </p:spPr>
        </p:pic>
        <p:sp>
          <p:nvSpPr>
            <p:cNvPr id="73" name="object 73"/>
            <p:cNvSpPr/>
            <p:nvPr/>
          </p:nvSpPr>
          <p:spPr>
            <a:xfrm>
              <a:off x="10390632" y="1871471"/>
              <a:ext cx="181610" cy="327660"/>
            </a:xfrm>
            <a:custGeom>
              <a:avLst/>
              <a:gdLst/>
              <a:ahLst/>
              <a:cxnLst/>
              <a:rect l="l" t="t" r="r" b="b"/>
              <a:pathLst>
                <a:path w="181609" h="327660">
                  <a:moveTo>
                    <a:pt x="0" y="35051"/>
                  </a:moveTo>
                  <a:lnTo>
                    <a:pt x="8763" y="35051"/>
                  </a:lnTo>
                  <a:lnTo>
                    <a:pt x="19303" y="35051"/>
                  </a:lnTo>
                  <a:lnTo>
                    <a:pt x="45593" y="43052"/>
                  </a:lnTo>
                  <a:lnTo>
                    <a:pt x="64897" y="51180"/>
                  </a:lnTo>
                  <a:lnTo>
                    <a:pt x="73660" y="59181"/>
                  </a:lnTo>
                  <a:lnTo>
                    <a:pt x="100075" y="76835"/>
                  </a:lnTo>
                  <a:lnTo>
                    <a:pt x="110617" y="92963"/>
                  </a:lnTo>
                  <a:lnTo>
                    <a:pt x="119379" y="102615"/>
                  </a:lnTo>
                  <a:lnTo>
                    <a:pt x="128143" y="118617"/>
                  </a:lnTo>
                  <a:lnTo>
                    <a:pt x="136906" y="134747"/>
                  </a:lnTo>
                  <a:lnTo>
                    <a:pt x="156210" y="186181"/>
                  </a:lnTo>
                  <a:lnTo>
                    <a:pt x="164973" y="235965"/>
                  </a:lnTo>
                  <a:lnTo>
                    <a:pt x="173736" y="293877"/>
                  </a:lnTo>
                  <a:lnTo>
                    <a:pt x="173736" y="327660"/>
                  </a:lnTo>
                </a:path>
                <a:path w="181609" h="327660">
                  <a:moveTo>
                    <a:pt x="181356" y="0"/>
                  </a:moveTo>
                  <a:lnTo>
                    <a:pt x="181356" y="25780"/>
                  </a:lnTo>
                  <a:lnTo>
                    <a:pt x="172593" y="83819"/>
                  </a:lnTo>
                  <a:lnTo>
                    <a:pt x="163957" y="125729"/>
                  </a:lnTo>
                  <a:lnTo>
                    <a:pt x="144779" y="167766"/>
                  </a:lnTo>
                  <a:lnTo>
                    <a:pt x="127253" y="193548"/>
                  </a:lnTo>
                  <a:lnTo>
                    <a:pt x="118618" y="209676"/>
                  </a:lnTo>
                  <a:lnTo>
                    <a:pt x="109854" y="217677"/>
                  </a:lnTo>
                  <a:lnTo>
                    <a:pt x="90677" y="243458"/>
                  </a:lnTo>
                  <a:lnTo>
                    <a:pt x="73278" y="251587"/>
                  </a:lnTo>
                  <a:lnTo>
                    <a:pt x="64516" y="261238"/>
                  </a:lnTo>
                  <a:lnTo>
                    <a:pt x="45339" y="269366"/>
                  </a:lnTo>
                  <a:lnTo>
                    <a:pt x="19176" y="277367"/>
                  </a:lnTo>
                  <a:lnTo>
                    <a:pt x="8763" y="277367"/>
                  </a:lnTo>
                  <a:lnTo>
                    <a:pt x="0" y="277367"/>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74" name="object 74"/>
            <p:cNvSpPr/>
            <p:nvPr/>
          </p:nvSpPr>
          <p:spPr>
            <a:xfrm>
              <a:off x="10535411" y="1845563"/>
              <a:ext cx="82550" cy="372110"/>
            </a:xfrm>
            <a:custGeom>
              <a:avLst/>
              <a:gdLst/>
              <a:ahLst/>
              <a:cxnLst/>
              <a:rect l="l" t="t" r="r" b="b"/>
              <a:pathLst>
                <a:path w="82550" h="372110">
                  <a:moveTo>
                    <a:pt x="82296" y="0"/>
                  </a:moveTo>
                  <a:lnTo>
                    <a:pt x="10541" y="0"/>
                  </a:lnTo>
                  <a:lnTo>
                    <a:pt x="10541" y="143890"/>
                  </a:lnTo>
                  <a:lnTo>
                    <a:pt x="28067" y="177800"/>
                  </a:lnTo>
                  <a:lnTo>
                    <a:pt x="10541" y="211836"/>
                  </a:lnTo>
                  <a:lnTo>
                    <a:pt x="10541" y="202057"/>
                  </a:lnTo>
                  <a:lnTo>
                    <a:pt x="0" y="371856"/>
                  </a:lnTo>
                  <a:lnTo>
                    <a:pt x="82296" y="371856"/>
                  </a:lnTo>
                  <a:lnTo>
                    <a:pt x="82296"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75" name="object 75"/>
            <p:cNvPicPr/>
            <p:nvPr/>
          </p:nvPicPr>
          <p:blipFill>
            <a:blip r:embed="rId19" cstate="print"/>
            <a:stretch>
              <a:fillRect/>
            </a:stretch>
          </p:blipFill>
          <p:spPr>
            <a:xfrm>
              <a:off x="10099230" y="1906206"/>
              <a:ext cx="81406" cy="250570"/>
            </a:xfrm>
            <a:prstGeom prst="rect">
              <a:avLst/>
            </a:prstGeom>
          </p:spPr>
        </p:pic>
        <p:sp>
          <p:nvSpPr>
            <p:cNvPr id="76" name="object 76"/>
            <p:cNvSpPr/>
            <p:nvPr/>
          </p:nvSpPr>
          <p:spPr>
            <a:xfrm>
              <a:off x="10563605" y="2023109"/>
              <a:ext cx="291465" cy="1905"/>
            </a:xfrm>
            <a:custGeom>
              <a:avLst/>
              <a:gdLst/>
              <a:ahLst/>
              <a:cxnLst/>
              <a:rect l="l" t="t" r="r" b="b"/>
              <a:pathLst>
                <a:path w="291465" h="1905">
                  <a:moveTo>
                    <a:pt x="291084"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77" name="object 77"/>
            <p:cNvPicPr/>
            <p:nvPr/>
          </p:nvPicPr>
          <p:blipFill>
            <a:blip r:embed="rId20" cstate="print"/>
            <a:stretch>
              <a:fillRect/>
            </a:stretch>
          </p:blipFill>
          <p:spPr>
            <a:xfrm>
              <a:off x="8622632" y="2063336"/>
              <a:ext cx="70422" cy="64326"/>
            </a:xfrm>
            <a:prstGeom prst="rect">
              <a:avLst/>
            </a:prstGeom>
          </p:spPr>
        </p:pic>
        <p:sp>
          <p:nvSpPr>
            <p:cNvPr id="78" name="object 78"/>
            <p:cNvSpPr/>
            <p:nvPr/>
          </p:nvSpPr>
          <p:spPr>
            <a:xfrm>
              <a:off x="8419338" y="5272278"/>
              <a:ext cx="363220" cy="149860"/>
            </a:xfrm>
            <a:custGeom>
              <a:avLst/>
              <a:gdLst/>
              <a:ahLst/>
              <a:cxnLst/>
              <a:rect l="l" t="t" r="r" b="b"/>
              <a:pathLst>
                <a:path w="363220" h="149860">
                  <a:moveTo>
                    <a:pt x="362711" y="149352"/>
                  </a:moveTo>
                  <a:lnTo>
                    <a:pt x="0" y="147828"/>
                  </a:lnTo>
                </a:path>
                <a:path w="363220" h="149860">
                  <a:moveTo>
                    <a:pt x="362711" y="0"/>
                  </a:moveTo>
                  <a:lnTo>
                    <a:pt x="71627"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79" name="object 79"/>
            <p:cNvPicPr/>
            <p:nvPr/>
          </p:nvPicPr>
          <p:blipFill>
            <a:blip r:embed="rId21" cstate="print"/>
            <a:stretch>
              <a:fillRect/>
            </a:stretch>
          </p:blipFill>
          <p:spPr>
            <a:xfrm>
              <a:off x="8459565" y="5538056"/>
              <a:ext cx="68898" cy="65850"/>
            </a:xfrm>
            <a:prstGeom prst="rect">
              <a:avLst/>
            </a:prstGeom>
          </p:spPr>
        </p:pic>
        <p:sp>
          <p:nvSpPr>
            <p:cNvPr id="80" name="object 80"/>
            <p:cNvSpPr/>
            <p:nvPr/>
          </p:nvSpPr>
          <p:spPr>
            <a:xfrm>
              <a:off x="8088629" y="5574029"/>
              <a:ext cx="692150" cy="478790"/>
            </a:xfrm>
            <a:custGeom>
              <a:avLst/>
              <a:gdLst/>
              <a:ahLst/>
              <a:cxnLst/>
              <a:rect l="l" t="t" r="r" b="b"/>
              <a:pathLst>
                <a:path w="692150" h="478789">
                  <a:moveTo>
                    <a:pt x="691896" y="167640"/>
                  </a:moveTo>
                  <a:lnTo>
                    <a:pt x="164592" y="166116"/>
                  </a:lnTo>
                </a:path>
                <a:path w="692150" h="478789">
                  <a:moveTo>
                    <a:pt x="691896" y="1524"/>
                  </a:moveTo>
                  <a:lnTo>
                    <a:pt x="400812" y="0"/>
                  </a:lnTo>
                </a:path>
                <a:path w="692150" h="478789">
                  <a:moveTo>
                    <a:pt x="682751" y="478536"/>
                  </a:moveTo>
                  <a:lnTo>
                    <a:pt x="0" y="477012"/>
                  </a:lnTo>
                </a:path>
                <a:path w="692150" h="478789">
                  <a:moveTo>
                    <a:pt x="682751" y="310896"/>
                  </a:moveTo>
                  <a:lnTo>
                    <a:pt x="411479" y="309372"/>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81" name="object 81"/>
            <p:cNvPicPr/>
            <p:nvPr/>
          </p:nvPicPr>
          <p:blipFill>
            <a:blip r:embed="rId22" cstate="print"/>
            <a:stretch>
              <a:fillRect/>
            </a:stretch>
          </p:blipFill>
          <p:spPr>
            <a:xfrm>
              <a:off x="8459565" y="5847429"/>
              <a:ext cx="68898" cy="65850"/>
            </a:xfrm>
            <a:prstGeom prst="rect">
              <a:avLst/>
            </a:prstGeom>
          </p:spPr>
        </p:pic>
        <p:sp>
          <p:nvSpPr>
            <p:cNvPr id="82" name="object 82"/>
            <p:cNvSpPr/>
            <p:nvPr/>
          </p:nvSpPr>
          <p:spPr>
            <a:xfrm>
              <a:off x="8007857" y="4196333"/>
              <a:ext cx="1221105" cy="2174875"/>
            </a:xfrm>
            <a:custGeom>
              <a:avLst/>
              <a:gdLst/>
              <a:ahLst/>
              <a:cxnLst/>
              <a:rect l="l" t="t" r="r" b="b"/>
              <a:pathLst>
                <a:path w="1221104" h="2174875">
                  <a:moveTo>
                    <a:pt x="763524" y="2174748"/>
                  </a:moveTo>
                  <a:lnTo>
                    <a:pt x="0" y="2173224"/>
                  </a:lnTo>
                </a:path>
                <a:path w="1221104" h="2174875">
                  <a:moveTo>
                    <a:pt x="1220724" y="957072"/>
                  </a:moveTo>
                  <a:lnTo>
                    <a:pt x="566927" y="955548"/>
                  </a:lnTo>
                </a:path>
                <a:path w="1221104" h="2174875">
                  <a:moveTo>
                    <a:pt x="775716" y="1461516"/>
                  </a:moveTo>
                  <a:lnTo>
                    <a:pt x="338327" y="1461516"/>
                  </a:lnTo>
                </a:path>
                <a:path w="1221104" h="2174875">
                  <a:moveTo>
                    <a:pt x="772668" y="1748028"/>
                  </a:moveTo>
                  <a:lnTo>
                    <a:pt x="320040" y="1746504"/>
                  </a:lnTo>
                </a:path>
                <a:path w="1221104" h="2174875">
                  <a:moveTo>
                    <a:pt x="775716" y="1798320"/>
                  </a:moveTo>
                  <a:lnTo>
                    <a:pt x="156972" y="1798320"/>
                  </a:lnTo>
                </a:path>
                <a:path w="1221104" h="2174875">
                  <a:moveTo>
                    <a:pt x="772668" y="2049780"/>
                  </a:moveTo>
                  <a:lnTo>
                    <a:pt x="481584" y="2048256"/>
                  </a:lnTo>
                </a:path>
                <a:path w="1221104" h="2174875">
                  <a:moveTo>
                    <a:pt x="774192" y="2133600"/>
                  </a:moveTo>
                  <a:lnTo>
                    <a:pt x="155448" y="2132076"/>
                  </a:lnTo>
                </a:path>
                <a:path w="1221104" h="2174875">
                  <a:moveTo>
                    <a:pt x="772668" y="2090928"/>
                  </a:moveTo>
                  <a:lnTo>
                    <a:pt x="320040" y="2089404"/>
                  </a:lnTo>
                </a:path>
                <a:path w="1221104" h="2174875">
                  <a:moveTo>
                    <a:pt x="774192" y="152400"/>
                  </a:moveTo>
                  <a:lnTo>
                    <a:pt x="256032" y="150876"/>
                  </a:lnTo>
                </a:path>
                <a:path w="1221104" h="2174875">
                  <a:moveTo>
                    <a:pt x="771144" y="1524"/>
                  </a:moveTo>
                  <a:lnTo>
                    <a:pt x="316992" y="0"/>
                  </a:lnTo>
                </a:path>
                <a:path w="1221104" h="2174875">
                  <a:moveTo>
                    <a:pt x="763524" y="472440"/>
                  </a:moveTo>
                  <a:lnTo>
                    <a:pt x="73151" y="469392"/>
                  </a:lnTo>
                </a:path>
                <a:path w="1221104" h="2174875">
                  <a:moveTo>
                    <a:pt x="765048" y="310896"/>
                  </a:moveTo>
                  <a:lnTo>
                    <a:pt x="320040" y="309372"/>
                  </a:lnTo>
                </a:path>
                <a:path w="1221104" h="2174875">
                  <a:moveTo>
                    <a:pt x="763524" y="783336"/>
                  </a:moveTo>
                  <a:lnTo>
                    <a:pt x="0" y="781812"/>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83" name="object 83"/>
            <p:cNvPicPr/>
            <p:nvPr/>
          </p:nvPicPr>
          <p:blipFill>
            <a:blip r:embed="rId21" cstate="print"/>
            <a:stretch>
              <a:fillRect/>
            </a:stretch>
          </p:blipFill>
          <p:spPr>
            <a:xfrm>
              <a:off x="7979504" y="4942173"/>
              <a:ext cx="68898" cy="65850"/>
            </a:xfrm>
            <a:prstGeom prst="rect">
              <a:avLst/>
            </a:prstGeom>
          </p:spPr>
        </p:pic>
        <p:sp>
          <p:nvSpPr>
            <p:cNvPr id="84" name="object 84"/>
            <p:cNvSpPr/>
            <p:nvPr/>
          </p:nvSpPr>
          <p:spPr>
            <a:xfrm>
              <a:off x="8163305" y="4581905"/>
              <a:ext cx="619125" cy="346075"/>
            </a:xfrm>
            <a:custGeom>
              <a:avLst/>
              <a:gdLst/>
              <a:ahLst/>
              <a:cxnLst/>
              <a:rect l="l" t="t" r="r" b="b"/>
              <a:pathLst>
                <a:path w="619125" h="346075">
                  <a:moveTo>
                    <a:pt x="617220" y="1524"/>
                  </a:moveTo>
                  <a:lnTo>
                    <a:pt x="9144" y="0"/>
                  </a:lnTo>
                </a:path>
                <a:path w="619125" h="346075">
                  <a:moveTo>
                    <a:pt x="617220" y="288036"/>
                  </a:moveTo>
                  <a:lnTo>
                    <a:pt x="172212" y="286512"/>
                  </a:lnTo>
                </a:path>
                <a:path w="619125" h="346075">
                  <a:moveTo>
                    <a:pt x="618744" y="345948"/>
                  </a:moveTo>
                  <a:lnTo>
                    <a:pt x="0" y="344424"/>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85" name="object 85"/>
            <p:cNvSpPr/>
            <p:nvPr/>
          </p:nvSpPr>
          <p:spPr>
            <a:xfrm>
              <a:off x="7998713" y="1957577"/>
              <a:ext cx="413384" cy="4407535"/>
            </a:xfrm>
            <a:custGeom>
              <a:avLst/>
              <a:gdLst/>
              <a:ahLst/>
              <a:cxnLst/>
              <a:rect l="l" t="t" r="r" b="b"/>
              <a:pathLst>
                <a:path w="413384" h="4407535">
                  <a:moveTo>
                    <a:pt x="0" y="4407408"/>
                  </a:moveTo>
                  <a:lnTo>
                    <a:pt x="3047" y="57912"/>
                  </a:lnTo>
                </a:path>
                <a:path w="413384" h="4407535">
                  <a:moveTo>
                    <a:pt x="82295" y="4087368"/>
                  </a:moveTo>
                  <a:lnTo>
                    <a:pt x="83819" y="0"/>
                  </a:lnTo>
                </a:path>
                <a:path w="413384" h="4407535">
                  <a:moveTo>
                    <a:pt x="166115" y="4372356"/>
                  </a:moveTo>
                  <a:lnTo>
                    <a:pt x="167639" y="528827"/>
                  </a:lnTo>
                </a:path>
                <a:path w="413384" h="4407535">
                  <a:moveTo>
                    <a:pt x="245363" y="3777996"/>
                  </a:moveTo>
                  <a:lnTo>
                    <a:pt x="245363" y="614172"/>
                  </a:lnTo>
                </a:path>
                <a:path w="413384" h="4407535">
                  <a:moveTo>
                    <a:pt x="329183" y="4322064"/>
                  </a:moveTo>
                  <a:lnTo>
                    <a:pt x="330707" y="1124712"/>
                  </a:lnTo>
                </a:path>
                <a:path w="413384" h="4407535">
                  <a:moveTo>
                    <a:pt x="411479" y="3464052"/>
                  </a:moveTo>
                  <a:lnTo>
                    <a:pt x="413003" y="1208532"/>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86" name="object 86"/>
            <p:cNvSpPr/>
            <p:nvPr/>
          </p:nvSpPr>
          <p:spPr>
            <a:xfrm>
              <a:off x="8006333" y="2484881"/>
              <a:ext cx="2202180" cy="445134"/>
            </a:xfrm>
            <a:custGeom>
              <a:avLst/>
              <a:gdLst/>
              <a:ahLst/>
              <a:cxnLst/>
              <a:rect l="l" t="t" r="r" b="b"/>
              <a:pathLst>
                <a:path w="2202179" h="445135">
                  <a:moveTo>
                    <a:pt x="774192" y="445007"/>
                  </a:moveTo>
                  <a:lnTo>
                    <a:pt x="0" y="443483"/>
                  </a:lnTo>
                </a:path>
                <a:path w="2202179" h="445135">
                  <a:moveTo>
                    <a:pt x="2202180" y="1523"/>
                  </a:moveTo>
                  <a:lnTo>
                    <a:pt x="153924"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87" name="object 87"/>
            <p:cNvPicPr/>
            <p:nvPr/>
          </p:nvPicPr>
          <p:blipFill>
            <a:blip r:embed="rId23" cstate="print"/>
            <a:stretch>
              <a:fillRect/>
            </a:stretch>
          </p:blipFill>
          <p:spPr>
            <a:xfrm>
              <a:off x="8221820" y="2741516"/>
              <a:ext cx="71946" cy="67374"/>
            </a:xfrm>
            <a:prstGeom prst="rect">
              <a:avLst/>
            </a:prstGeom>
          </p:spPr>
        </p:pic>
        <p:sp>
          <p:nvSpPr>
            <p:cNvPr id="88" name="object 88"/>
            <p:cNvSpPr/>
            <p:nvPr/>
          </p:nvSpPr>
          <p:spPr>
            <a:xfrm>
              <a:off x="8018525" y="3330702"/>
              <a:ext cx="762000" cy="480059"/>
            </a:xfrm>
            <a:custGeom>
              <a:avLst/>
              <a:gdLst/>
              <a:ahLst/>
              <a:cxnLst/>
              <a:rect l="l" t="t" r="r" b="b"/>
              <a:pathLst>
                <a:path w="762000" h="480060">
                  <a:moveTo>
                    <a:pt x="743712" y="1524"/>
                  </a:moveTo>
                  <a:lnTo>
                    <a:pt x="152400" y="0"/>
                  </a:lnTo>
                </a:path>
                <a:path w="762000" h="480060">
                  <a:moveTo>
                    <a:pt x="762000" y="480060"/>
                  </a:moveTo>
                  <a:lnTo>
                    <a:pt x="0" y="477012"/>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89" name="object 89"/>
            <p:cNvPicPr/>
            <p:nvPr/>
          </p:nvPicPr>
          <p:blipFill>
            <a:blip r:embed="rId23" cstate="print"/>
            <a:stretch>
              <a:fillRect/>
            </a:stretch>
          </p:blipFill>
          <p:spPr>
            <a:xfrm>
              <a:off x="8130380" y="3689444"/>
              <a:ext cx="71946" cy="67374"/>
            </a:xfrm>
            <a:prstGeom prst="rect">
              <a:avLst/>
            </a:prstGeom>
          </p:spPr>
        </p:pic>
        <p:sp>
          <p:nvSpPr>
            <p:cNvPr id="90" name="object 90"/>
            <p:cNvSpPr/>
            <p:nvPr/>
          </p:nvSpPr>
          <p:spPr>
            <a:xfrm>
              <a:off x="8170925" y="3079241"/>
              <a:ext cx="2673350" cy="649605"/>
            </a:xfrm>
            <a:custGeom>
              <a:avLst/>
              <a:gdLst/>
              <a:ahLst/>
              <a:cxnLst/>
              <a:rect l="l" t="t" r="r" b="b"/>
              <a:pathLst>
                <a:path w="2673350" h="649604">
                  <a:moveTo>
                    <a:pt x="598931" y="649224"/>
                  </a:moveTo>
                  <a:lnTo>
                    <a:pt x="0" y="646176"/>
                  </a:lnTo>
                </a:path>
                <a:path w="2673350" h="649604">
                  <a:moveTo>
                    <a:pt x="2673096" y="79248"/>
                  </a:moveTo>
                  <a:lnTo>
                    <a:pt x="2374392" y="76200"/>
                  </a:lnTo>
                </a:path>
                <a:path w="2673350" h="649604">
                  <a:moveTo>
                    <a:pt x="2054352" y="169163"/>
                  </a:moveTo>
                  <a:lnTo>
                    <a:pt x="1655064" y="167640"/>
                  </a:lnTo>
                </a:path>
                <a:path w="2673350" h="649604">
                  <a:moveTo>
                    <a:pt x="2046731" y="3048"/>
                  </a:moveTo>
                  <a:lnTo>
                    <a:pt x="155448" y="0"/>
                  </a:lnTo>
                </a:path>
                <a:path w="2673350" h="649604">
                  <a:moveTo>
                    <a:pt x="2081783" y="86868"/>
                  </a:moveTo>
                  <a:lnTo>
                    <a:pt x="236220" y="85344"/>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91" name="object 91"/>
            <p:cNvPicPr/>
            <p:nvPr/>
          </p:nvPicPr>
          <p:blipFill>
            <a:blip r:embed="rId24" cstate="print"/>
            <a:stretch>
              <a:fillRect/>
            </a:stretch>
          </p:blipFill>
          <p:spPr>
            <a:xfrm>
              <a:off x="7967312" y="3765644"/>
              <a:ext cx="71946" cy="65850"/>
            </a:xfrm>
            <a:prstGeom prst="rect">
              <a:avLst/>
            </a:prstGeom>
          </p:spPr>
        </p:pic>
        <p:pic>
          <p:nvPicPr>
            <p:cNvPr id="92" name="object 92"/>
            <p:cNvPicPr/>
            <p:nvPr/>
          </p:nvPicPr>
          <p:blipFill>
            <a:blip r:embed="rId25" cstate="print"/>
            <a:stretch>
              <a:fillRect/>
            </a:stretch>
          </p:blipFill>
          <p:spPr>
            <a:xfrm>
              <a:off x="8049608" y="3454748"/>
              <a:ext cx="71946" cy="68898"/>
            </a:xfrm>
            <a:prstGeom prst="rect">
              <a:avLst/>
            </a:prstGeom>
          </p:spPr>
        </p:pic>
        <p:sp>
          <p:nvSpPr>
            <p:cNvPr id="93" name="object 93"/>
            <p:cNvSpPr/>
            <p:nvPr/>
          </p:nvSpPr>
          <p:spPr>
            <a:xfrm>
              <a:off x="8099297" y="3489197"/>
              <a:ext cx="681355" cy="3175"/>
            </a:xfrm>
            <a:custGeom>
              <a:avLst/>
              <a:gdLst/>
              <a:ahLst/>
              <a:cxnLst/>
              <a:rect l="l" t="t" r="r" b="b"/>
              <a:pathLst>
                <a:path w="681354" h="3175">
                  <a:moveTo>
                    <a:pt x="681227" y="3048"/>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94" name="object 94"/>
            <p:cNvPicPr/>
            <p:nvPr/>
          </p:nvPicPr>
          <p:blipFill>
            <a:blip r:embed="rId26" cstate="print"/>
            <a:stretch>
              <a:fillRect/>
            </a:stretch>
          </p:blipFill>
          <p:spPr>
            <a:xfrm>
              <a:off x="8131904" y="3294729"/>
              <a:ext cx="71946" cy="68898"/>
            </a:xfrm>
            <a:prstGeom prst="rect">
              <a:avLst/>
            </a:prstGeom>
          </p:spPr>
        </p:pic>
        <p:sp>
          <p:nvSpPr>
            <p:cNvPr id="95" name="object 95"/>
            <p:cNvSpPr/>
            <p:nvPr/>
          </p:nvSpPr>
          <p:spPr>
            <a:xfrm>
              <a:off x="9228581" y="4103369"/>
              <a:ext cx="989330" cy="379730"/>
            </a:xfrm>
            <a:custGeom>
              <a:avLst/>
              <a:gdLst/>
              <a:ahLst/>
              <a:cxnLst/>
              <a:rect l="l" t="t" r="r" b="b"/>
              <a:pathLst>
                <a:path w="989329" h="379729">
                  <a:moveTo>
                    <a:pt x="0" y="379475"/>
                  </a:moveTo>
                  <a:lnTo>
                    <a:pt x="1524" y="1523"/>
                  </a:lnTo>
                </a:path>
                <a:path w="989329" h="379729">
                  <a:moveTo>
                    <a:pt x="989076" y="1523"/>
                  </a:moveTo>
                  <a:lnTo>
                    <a:pt x="606551"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96" name="object 96"/>
            <p:cNvPicPr/>
            <p:nvPr/>
          </p:nvPicPr>
          <p:blipFill>
            <a:blip r:embed="rId27" cstate="print"/>
            <a:stretch>
              <a:fillRect/>
            </a:stretch>
          </p:blipFill>
          <p:spPr>
            <a:xfrm>
              <a:off x="10164762" y="3911790"/>
              <a:ext cx="241426" cy="261239"/>
            </a:xfrm>
            <a:prstGeom prst="rect">
              <a:avLst/>
            </a:prstGeom>
          </p:spPr>
        </p:pic>
        <p:sp>
          <p:nvSpPr>
            <p:cNvPr id="97" name="object 97"/>
            <p:cNvSpPr/>
            <p:nvPr/>
          </p:nvSpPr>
          <p:spPr>
            <a:xfrm>
              <a:off x="10390632" y="3872483"/>
              <a:ext cx="172720" cy="326390"/>
            </a:xfrm>
            <a:custGeom>
              <a:avLst/>
              <a:gdLst/>
              <a:ahLst/>
              <a:cxnLst/>
              <a:rect l="l" t="t" r="r" b="b"/>
              <a:pathLst>
                <a:path w="172720" h="326389">
                  <a:moveTo>
                    <a:pt x="172212" y="0"/>
                  </a:moveTo>
                  <a:lnTo>
                    <a:pt x="172212" y="33782"/>
                  </a:lnTo>
                  <a:lnTo>
                    <a:pt x="163575" y="91694"/>
                  </a:lnTo>
                  <a:lnTo>
                    <a:pt x="154813" y="133477"/>
                  </a:lnTo>
                  <a:lnTo>
                    <a:pt x="135636" y="183261"/>
                  </a:lnTo>
                  <a:lnTo>
                    <a:pt x="118237" y="209042"/>
                  </a:lnTo>
                  <a:lnTo>
                    <a:pt x="109600" y="225044"/>
                  </a:lnTo>
                  <a:lnTo>
                    <a:pt x="99187" y="242824"/>
                  </a:lnTo>
                  <a:lnTo>
                    <a:pt x="90424" y="250825"/>
                  </a:lnTo>
                  <a:lnTo>
                    <a:pt x="73025" y="268478"/>
                  </a:lnTo>
                  <a:lnTo>
                    <a:pt x="64389" y="276479"/>
                  </a:lnTo>
                  <a:lnTo>
                    <a:pt x="45212" y="284607"/>
                  </a:lnTo>
                  <a:lnTo>
                    <a:pt x="19176" y="292608"/>
                  </a:lnTo>
                  <a:lnTo>
                    <a:pt x="8636" y="292608"/>
                  </a:lnTo>
                  <a:lnTo>
                    <a:pt x="0" y="292608"/>
                  </a:lnTo>
                </a:path>
                <a:path w="172720" h="326389">
                  <a:moveTo>
                    <a:pt x="0" y="48768"/>
                  </a:moveTo>
                  <a:lnTo>
                    <a:pt x="8636" y="48768"/>
                  </a:lnTo>
                  <a:lnTo>
                    <a:pt x="19176" y="48768"/>
                  </a:lnTo>
                  <a:lnTo>
                    <a:pt x="45212" y="56769"/>
                  </a:lnTo>
                  <a:lnTo>
                    <a:pt x="64389" y="64897"/>
                  </a:lnTo>
                  <a:lnTo>
                    <a:pt x="73025" y="74549"/>
                  </a:lnTo>
                  <a:lnTo>
                    <a:pt x="90424" y="90678"/>
                  </a:lnTo>
                  <a:lnTo>
                    <a:pt x="99187" y="98806"/>
                  </a:lnTo>
                  <a:lnTo>
                    <a:pt x="109600" y="116459"/>
                  </a:lnTo>
                  <a:lnTo>
                    <a:pt x="118237" y="132588"/>
                  </a:lnTo>
                  <a:lnTo>
                    <a:pt x="135636" y="158369"/>
                  </a:lnTo>
                  <a:lnTo>
                    <a:pt x="154813" y="200406"/>
                  </a:lnTo>
                  <a:lnTo>
                    <a:pt x="163575" y="242316"/>
                  </a:lnTo>
                  <a:lnTo>
                    <a:pt x="172212" y="292227"/>
                  </a:lnTo>
                  <a:lnTo>
                    <a:pt x="172212" y="326136"/>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98" name="object 98"/>
            <p:cNvSpPr/>
            <p:nvPr/>
          </p:nvSpPr>
          <p:spPr>
            <a:xfrm>
              <a:off x="10535411" y="3837431"/>
              <a:ext cx="73660" cy="368935"/>
            </a:xfrm>
            <a:custGeom>
              <a:avLst/>
              <a:gdLst/>
              <a:ahLst/>
              <a:cxnLst/>
              <a:rect l="l" t="t" r="r" b="b"/>
              <a:pathLst>
                <a:path w="73659" h="368935">
                  <a:moveTo>
                    <a:pt x="73152" y="0"/>
                  </a:moveTo>
                  <a:lnTo>
                    <a:pt x="0" y="0"/>
                  </a:lnTo>
                  <a:lnTo>
                    <a:pt x="0" y="159385"/>
                  </a:lnTo>
                  <a:lnTo>
                    <a:pt x="19177" y="193294"/>
                  </a:lnTo>
                  <a:lnTo>
                    <a:pt x="10414" y="227076"/>
                  </a:lnTo>
                  <a:lnTo>
                    <a:pt x="10414" y="368808"/>
                  </a:lnTo>
                  <a:lnTo>
                    <a:pt x="73152" y="368808"/>
                  </a:lnTo>
                  <a:lnTo>
                    <a:pt x="73152"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99" name="object 99"/>
            <p:cNvPicPr/>
            <p:nvPr/>
          </p:nvPicPr>
          <p:blipFill>
            <a:blip r:embed="rId28" cstate="print"/>
            <a:stretch>
              <a:fillRect/>
            </a:stretch>
          </p:blipFill>
          <p:spPr>
            <a:xfrm>
              <a:off x="10099230" y="3913314"/>
              <a:ext cx="81406" cy="250571"/>
            </a:xfrm>
            <a:prstGeom prst="rect">
              <a:avLst/>
            </a:prstGeom>
          </p:spPr>
        </p:pic>
        <p:sp>
          <p:nvSpPr>
            <p:cNvPr id="100" name="object 100"/>
            <p:cNvSpPr/>
            <p:nvPr/>
          </p:nvSpPr>
          <p:spPr>
            <a:xfrm>
              <a:off x="8487917" y="3935730"/>
              <a:ext cx="2356485" cy="96520"/>
            </a:xfrm>
            <a:custGeom>
              <a:avLst/>
              <a:gdLst/>
              <a:ahLst/>
              <a:cxnLst/>
              <a:rect l="l" t="t" r="r" b="b"/>
              <a:pathLst>
                <a:path w="2356484" h="96520">
                  <a:moveTo>
                    <a:pt x="2356104" y="96012"/>
                  </a:moveTo>
                  <a:lnTo>
                    <a:pt x="2057400" y="92964"/>
                  </a:lnTo>
                </a:path>
                <a:path w="2356484" h="96520">
                  <a:moveTo>
                    <a:pt x="1746503" y="3048"/>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01" name="object 101"/>
            <p:cNvSpPr/>
            <p:nvPr/>
          </p:nvSpPr>
          <p:spPr>
            <a:xfrm>
              <a:off x="8573261" y="4019549"/>
              <a:ext cx="1673860" cy="1905"/>
            </a:xfrm>
            <a:custGeom>
              <a:avLst/>
              <a:gdLst/>
              <a:ahLst/>
              <a:cxnLst/>
              <a:rect l="l" t="t" r="r" b="b"/>
              <a:pathLst>
                <a:path w="1673859" h="1904">
                  <a:moveTo>
                    <a:pt x="1673352"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02" name="object 102"/>
            <p:cNvPicPr/>
            <p:nvPr/>
          </p:nvPicPr>
          <p:blipFill>
            <a:blip r:embed="rId29" cstate="print"/>
            <a:stretch>
              <a:fillRect/>
            </a:stretch>
          </p:blipFill>
          <p:spPr>
            <a:xfrm>
              <a:off x="8142572" y="4891880"/>
              <a:ext cx="71946" cy="64326"/>
            </a:xfrm>
            <a:prstGeom prst="rect">
              <a:avLst/>
            </a:prstGeom>
          </p:spPr>
        </p:pic>
        <p:pic>
          <p:nvPicPr>
            <p:cNvPr id="103" name="object 103"/>
            <p:cNvPicPr/>
            <p:nvPr/>
          </p:nvPicPr>
          <p:blipFill>
            <a:blip r:embed="rId30" cstate="print"/>
            <a:stretch>
              <a:fillRect/>
            </a:stretch>
          </p:blipFill>
          <p:spPr>
            <a:xfrm>
              <a:off x="8304116" y="4830920"/>
              <a:ext cx="71946" cy="67374"/>
            </a:xfrm>
            <a:prstGeom prst="rect">
              <a:avLst/>
            </a:prstGeom>
          </p:spPr>
        </p:pic>
        <p:pic>
          <p:nvPicPr>
            <p:cNvPr id="104" name="object 104"/>
            <p:cNvPicPr/>
            <p:nvPr/>
          </p:nvPicPr>
          <p:blipFill>
            <a:blip r:embed="rId31" cstate="print"/>
            <a:stretch>
              <a:fillRect/>
            </a:stretch>
          </p:blipFill>
          <p:spPr>
            <a:xfrm>
              <a:off x="8051132" y="4623657"/>
              <a:ext cx="71946" cy="64326"/>
            </a:xfrm>
            <a:prstGeom prst="rect">
              <a:avLst/>
            </a:prstGeom>
          </p:spPr>
        </p:pic>
        <p:pic>
          <p:nvPicPr>
            <p:cNvPr id="105" name="object 105"/>
            <p:cNvPicPr/>
            <p:nvPr/>
          </p:nvPicPr>
          <p:blipFill>
            <a:blip r:embed="rId23" cstate="print"/>
            <a:stretch>
              <a:fillRect/>
            </a:stretch>
          </p:blipFill>
          <p:spPr>
            <a:xfrm>
              <a:off x="8142572" y="4544408"/>
              <a:ext cx="71946" cy="67374"/>
            </a:xfrm>
            <a:prstGeom prst="rect">
              <a:avLst/>
            </a:prstGeom>
          </p:spPr>
        </p:pic>
        <p:pic>
          <p:nvPicPr>
            <p:cNvPr id="106" name="object 106"/>
            <p:cNvPicPr/>
            <p:nvPr/>
          </p:nvPicPr>
          <p:blipFill>
            <a:blip r:embed="rId23" cstate="print"/>
            <a:stretch>
              <a:fillRect/>
            </a:stretch>
          </p:blipFill>
          <p:spPr>
            <a:xfrm>
              <a:off x="8304116" y="4469732"/>
              <a:ext cx="71946" cy="67374"/>
            </a:xfrm>
            <a:prstGeom prst="rect">
              <a:avLst/>
            </a:prstGeom>
          </p:spPr>
        </p:pic>
        <p:pic>
          <p:nvPicPr>
            <p:cNvPr id="107" name="object 107"/>
            <p:cNvPicPr/>
            <p:nvPr/>
          </p:nvPicPr>
          <p:blipFill>
            <a:blip r:embed="rId32" cstate="print"/>
            <a:stretch>
              <a:fillRect/>
            </a:stretch>
          </p:blipFill>
          <p:spPr>
            <a:xfrm>
              <a:off x="8293448" y="4160360"/>
              <a:ext cx="73470" cy="68898"/>
            </a:xfrm>
            <a:prstGeom prst="rect">
              <a:avLst/>
            </a:prstGeom>
          </p:spPr>
        </p:pic>
        <p:pic>
          <p:nvPicPr>
            <p:cNvPr id="108" name="object 108"/>
            <p:cNvPicPr/>
            <p:nvPr/>
          </p:nvPicPr>
          <p:blipFill>
            <a:blip r:embed="rId24" cstate="print"/>
            <a:stretch>
              <a:fillRect/>
            </a:stretch>
          </p:blipFill>
          <p:spPr>
            <a:xfrm>
              <a:off x="8214200" y="4311236"/>
              <a:ext cx="71946" cy="65850"/>
            </a:xfrm>
            <a:prstGeom prst="rect">
              <a:avLst/>
            </a:prstGeom>
          </p:spPr>
        </p:pic>
        <p:pic>
          <p:nvPicPr>
            <p:cNvPr id="109" name="object 109"/>
            <p:cNvPicPr/>
            <p:nvPr/>
          </p:nvPicPr>
          <p:blipFill>
            <a:blip r:embed="rId23" cstate="print"/>
            <a:stretch>
              <a:fillRect/>
            </a:stretch>
          </p:blipFill>
          <p:spPr>
            <a:xfrm>
              <a:off x="8470232" y="4687664"/>
              <a:ext cx="71946" cy="67374"/>
            </a:xfrm>
            <a:prstGeom prst="rect">
              <a:avLst/>
            </a:prstGeom>
          </p:spPr>
        </p:pic>
        <p:pic>
          <p:nvPicPr>
            <p:cNvPr id="110" name="object 110"/>
            <p:cNvPicPr/>
            <p:nvPr/>
          </p:nvPicPr>
          <p:blipFill>
            <a:blip r:embed="rId33" cstate="print"/>
            <a:stretch>
              <a:fillRect/>
            </a:stretch>
          </p:blipFill>
          <p:spPr>
            <a:xfrm>
              <a:off x="8532716" y="4387436"/>
              <a:ext cx="70422" cy="65850"/>
            </a:xfrm>
            <a:prstGeom prst="rect">
              <a:avLst/>
            </a:prstGeom>
          </p:spPr>
        </p:pic>
        <p:pic>
          <p:nvPicPr>
            <p:cNvPr id="111" name="object 111"/>
            <p:cNvPicPr/>
            <p:nvPr/>
          </p:nvPicPr>
          <p:blipFill>
            <a:blip r:embed="rId34" cstate="print"/>
            <a:stretch>
              <a:fillRect/>
            </a:stretch>
          </p:blipFill>
          <p:spPr>
            <a:xfrm>
              <a:off x="8304116" y="5905340"/>
              <a:ext cx="71946" cy="67374"/>
            </a:xfrm>
            <a:prstGeom prst="rect">
              <a:avLst/>
            </a:prstGeom>
          </p:spPr>
        </p:pic>
        <p:pic>
          <p:nvPicPr>
            <p:cNvPr id="112" name="object 112"/>
            <p:cNvPicPr/>
            <p:nvPr/>
          </p:nvPicPr>
          <p:blipFill>
            <a:blip r:embed="rId35" cstate="print"/>
            <a:stretch>
              <a:fillRect/>
            </a:stretch>
          </p:blipFill>
          <p:spPr>
            <a:xfrm>
              <a:off x="8142572" y="5958680"/>
              <a:ext cx="71946" cy="64326"/>
            </a:xfrm>
            <a:prstGeom prst="rect">
              <a:avLst/>
            </a:prstGeom>
          </p:spPr>
        </p:pic>
        <p:pic>
          <p:nvPicPr>
            <p:cNvPr id="113" name="object 113"/>
            <p:cNvPicPr/>
            <p:nvPr/>
          </p:nvPicPr>
          <p:blipFill>
            <a:blip r:embed="rId34" cstate="print"/>
            <a:stretch>
              <a:fillRect/>
            </a:stretch>
          </p:blipFill>
          <p:spPr>
            <a:xfrm>
              <a:off x="8304116" y="5620352"/>
              <a:ext cx="71946" cy="67374"/>
            </a:xfrm>
            <a:prstGeom prst="rect">
              <a:avLst/>
            </a:prstGeom>
          </p:spPr>
        </p:pic>
        <p:sp>
          <p:nvSpPr>
            <p:cNvPr id="114" name="object 114"/>
            <p:cNvSpPr/>
            <p:nvPr/>
          </p:nvSpPr>
          <p:spPr>
            <a:xfrm>
              <a:off x="8490966" y="3946397"/>
              <a:ext cx="86995" cy="2299970"/>
            </a:xfrm>
            <a:custGeom>
              <a:avLst/>
              <a:gdLst/>
              <a:ahLst/>
              <a:cxnLst/>
              <a:rect l="l" t="t" r="r" b="b"/>
              <a:pathLst>
                <a:path w="86995" h="2299970">
                  <a:moveTo>
                    <a:pt x="0" y="2299716"/>
                  </a:moveTo>
                  <a:lnTo>
                    <a:pt x="1524" y="0"/>
                  </a:lnTo>
                </a:path>
                <a:path w="86995" h="2299970">
                  <a:moveTo>
                    <a:pt x="83819" y="1208532"/>
                  </a:moveTo>
                  <a:lnTo>
                    <a:pt x="86867" y="85343"/>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15" name="object 115"/>
            <p:cNvPicPr/>
            <p:nvPr/>
          </p:nvPicPr>
          <p:blipFill>
            <a:blip r:embed="rId14" cstate="print"/>
            <a:stretch>
              <a:fillRect/>
            </a:stretch>
          </p:blipFill>
          <p:spPr>
            <a:xfrm>
              <a:off x="7976456" y="2203544"/>
              <a:ext cx="68898" cy="67374"/>
            </a:xfrm>
            <a:prstGeom prst="rect">
              <a:avLst/>
            </a:prstGeom>
          </p:spPr>
        </p:pic>
        <p:pic>
          <p:nvPicPr>
            <p:cNvPr id="116" name="object 116"/>
            <p:cNvPicPr/>
            <p:nvPr/>
          </p:nvPicPr>
          <p:blipFill>
            <a:blip r:embed="rId31" cstate="print"/>
            <a:stretch>
              <a:fillRect/>
            </a:stretch>
          </p:blipFill>
          <p:spPr>
            <a:xfrm>
              <a:off x="8049608" y="1903316"/>
              <a:ext cx="71946" cy="64326"/>
            </a:xfrm>
            <a:prstGeom prst="rect">
              <a:avLst/>
            </a:prstGeom>
          </p:spPr>
        </p:pic>
        <p:pic>
          <p:nvPicPr>
            <p:cNvPr id="117" name="object 117"/>
            <p:cNvPicPr/>
            <p:nvPr/>
          </p:nvPicPr>
          <p:blipFill>
            <a:blip r:embed="rId36" cstate="print"/>
            <a:stretch>
              <a:fillRect/>
            </a:stretch>
          </p:blipFill>
          <p:spPr>
            <a:xfrm>
              <a:off x="8459565" y="5234780"/>
              <a:ext cx="68898" cy="67374"/>
            </a:xfrm>
            <a:prstGeom prst="rect">
              <a:avLst/>
            </a:prstGeom>
          </p:spPr>
        </p:pic>
        <p:pic>
          <p:nvPicPr>
            <p:cNvPr id="118" name="object 118"/>
            <p:cNvPicPr/>
            <p:nvPr/>
          </p:nvPicPr>
          <p:blipFill>
            <a:blip r:embed="rId23" cstate="print"/>
            <a:stretch>
              <a:fillRect/>
            </a:stretch>
          </p:blipFill>
          <p:spPr>
            <a:xfrm>
              <a:off x="7040720" y="4302092"/>
              <a:ext cx="71946" cy="67374"/>
            </a:xfrm>
            <a:prstGeom prst="rect">
              <a:avLst/>
            </a:prstGeom>
          </p:spPr>
        </p:pic>
        <p:pic>
          <p:nvPicPr>
            <p:cNvPr id="119" name="object 119"/>
            <p:cNvPicPr/>
            <p:nvPr/>
          </p:nvPicPr>
          <p:blipFill>
            <a:blip r:embed="rId37" cstate="print"/>
            <a:stretch>
              <a:fillRect/>
            </a:stretch>
          </p:blipFill>
          <p:spPr>
            <a:xfrm>
              <a:off x="7224966" y="4608258"/>
              <a:ext cx="244475" cy="252095"/>
            </a:xfrm>
            <a:prstGeom prst="rect">
              <a:avLst/>
            </a:prstGeom>
          </p:spPr>
        </p:pic>
        <p:sp>
          <p:nvSpPr>
            <p:cNvPr id="120" name="object 120"/>
            <p:cNvSpPr/>
            <p:nvPr/>
          </p:nvSpPr>
          <p:spPr>
            <a:xfrm>
              <a:off x="7450835" y="4565903"/>
              <a:ext cx="172720" cy="318770"/>
            </a:xfrm>
            <a:custGeom>
              <a:avLst/>
              <a:gdLst/>
              <a:ahLst/>
              <a:cxnLst/>
              <a:rect l="l" t="t" r="r" b="b"/>
              <a:pathLst>
                <a:path w="172720" h="318770">
                  <a:moveTo>
                    <a:pt x="172212" y="0"/>
                  </a:moveTo>
                  <a:lnTo>
                    <a:pt x="172212" y="25781"/>
                  </a:lnTo>
                  <a:lnTo>
                    <a:pt x="163575" y="85344"/>
                  </a:lnTo>
                  <a:lnTo>
                    <a:pt x="154813" y="135255"/>
                  </a:lnTo>
                  <a:lnTo>
                    <a:pt x="137414" y="177038"/>
                  </a:lnTo>
                  <a:lnTo>
                    <a:pt x="118237" y="202819"/>
                  </a:lnTo>
                  <a:lnTo>
                    <a:pt x="109600" y="218948"/>
                  </a:lnTo>
                  <a:lnTo>
                    <a:pt x="100838" y="234950"/>
                  </a:lnTo>
                  <a:lnTo>
                    <a:pt x="92202" y="244602"/>
                  </a:lnTo>
                  <a:lnTo>
                    <a:pt x="73025" y="260731"/>
                  </a:lnTo>
                  <a:lnTo>
                    <a:pt x="64389" y="268859"/>
                  </a:lnTo>
                  <a:lnTo>
                    <a:pt x="45212" y="276860"/>
                  </a:lnTo>
                  <a:lnTo>
                    <a:pt x="19177" y="286512"/>
                  </a:lnTo>
                  <a:lnTo>
                    <a:pt x="10414" y="286512"/>
                  </a:lnTo>
                  <a:lnTo>
                    <a:pt x="0" y="286512"/>
                  </a:lnTo>
                </a:path>
                <a:path w="172720" h="318770">
                  <a:moveTo>
                    <a:pt x="0" y="51816"/>
                  </a:moveTo>
                  <a:lnTo>
                    <a:pt x="10414" y="51816"/>
                  </a:lnTo>
                  <a:lnTo>
                    <a:pt x="19177" y="51816"/>
                  </a:lnTo>
                  <a:lnTo>
                    <a:pt x="45212" y="59817"/>
                  </a:lnTo>
                  <a:lnTo>
                    <a:pt x="64389" y="67945"/>
                  </a:lnTo>
                  <a:lnTo>
                    <a:pt x="81788" y="75946"/>
                  </a:lnTo>
                  <a:lnTo>
                    <a:pt x="81788" y="85598"/>
                  </a:lnTo>
                  <a:lnTo>
                    <a:pt x="100838" y="93599"/>
                  </a:lnTo>
                  <a:lnTo>
                    <a:pt x="109600" y="109601"/>
                  </a:lnTo>
                  <a:lnTo>
                    <a:pt x="118237" y="127381"/>
                  </a:lnTo>
                  <a:lnTo>
                    <a:pt x="137414" y="151384"/>
                  </a:lnTo>
                  <a:lnTo>
                    <a:pt x="154813" y="193167"/>
                  </a:lnTo>
                  <a:lnTo>
                    <a:pt x="163575" y="234950"/>
                  </a:lnTo>
                  <a:lnTo>
                    <a:pt x="172212" y="294386"/>
                  </a:lnTo>
                  <a:lnTo>
                    <a:pt x="172212" y="318516"/>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21" name="object 121"/>
            <p:cNvSpPr/>
            <p:nvPr/>
          </p:nvSpPr>
          <p:spPr>
            <a:xfrm>
              <a:off x="7597139" y="4524755"/>
              <a:ext cx="73660" cy="370840"/>
            </a:xfrm>
            <a:custGeom>
              <a:avLst/>
              <a:gdLst/>
              <a:ahLst/>
              <a:cxnLst/>
              <a:rect l="l" t="t" r="r" b="b"/>
              <a:pathLst>
                <a:path w="73659" h="370839">
                  <a:moveTo>
                    <a:pt x="73151" y="0"/>
                  </a:moveTo>
                  <a:lnTo>
                    <a:pt x="0" y="0"/>
                  </a:lnTo>
                  <a:lnTo>
                    <a:pt x="0" y="169037"/>
                  </a:lnTo>
                  <a:lnTo>
                    <a:pt x="17399" y="201295"/>
                  </a:lnTo>
                  <a:lnTo>
                    <a:pt x="0" y="227076"/>
                  </a:lnTo>
                  <a:lnTo>
                    <a:pt x="0" y="370332"/>
                  </a:lnTo>
                  <a:lnTo>
                    <a:pt x="73151" y="370332"/>
                  </a:lnTo>
                  <a:lnTo>
                    <a:pt x="7315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22" name="object 122"/>
            <p:cNvPicPr/>
            <p:nvPr/>
          </p:nvPicPr>
          <p:blipFill>
            <a:blip r:embed="rId38" cstate="print"/>
            <a:stretch>
              <a:fillRect/>
            </a:stretch>
          </p:blipFill>
          <p:spPr>
            <a:xfrm>
              <a:off x="7255446" y="4297362"/>
              <a:ext cx="343535" cy="252094"/>
            </a:xfrm>
            <a:prstGeom prst="rect">
              <a:avLst/>
            </a:prstGeom>
          </p:spPr>
        </p:pic>
        <p:sp>
          <p:nvSpPr>
            <p:cNvPr id="123" name="object 123"/>
            <p:cNvSpPr/>
            <p:nvPr/>
          </p:nvSpPr>
          <p:spPr>
            <a:xfrm>
              <a:off x="6770369" y="4339589"/>
              <a:ext cx="520065" cy="454659"/>
            </a:xfrm>
            <a:custGeom>
              <a:avLst/>
              <a:gdLst/>
              <a:ahLst/>
              <a:cxnLst/>
              <a:rect l="l" t="t" r="r" b="b"/>
              <a:pathLst>
                <a:path w="520065" h="454660">
                  <a:moveTo>
                    <a:pt x="499872" y="1524"/>
                  </a:moveTo>
                  <a:lnTo>
                    <a:pt x="0" y="0"/>
                  </a:lnTo>
                </a:path>
                <a:path w="520065" h="454660">
                  <a:moveTo>
                    <a:pt x="519683" y="454152"/>
                  </a:moveTo>
                  <a:lnTo>
                    <a:pt x="0" y="452628"/>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24" name="object 124"/>
            <p:cNvSpPr/>
            <p:nvPr/>
          </p:nvSpPr>
          <p:spPr>
            <a:xfrm>
              <a:off x="7070597" y="4350258"/>
              <a:ext cx="228600" cy="443865"/>
            </a:xfrm>
            <a:custGeom>
              <a:avLst/>
              <a:gdLst/>
              <a:ahLst/>
              <a:cxnLst/>
              <a:rect l="l" t="t" r="r" b="b"/>
              <a:pathLst>
                <a:path w="228600" h="443864">
                  <a:moveTo>
                    <a:pt x="228600" y="301752"/>
                  </a:moveTo>
                  <a:lnTo>
                    <a:pt x="0" y="301752"/>
                  </a:lnTo>
                  <a:lnTo>
                    <a:pt x="0" y="0"/>
                  </a:lnTo>
                </a:path>
                <a:path w="228600" h="443864">
                  <a:moveTo>
                    <a:pt x="65531" y="149352"/>
                  </a:moveTo>
                  <a:lnTo>
                    <a:pt x="67055" y="443484"/>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25" name="object 125"/>
            <p:cNvSpPr/>
            <p:nvPr/>
          </p:nvSpPr>
          <p:spPr>
            <a:xfrm>
              <a:off x="7134605" y="4488941"/>
              <a:ext cx="135890" cy="1905"/>
            </a:xfrm>
            <a:custGeom>
              <a:avLst/>
              <a:gdLst/>
              <a:ahLst/>
              <a:cxnLst/>
              <a:rect l="l" t="t" r="r" b="b"/>
              <a:pathLst>
                <a:path w="135890" h="1904">
                  <a:moveTo>
                    <a:pt x="135636" y="1523"/>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26" name="object 126"/>
            <p:cNvPicPr/>
            <p:nvPr/>
          </p:nvPicPr>
          <p:blipFill>
            <a:blip r:embed="rId25" cstate="print"/>
            <a:stretch>
              <a:fillRect/>
            </a:stretch>
          </p:blipFill>
          <p:spPr>
            <a:xfrm>
              <a:off x="7104728" y="4754720"/>
              <a:ext cx="71946" cy="68898"/>
            </a:xfrm>
            <a:prstGeom prst="rect">
              <a:avLst/>
            </a:prstGeom>
          </p:spPr>
        </p:pic>
        <p:pic>
          <p:nvPicPr>
            <p:cNvPr id="127" name="object 127"/>
            <p:cNvPicPr/>
            <p:nvPr/>
          </p:nvPicPr>
          <p:blipFill>
            <a:blip r:embed="rId39" cstate="print"/>
            <a:stretch>
              <a:fillRect/>
            </a:stretch>
          </p:blipFill>
          <p:spPr>
            <a:xfrm>
              <a:off x="7224966" y="3802062"/>
              <a:ext cx="245999" cy="261238"/>
            </a:xfrm>
            <a:prstGeom prst="rect">
              <a:avLst/>
            </a:prstGeom>
          </p:spPr>
        </p:pic>
        <p:sp>
          <p:nvSpPr>
            <p:cNvPr id="128" name="object 128"/>
            <p:cNvSpPr/>
            <p:nvPr/>
          </p:nvSpPr>
          <p:spPr>
            <a:xfrm>
              <a:off x="7452359" y="3761231"/>
              <a:ext cx="172720" cy="327660"/>
            </a:xfrm>
            <a:custGeom>
              <a:avLst/>
              <a:gdLst/>
              <a:ahLst/>
              <a:cxnLst/>
              <a:rect l="l" t="t" r="r" b="b"/>
              <a:pathLst>
                <a:path w="172720" h="327660">
                  <a:moveTo>
                    <a:pt x="172212" y="0"/>
                  </a:moveTo>
                  <a:lnTo>
                    <a:pt x="172212" y="33909"/>
                  </a:lnTo>
                  <a:lnTo>
                    <a:pt x="163575" y="92075"/>
                  </a:lnTo>
                  <a:lnTo>
                    <a:pt x="154813" y="134112"/>
                  </a:lnTo>
                  <a:lnTo>
                    <a:pt x="137414" y="185801"/>
                  </a:lnTo>
                  <a:lnTo>
                    <a:pt x="118237" y="210058"/>
                  </a:lnTo>
                  <a:lnTo>
                    <a:pt x="109600" y="227838"/>
                  </a:lnTo>
                  <a:lnTo>
                    <a:pt x="100838" y="244094"/>
                  </a:lnTo>
                  <a:lnTo>
                    <a:pt x="92201" y="252095"/>
                  </a:lnTo>
                  <a:lnTo>
                    <a:pt x="73025" y="269875"/>
                  </a:lnTo>
                  <a:lnTo>
                    <a:pt x="64389" y="278003"/>
                  </a:lnTo>
                  <a:lnTo>
                    <a:pt x="45212" y="286004"/>
                  </a:lnTo>
                  <a:lnTo>
                    <a:pt x="19176" y="294132"/>
                  </a:lnTo>
                  <a:lnTo>
                    <a:pt x="10414" y="294132"/>
                  </a:lnTo>
                  <a:lnTo>
                    <a:pt x="0" y="294132"/>
                  </a:lnTo>
                </a:path>
                <a:path w="172720" h="327660">
                  <a:moveTo>
                    <a:pt x="0" y="50292"/>
                  </a:moveTo>
                  <a:lnTo>
                    <a:pt x="10414" y="50292"/>
                  </a:lnTo>
                  <a:lnTo>
                    <a:pt x="19176" y="50292"/>
                  </a:lnTo>
                  <a:lnTo>
                    <a:pt x="45212" y="58293"/>
                  </a:lnTo>
                  <a:lnTo>
                    <a:pt x="64389" y="68072"/>
                  </a:lnTo>
                  <a:lnTo>
                    <a:pt x="73025" y="76073"/>
                  </a:lnTo>
                  <a:lnTo>
                    <a:pt x="92201" y="92202"/>
                  </a:lnTo>
                  <a:lnTo>
                    <a:pt x="100838" y="100330"/>
                  </a:lnTo>
                  <a:lnTo>
                    <a:pt x="109600" y="117983"/>
                  </a:lnTo>
                  <a:lnTo>
                    <a:pt x="118237" y="134112"/>
                  </a:lnTo>
                  <a:lnTo>
                    <a:pt x="137414" y="159893"/>
                  </a:lnTo>
                  <a:lnTo>
                    <a:pt x="154813" y="201930"/>
                  </a:lnTo>
                  <a:lnTo>
                    <a:pt x="163575" y="243840"/>
                  </a:lnTo>
                  <a:lnTo>
                    <a:pt x="172212" y="293751"/>
                  </a:lnTo>
                  <a:lnTo>
                    <a:pt x="172212" y="32766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29" name="object 129"/>
            <p:cNvSpPr/>
            <p:nvPr/>
          </p:nvSpPr>
          <p:spPr>
            <a:xfrm>
              <a:off x="7598663" y="3720083"/>
              <a:ext cx="73660" cy="368935"/>
            </a:xfrm>
            <a:custGeom>
              <a:avLst/>
              <a:gdLst/>
              <a:ahLst/>
              <a:cxnLst/>
              <a:rect l="l" t="t" r="r" b="b"/>
              <a:pathLst>
                <a:path w="73659" h="368935">
                  <a:moveTo>
                    <a:pt x="73151" y="0"/>
                  </a:moveTo>
                  <a:lnTo>
                    <a:pt x="0" y="0"/>
                  </a:lnTo>
                  <a:lnTo>
                    <a:pt x="0" y="167513"/>
                  </a:lnTo>
                  <a:lnTo>
                    <a:pt x="17399" y="201295"/>
                  </a:lnTo>
                  <a:lnTo>
                    <a:pt x="0" y="235077"/>
                  </a:lnTo>
                  <a:lnTo>
                    <a:pt x="0" y="368808"/>
                  </a:lnTo>
                  <a:lnTo>
                    <a:pt x="73151" y="368808"/>
                  </a:lnTo>
                  <a:lnTo>
                    <a:pt x="7315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30" name="object 130"/>
            <p:cNvPicPr/>
            <p:nvPr/>
          </p:nvPicPr>
          <p:blipFill>
            <a:blip r:embed="rId40" cstate="print"/>
            <a:stretch>
              <a:fillRect/>
            </a:stretch>
          </p:blipFill>
          <p:spPr>
            <a:xfrm>
              <a:off x="7040720" y="1827116"/>
              <a:ext cx="71946" cy="65850"/>
            </a:xfrm>
            <a:prstGeom prst="rect">
              <a:avLst/>
            </a:prstGeom>
          </p:spPr>
        </p:pic>
        <p:pic>
          <p:nvPicPr>
            <p:cNvPr id="131" name="object 131"/>
            <p:cNvPicPr/>
            <p:nvPr/>
          </p:nvPicPr>
          <p:blipFill>
            <a:blip r:embed="rId41" cstate="print"/>
            <a:stretch>
              <a:fillRect/>
            </a:stretch>
          </p:blipFill>
          <p:spPr>
            <a:xfrm>
              <a:off x="7224966" y="2131758"/>
              <a:ext cx="244475" cy="252094"/>
            </a:xfrm>
            <a:prstGeom prst="rect">
              <a:avLst/>
            </a:prstGeom>
          </p:spPr>
        </p:pic>
        <p:sp>
          <p:nvSpPr>
            <p:cNvPr id="132" name="object 132"/>
            <p:cNvSpPr/>
            <p:nvPr/>
          </p:nvSpPr>
          <p:spPr>
            <a:xfrm>
              <a:off x="7450835" y="2089403"/>
              <a:ext cx="172720" cy="320040"/>
            </a:xfrm>
            <a:custGeom>
              <a:avLst/>
              <a:gdLst/>
              <a:ahLst/>
              <a:cxnLst/>
              <a:rect l="l" t="t" r="r" b="b"/>
              <a:pathLst>
                <a:path w="172720" h="320039">
                  <a:moveTo>
                    <a:pt x="172212" y="0"/>
                  </a:moveTo>
                  <a:lnTo>
                    <a:pt x="172212" y="25781"/>
                  </a:lnTo>
                  <a:lnTo>
                    <a:pt x="163575" y="85344"/>
                  </a:lnTo>
                  <a:lnTo>
                    <a:pt x="154813" y="135255"/>
                  </a:lnTo>
                  <a:lnTo>
                    <a:pt x="137414" y="177037"/>
                  </a:lnTo>
                  <a:lnTo>
                    <a:pt x="118237" y="202819"/>
                  </a:lnTo>
                  <a:lnTo>
                    <a:pt x="109600" y="218948"/>
                  </a:lnTo>
                  <a:lnTo>
                    <a:pt x="100838" y="234950"/>
                  </a:lnTo>
                  <a:lnTo>
                    <a:pt x="92202" y="244601"/>
                  </a:lnTo>
                  <a:lnTo>
                    <a:pt x="73025" y="260731"/>
                  </a:lnTo>
                  <a:lnTo>
                    <a:pt x="64389" y="268859"/>
                  </a:lnTo>
                  <a:lnTo>
                    <a:pt x="45212" y="278511"/>
                  </a:lnTo>
                  <a:lnTo>
                    <a:pt x="19177" y="286512"/>
                  </a:lnTo>
                  <a:lnTo>
                    <a:pt x="10414" y="286512"/>
                  </a:lnTo>
                  <a:lnTo>
                    <a:pt x="0" y="286512"/>
                  </a:lnTo>
                </a:path>
                <a:path w="172720" h="320039">
                  <a:moveTo>
                    <a:pt x="0" y="51816"/>
                  </a:moveTo>
                  <a:lnTo>
                    <a:pt x="10414" y="51816"/>
                  </a:lnTo>
                  <a:lnTo>
                    <a:pt x="19177" y="51816"/>
                  </a:lnTo>
                  <a:lnTo>
                    <a:pt x="45212" y="59817"/>
                  </a:lnTo>
                  <a:lnTo>
                    <a:pt x="64389" y="67818"/>
                  </a:lnTo>
                  <a:lnTo>
                    <a:pt x="81788" y="75946"/>
                  </a:lnTo>
                  <a:lnTo>
                    <a:pt x="81788" y="85598"/>
                  </a:lnTo>
                  <a:lnTo>
                    <a:pt x="100838" y="93599"/>
                  </a:lnTo>
                  <a:lnTo>
                    <a:pt x="109600" y="109600"/>
                  </a:lnTo>
                  <a:lnTo>
                    <a:pt x="118237" y="127254"/>
                  </a:lnTo>
                  <a:lnTo>
                    <a:pt x="137414" y="151384"/>
                  </a:lnTo>
                  <a:lnTo>
                    <a:pt x="154813" y="193167"/>
                  </a:lnTo>
                  <a:lnTo>
                    <a:pt x="163575" y="234950"/>
                  </a:lnTo>
                  <a:lnTo>
                    <a:pt x="172212" y="294386"/>
                  </a:lnTo>
                  <a:lnTo>
                    <a:pt x="172212" y="32004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33" name="object 133"/>
            <p:cNvSpPr/>
            <p:nvPr/>
          </p:nvSpPr>
          <p:spPr>
            <a:xfrm>
              <a:off x="7597139" y="2048255"/>
              <a:ext cx="73660" cy="370840"/>
            </a:xfrm>
            <a:custGeom>
              <a:avLst/>
              <a:gdLst/>
              <a:ahLst/>
              <a:cxnLst/>
              <a:rect l="l" t="t" r="r" b="b"/>
              <a:pathLst>
                <a:path w="73659" h="370839">
                  <a:moveTo>
                    <a:pt x="73151" y="0"/>
                  </a:moveTo>
                  <a:lnTo>
                    <a:pt x="0" y="0"/>
                  </a:lnTo>
                  <a:lnTo>
                    <a:pt x="0" y="159385"/>
                  </a:lnTo>
                  <a:lnTo>
                    <a:pt x="17399" y="193167"/>
                  </a:lnTo>
                  <a:lnTo>
                    <a:pt x="0" y="227076"/>
                  </a:lnTo>
                  <a:lnTo>
                    <a:pt x="0" y="370332"/>
                  </a:lnTo>
                  <a:lnTo>
                    <a:pt x="73151" y="370332"/>
                  </a:lnTo>
                  <a:lnTo>
                    <a:pt x="7315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34" name="object 134"/>
            <p:cNvPicPr/>
            <p:nvPr/>
          </p:nvPicPr>
          <p:blipFill>
            <a:blip r:embed="rId42" cstate="print"/>
            <a:stretch>
              <a:fillRect/>
            </a:stretch>
          </p:blipFill>
          <p:spPr>
            <a:xfrm>
              <a:off x="7255446" y="1828482"/>
              <a:ext cx="343535" cy="252094"/>
            </a:xfrm>
            <a:prstGeom prst="rect">
              <a:avLst/>
            </a:prstGeom>
          </p:spPr>
        </p:pic>
        <p:sp>
          <p:nvSpPr>
            <p:cNvPr id="135" name="object 135"/>
            <p:cNvSpPr/>
            <p:nvPr/>
          </p:nvSpPr>
          <p:spPr>
            <a:xfrm>
              <a:off x="6770369" y="1864613"/>
              <a:ext cx="530860" cy="451484"/>
            </a:xfrm>
            <a:custGeom>
              <a:avLst/>
              <a:gdLst/>
              <a:ahLst/>
              <a:cxnLst/>
              <a:rect l="l" t="t" r="r" b="b"/>
              <a:pathLst>
                <a:path w="530859" h="451485">
                  <a:moveTo>
                    <a:pt x="501396" y="0"/>
                  </a:moveTo>
                  <a:lnTo>
                    <a:pt x="0" y="0"/>
                  </a:lnTo>
                </a:path>
                <a:path w="530859" h="451485">
                  <a:moveTo>
                    <a:pt x="530351" y="451103"/>
                  </a:moveTo>
                  <a:lnTo>
                    <a:pt x="0" y="44958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36" name="object 136"/>
            <p:cNvSpPr/>
            <p:nvPr/>
          </p:nvSpPr>
          <p:spPr>
            <a:xfrm>
              <a:off x="7070597" y="1872233"/>
              <a:ext cx="67310" cy="443865"/>
            </a:xfrm>
            <a:custGeom>
              <a:avLst/>
              <a:gdLst/>
              <a:ahLst/>
              <a:cxnLst/>
              <a:rect l="l" t="t" r="r" b="b"/>
              <a:pathLst>
                <a:path w="67309" h="443864">
                  <a:moveTo>
                    <a:pt x="0" y="301751"/>
                  </a:moveTo>
                  <a:lnTo>
                    <a:pt x="3048" y="0"/>
                  </a:lnTo>
                </a:path>
                <a:path w="67309" h="443864">
                  <a:moveTo>
                    <a:pt x="64007" y="152400"/>
                  </a:moveTo>
                  <a:lnTo>
                    <a:pt x="67055" y="443483"/>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37" name="object 137"/>
            <p:cNvSpPr/>
            <p:nvPr/>
          </p:nvSpPr>
          <p:spPr>
            <a:xfrm>
              <a:off x="7134605" y="2013965"/>
              <a:ext cx="135890" cy="1905"/>
            </a:xfrm>
            <a:custGeom>
              <a:avLst/>
              <a:gdLst/>
              <a:ahLst/>
              <a:cxnLst/>
              <a:rect l="l" t="t" r="r" b="b"/>
              <a:pathLst>
                <a:path w="135890" h="1905">
                  <a:moveTo>
                    <a:pt x="135636"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38" name="object 138"/>
            <p:cNvPicPr/>
            <p:nvPr/>
          </p:nvPicPr>
          <p:blipFill>
            <a:blip r:embed="rId25" cstate="print"/>
            <a:stretch>
              <a:fillRect/>
            </a:stretch>
          </p:blipFill>
          <p:spPr>
            <a:xfrm>
              <a:off x="7104728" y="2278220"/>
              <a:ext cx="71946" cy="68898"/>
            </a:xfrm>
            <a:prstGeom prst="rect">
              <a:avLst/>
            </a:prstGeom>
          </p:spPr>
        </p:pic>
        <p:sp>
          <p:nvSpPr>
            <p:cNvPr id="139" name="object 139"/>
            <p:cNvSpPr/>
            <p:nvPr/>
          </p:nvSpPr>
          <p:spPr>
            <a:xfrm>
              <a:off x="7607045" y="4415789"/>
              <a:ext cx="946785" cy="1905"/>
            </a:xfrm>
            <a:custGeom>
              <a:avLst/>
              <a:gdLst/>
              <a:ahLst/>
              <a:cxnLst/>
              <a:rect l="l" t="t" r="r" b="b"/>
              <a:pathLst>
                <a:path w="946784" h="1904">
                  <a:moveTo>
                    <a:pt x="0" y="1524"/>
                  </a:moveTo>
                  <a:lnTo>
                    <a:pt x="946403"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40" name="object 140"/>
            <p:cNvSpPr/>
            <p:nvPr/>
          </p:nvSpPr>
          <p:spPr>
            <a:xfrm>
              <a:off x="7591805" y="1939289"/>
              <a:ext cx="2642870" cy="1905"/>
            </a:xfrm>
            <a:custGeom>
              <a:avLst/>
              <a:gdLst/>
              <a:ahLst/>
              <a:cxnLst/>
              <a:rect l="l" t="t" r="r" b="b"/>
              <a:pathLst>
                <a:path w="2642870" h="1905">
                  <a:moveTo>
                    <a:pt x="2642616"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41" name="object 141"/>
            <p:cNvSpPr/>
            <p:nvPr/>
          </p:nvSpPr>
          <p:spPr>
            <a:xfrm>
              <a:off x="8417813" y="4103369"/>
              <a:ext cx="807720" cy="1905"/>
            </a:xfrm>
            <a:custGeom>
              <a:avLst/>
              <a:gdLst/>
              <a:ahLst/>
              <a:cxnLst/>
              <a:rect l="l" t="t" r="r" b="b"/>
              <a:pathLst>
                <a:path w="807720" h="1904">
                  <a:moveTo>
                    <a:pt x="807719" y="1523"/>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42" name="object 142"/>
            <p:cNvPicPr/>
            <p:nvPr/>
          </p:nvPicPr>
          <p:blipFill>
            <a:blip r:embed="rId23" cstate="print"/>
            <a:stretch>
              <a:fillRect/>
            </a:stretch>
          </p:blipFill>
          <p:spPr>
            <a:xfrm>
              <a:off x="8377268" y="4067396"/>
              <a:ext cx="71946" cy="67374"/>
            </a:xfrm>
            <a:prstGeom prst="rect">
              <a:avLst/>
            </a:prstGeom>
          </p:spPr>
        </p:pic>
        <p:sp>
          <p:nvSpPr>
            <p:cNvPr id="143" name="object 143"/>
            <p:cNvSpPr/>
            <p:nvPr/>
          </p:nvSpPr>
          <p:spPr>
            <a:xfrm>
              <a:off x="8244077" y="3240786"/>
              <a:ext cx="981710" cy="1905"/>
            </a:xfrm>
            <a:custGeom>
              <a:avLst/>
              <a:gdLst/>
              <a:ahLst/>
              <a:cxnLst/>
              <a:rect l="l" t="t" r="r" b="b"/>
              <a:pathLst>
                <a:path w="981709" h="1905">
                  <a:moveTo>
                    <a:pt x="981455"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44" name="object 144"/>
            <p:cNvPicPr/>
            <p:nvPr/>
          </p:nvPicPr>
          <p:blipFill>
            <a:blip r:embed="rId43" cstate="print"/>
            <a:stretch>
              <a:fillRect/>
            </a:stretch>
          </p:blipFill>
          <p:spPr>
            <a:xfrm>
              <a:off x="8212676" y="3203288"/>
              <a:ext cx="71946" cy="65850"/>
            </a:xfrm>
            <a:prstGeom prst="rect">
              <a:avLst/>
            </a:prstGeom>
          </p:spPr>
        </p:pic>
        <p:pic>
          <p:nvPicPr>
            <p:cNvPr id="145" name="object 145"/>
            <p:cNvPicPr/>
            <p:nvPr/>
          </p:nvPicPr>
          <p:blipFill>
            <a:blip r:embed="rId44" cstate="print"/>
            <a:stretch>
              <a:fillRect/>
            </a:stretch>
          </p:blipFill>
          <p:spPr>
            <a:xfrm>
              <a:off x="8377268" y="3579716"/>
              <a:ext cx="71946" cy="68898"/>
            </a:xfrm>
            <a:prstGeom prst="rect">
              <a:avLst/>
            </a:prstGeom>
          </p:spPr>
        </p:pic>
        <p:pic>
          <p:nvPicPr>
            <p:cNvPr id="146" name="object 146"/>
            <p:cNvPicPr/>
            <p:nvPr/>
          </p:nvPicPr>
          <p:blipFill>
            <a:blip r:embed="rId23" cstate="print"/>
            <a:stretch>
              <a:fillRect/>
            </a:stretch>
          </p:blipFill>
          <p:spPr>
            <a:xfrm>
              <a:off x="7040720" y="3495896"/>
              <a:ext cx="71946" cy="67374"/>
            </a:xfrm>
            <a:prstGeom prst="rect">
              <a:avLst/>
            </a:prstGeom>
          </p:spPr>
        </p:pic>
        <p:pic>
          <p:nvPicPr>
            <p:cNvPr id="147" name="object 147"/>
            <p:cNvPicPr/>
            <p:nvPr/>
          </p:nvPicPr>
          <p:blipFill>
            <a:blip r:embed="rId45" cstate="print"/>
            <a:stretch>
              <a:fillRect/>
            </a:stretch>
          </p:blipFill>
          <p:spPr>
            <a:xfrm>
              <a:off x="7255446" y="3500310"/>
              <a:ext cx="343535" cy="252094"/>
            </a:xfrm>
            <a:prstGeom prst="rect">
              <a:avLst/>
            </a:prstGeom>
          </p:spPr>
        </p:pic>
        <p:sp>
          <p:nvSpPr>
            <p:cNvPr id="148" name="object 148"/>
            <p:cNvSpPr/>
            <p:nvPr/>
          </p:nvSpPr>
          <p:spPr>
            <a:xfrm>
              <a:off x="6770369" y="3541013"/>
              <a:ext cx="492759" cy="1905"/>
            </a:xfrm>
            <a:custGeom>
              <a:avLst/>
              <a:gdLst/>
              <a:ahLst/>
              <a:cxnLst/>
              <a:rect l="l" t="t" r="r" b="b"/>
              <a:pathLst>
                <a:path w="492759" h="1904">
                  <a:moveTo>
                    <a:pt x="492251"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49" name="object 149"/>
            <p:cNvSpPr/>
            <p:nvPr/>
          </p:nvSpPr>
          <p:spPr>
            <a:xfrm>
              <a:off x="6770369" y="3851909"/>
              <a:ext cx="520065" cy="144780"/>
            </a:xfrm>
            <a:custGeom>
              <a:avLst/>
              <a:gdLst/>
              <a:ahLst/>
              <a:cxnLst/>
              <a:rect l="l" t="t" r="r" b="b"/>
              <a:pathLst>
                <a:path w="520065" h="144779">
                  <a:moveTo>
                    <a:pt x="519683" y="144779"/>
                  </a:moveTo>
                  <a:lnTo>
                    <a:pt x="0" y="143256"/>
                  </a:lnTo>
                </a:path>
                <a:path w="520065" h="144779">
                  <a:moveTo>
                    <a:pt x="509015" y="1523"/>
                  </a:moveTo>
                  <a:lnTo>
                    <a:pt x="300227"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50" name="object 150"/>
            <p:cNvSpPr/>
            <p:nvPr/>
          </p:nvSpPr>
          <p:spPr>
            <a:xfrm>
              <a:off x="7070597" y="3541013"/>
              <a:ext cx="200025" cy="455930"/>
            </a:xfrm>
            <a:custGeom>
              <a:avLst/>
              <a:gdLst/>
              <a:ahLst/>
              <a:cxnLst/>
              <a:rect l="l" t="t" r="r" b="b"/>
              <a:pathLst>
                <a:path w="200025" h="455929">
                  <a:moveTo>
                    <a:pt x="0" y="303275"/>
                  </a:moveTo>
                  <a:lnTo>
                    <a:pt x="3048" y="0"/>
                  </a:lnTo>
                </a:path>
                <a:path w="200025" h="455929">
                  <a:moveTo>
                    <a:pt x="64007" y="152400"/>
                  </a:moveTo>
                  <a:lnTo>
                    <a:pt x="67055" y="455675"/>
                  </a:lnTo>
                </a:path>
                <a:path w="200025" h="455929">
                  <a:moveTo>
                    <a:pt x="199644" y="153924"/>
                  </a:moveTo>
                  <a:lnTo>
                    <a:pt x="64007" y="15240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51" name="object 151"/>
            <p:cNvPicPr/>
            <p:nvPr/>
          </p:nvPicPr>
          <p:blipFill>
            <a:blip r:embed="rId23" cstate="print"/>
            <a:stretch>
              <a:fillRect/>
            </a:stretch>
          </p:blipFill>
          <p:spPr>
            <a:xfrm>
              <a:off x="7104728" y="3948524"/>
              <a:ext cx="71946" cy="67374"/>
            </a:xfrm>
            <a:prstGeom prst="rect">
              <a:avLst/>
            </a:prstGeom>
          </p:spPr>
        </p:pic>
        <p:sp>
          <p:nvSpPr>
            <p:cNvPr id="152" name="object 152"/>
            <p:cNvSpPr/>
            <p:nvPr/>
          </p:nvSpPr>
          <p:spPr>
            <a:xfrm>
              <a:off x="7599425" y="3608069"/>
              <a:ext cx="789940" cy="303530"/>
            </a:xfrm>
            <a:custGeom>
              <a:avLst/>
              <a:gdLst/>
              <a:ahLst/>
              <a:cxnLst/>
              <a:rect l="l" t="t" r="r" b="b"/>
              <a:pathLst>
                <a:path w="789940" h="303529">
                  <a:moveTo>
                    <a:pt x="789431" y="1523"/>
                  </a:moveTo>
                  <a:lnTo>
                    <a:pt x="0" y="0"/>
                  </a:lnTo>
                </a:path>
                <a:path w="789940" h="303529">
                  <a:moveTo>
                    <a:pt x="0" y="303275"/>
                  </a:moveTo>
                  <a:lnTo>
                    <a:pt x="734568" y="301751"/>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53" name="object 153"/>
            <p:cNvPicPr/>
            <p:nvPr/>
          </p:nvPicPr>
          <p:blipFill>
            <a:blip r:embed="rId46" cstate="print"/>
            <a:stretch>
              <a:fillRect/>
            </a:stretch>
          </p:blipFill>
          <p:spPr>
            <a:xfrm>
              <a:off x="8302592" y="3882992"/>
              <a:ext cx="64326" cy="67374"/>
            </a:xfrm>
            <a:prstGeom prst="rect">
              <a:avLst/>
            </a:prstGeom>
          </p:spPr>
        </p:pic>
        <p:pic>
          <p:nvPicPr>
            <p:cNvPr id="154" name="object 154"/>
            <p:cNvPicPr/>
            <p:nvPr/>
          </p:nvPicPr>
          <p:blipFill>
            <a:blip r:embed="rId47" cstate="print"/>
            <a:stretch>
              <a:fillRect/>
            </a:stretch>
          </p:blipFill>
          <p:spPr>
            <a:xfrm>
              <a:off x="8141048" y="3044792"/>
              <a:ext cx="71946" cy="65850"/>
            </a:xfrm>
            <a:prstGeom prst="rect">
              <a:avLst/>
            </a:prstGeom>
          </p:spPr>
        </p:pic>
        <p:pic>
          <p:nvPicPr>
            <p:cNvPr id="155" name="object 155"/>
            <p:cNvPicPr/>
            <p:nvPr/>
          </p:nvPicPr>
          <p:blipFill>
            <a:blip r:embed="rId44" cstate="print"/>
            <a:stretch>
              <a:fillRect/>
            </a:stretch>
          </p:blipFill>
          <p:spPr>
            <a:xfrm>
              <a:off x="7040720" y="2665316"/>
              <a:ext cx="71946" cy="68898"/>
            </a:xfrm>
            <a:prstGeom prst="rect">
              <a:avLst/>
            </a:prstGeom>
          </p:spPr>
        </p:pic>
        <p:pic>
          <p:nvPicPr>
            <p:cNvPr id="156" name="object 156"/>
            <p:cNvPicPr/>
            <p:nvPr/>
          </p:nvPicPr>
          <p:blipFill>
            <a:blip r:embed="rId48" cstate="print"/>
            <a:stretch>
              <a:fillRect/>
            </a:stretch>
          </p:blipFill>
          <p:spPr>
            <a:xfrm>
              <a:off x="7224966" y="2971482"/>
              <a:ext cx="245999" cy="261238"/>
            </a:xfrm>
            <a:prstGeom prst="rect">
              <a:avLst/>
            </a:prstGeom>
          </p:spPr>
        </p:pic>
        <p:sp>
          <p:nvSpPr>
            <p:cNvPr id="157" name="object 157"/>
            <p:cNvSpPr/>
            <p:nvPr/>
          </p:nvSpPr>
          <p:spPr>
            <a:xfrm>
              <a:off x="7452359" y="2930651"/>
              <a:ext cx="172720" cy="327660"/>
            </a:xfrm>
            <a:custGeom>
              <a:avLst/>
              <a:gdLst/>
              <a:ahLst/>
              <a:cxnLst/>
              <a:rect l="l" t="t" r="r" b="b"/>
              <a:pathLst>
                <a:path w="172720" h="327660">
                  <a:moveTo>
                    <a:pt x="172212" y="0"/>
                  </a:moveTo>
                  <a:lnTo>
                    <a:pt x="172212" y="33909"/>
                  </a:lnTo>
                  <a:lnTo>
                    <a:pt x="163575" y="92075"/>
                  </a:lnTo>
                  <a:lnTo>
                    <a:pt x="154813" y="134112"/>
                  </a:lnTo>
                  <a:lnTo>
                    <a:pt x="137414" y="185800"/>
                  </a:lnTo>
                  <a:lnTo>
                    <a:pt x="118237" y="210058"/>
                  </a:lnTo>
                  <a:lnTo>
                    <a:pt x="109600" y="227837"/>
                  </a:lnTo>
                  <a:lnTo>
                    <a:pt x="100838" y="244094"/>
                  </a:lnTo>
                  <a:lnTo>
                    <a:pt x="92201" y="252095"/>
                  </a:lnTo>
                  <a:lnTo>
                    <a:pt x="73025" y="269875"/>
                  </a:lnTo>
                  <a:lnTo>
                    <a:pt x="64389" y="278002"/>
                  </a:lnTo>
                  <a:lnTo>
                    <a:pt x="45212" y="286003"/>
                  </a:lnTo>
                  <a:lnTo>
                    <a:pt x="19176" y="294132"/>
                  </a:lnTo>
                  <a:lnTo>
                    <a:pt x="10414" y="294132"/>
                  </a:lnTo>
                  <a:lnTo>
                    <a:pt x="0" y="294132"/>
                  </a:lnTo>
                </a:path>
                <a:path w="172720" h="327660">
                  <a:moveTo>
                    <a:pt x="0" y="50292"/>
                  </a:moveTo>
                  <a:lnTo>
                    <a:pt x="10414" y="50292"/>
                  </a:lnTo>
                  <a:lnTo>
                    <a:pt x="19176" y="50292"/>
                  </a:lnTo>
                  <a:lnTo>
                    <a:pt x="45212" y="58293"/>
                  </a:lnTo>
                  <a:lnTo>
                    <a:pt x="64389" y="68072"/>
                  </a:lnTo>
                  <a:lnTo>
                    <a:pt x="73025" y="76073"/>
                  </a:lnTo>
                  <a:lnTo>
                    <a:pt x="92201" y="92201"/>
                  </a:lnTo>
                  <a:lnTo>
                    <a:pt x="100838" y="100330"/>
                  </a:lnTo>
                  <a:lnTo>
                    <a:pt x="109600" y="117983"/>
                  </a:lnTo>
                  <a:lnTo>
                    <a:pt x="118237" y="134112"/>
                  </a:lnTo>
                  <a:lnTo>
                    <a:pt x="137414" y="159893"/>
                  </a:lnTo>
                  <a:lnTo>
                    <a:pt x="154813" y="201930"/>
                  </a:lnTo>
                  <a:lnTo>
                    <a:pt x="163575" y="243839"/>
                  </a:lnTo>
                  <a:lnTo>
                    <a:pt x="172212" y="293750"/>
                  </a:lnTo>
                  <a:lnTo>
                    <a:pt x="172212" y="327660"/>
                  </a:lnTo>
                </a:path>
              </a:pathLst>
            </a:custGeom>
            <a:ln w="158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58" name="object 158"/>
            <p:cNvSpPr/>
            <p:nvPr/>
          </p:nvSpPr>
          <p:spPr>
            <a:xfrm>
              <a:off x="7598663" y="2889503"/>
              <a:ext cx="73660" cy="368935"/>
            </a:xfrm>
            <a:custGeom>
              <a:avLst/>
              <a:gdLst/>
              <a:ahLst/>
              <a:cxnLst/>
              <a:rect l="l" t="t" r="r" b="b"/>
              <a:pathLst>
                <a:path w="73659" h="368935">
                  <a:moveTo>
                    <a:pt x="73151" y="0"/>
                  </a:moveTo>
                  <a:lnTo>
                    <a:pt x="0" y="0"/>
                  </a:lnTo>
                  <a:lnTo>
                    <a:pt x="0" y="167512"/>
                  </a:lnTo>
                  <a:lnTo>
                    <a:pt x="17399" y="201295"/>
                  </a:lnTo>
                  <a:lnTo>
                    <a:pt x="0" y="235076"/>
                  </a:lnTo>
                  <a:lnTo>
                    <a:pt x="0" y="368808"/>
                  </a:lnTo>
                  <a:lnTo>
                    <a:pt x="73151" y="368808"/>
                  </a:lnTo>
                  <a:lnTo>
                    <a:pt x="73151"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59" name="object 159"/>
            <p:cNvPicPr/>
            <p:nvPr/>
          </p:nvPicPr>
          <p:blipFill>
            <a:blip r:embed="rId49" cstate="print"/>
            <a:stretch>
              <a:fillRect/>
            </a:stretch>
          </p:blipFill>
          <p:spPr>
            <a:xfrm>
              <a:off x="7255446" y="2668206"/>
              <a:ext cx="343535" cy="252094"/>
            </a:xfrm>
            <a:prstGeom prst="rect">
              <a:avLst/>
            </a:prstGeom>
          </p:spPr>
        </p:pic>
        <p:sp>
          <p:nvSpPr>
            <p:cNvPr id="160" name="object 160"/>
            <p:cNvSpPr/>
            <p:nvPr/>
          </p:nvSpPr>
          <p:spPr>
            <a:xfrm>
              <a:off x="6770369" y="2710433"/>
              <a:ext cx="530860" cy="455930"/>
            </a:xfrm>
            <a:custGeom>
              <a:avLst/>
              <a:gdLst/>
              <a:ahLst/>
              <a:cxnLst/>
              <a:rect l="l" t="t" r="r" b="b"/>
              <a:pathLst>
                <a:path w="530859" h="455930">
                  <a:moveTo>
                    <a:pt x="492251" y="1524"/>
                  </a:moveTo>
                  <a:lnTo>
                    <a:pt x="0" y="0"/>
                  </a:lnTo>
                </a:path>
                <a:path w="530859" h="455930">
                  <a:moveTo>
                    <a:pt x="530351" y="455675"/>
                  </a:moveTo>
                  <a:lnTo>
                    <a:pt x="0" y="454151"/>
                  </a:lnTo>
                </a:path>
                <a:path w="530859" h="455930">
                  <a:moveTo>
                    <a:pt x="521207" y="310895"/>
                  </a:moveTo>
                  <a:lnTo>
                    <a:pt x="301751" y="310895"/>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61" name="object 161"/>
            <p:cNvSpPr/>
            <p:nvPr/>
          </p:nvSpPr>
          <p:spPr>
            <a:xfrm>
              <a:off x="7070597" y="2711957"/>
              <a:ext cx="67310" cy="454659"/>
            </a:xfrm>
            <a:custGeom>
              <a:avLst/>
              <a:gdLst/>
              <a:ahLst/>
              <a:cxnLst/>
              <a:rect l="l" t="t" r="r" b="b"/>
              <a:pathLst>
                <a:path w="67309" h="454660">
                  <a:moveTo>
                    <a:pt x="0" y="301751"/>
                  </a:moveTo>
                  <a:lnTo>
                    <a:pt x="3048" y="0"/>
                  </a:lnTo>
                </a:path>
                <a:path w="67309" h="454660">
                  <a:moveTo>
                    <a:pt x="65531" y="150875"/>
                  </a:moveTo>
                  <a:lnTo>
                    <a:pt x="67055" y="454151"/>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62" name="object 162"/>
            <p:cNvSpPr/>
            <p:nvPr/>
          </p:nvSpPr>
          <p:spPr>
            <a:xfrm>
              <a:off x="7134605" y="2861309"/>
              <a:ext cx="135890" cy="1905"/>
            </a:xfrm>
            <a:custGeom>
              <a:avLst/>
              <a:gdLst/>
              <a:ahLst/>
              <a:cxnLst/>
              <a:rect l="l" t="t" r="r" b="b"/>
              <a:pathLst>
                <a:path w="135890" h="1905">
                  <a:moveTo>
                    <a:pt x="135636"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63" name="object 163"/>
            <p:cNvPicPr/>
            <p:nvPr/>
          </p:nvPicPr>
          <p:blipFill>
            <a:blip r:embed="rId24" cstate="print"/>
            <a:stretch>
              <a:fillRect/>
            </a:stretch>
          </p:blipFill>
          <p:spPr>
            <a:xfrm>
              <a:off x="7104728" y="3119468"/>
              <a:ext cx="71946" cy="65850"/>
            </a:xfrm>
            <a:prstGeom prst="rect">
              <a:avLst/>
            </a:prstGeom>
          </p:spPr>
        </p:pic>
        <p:sp>
          <p:nvSpPr>
            <p:cNvPr id="164" name="object 164"/>
            <p:cNvSpPr/>
            <p:nvPr/>
          </p:nvSpPr>
          <p:spPr>
            <a:xfrm>
              <a:off x="7607045" y="2777489"/>
              <a:ext cx="637540" cy="1905"/>
            </a:xfrm>
            <a:custGeom>
              <a:avLst/>
              <a:gdLst/>
              <a:ahLst/>
              <a:cxnLst/>
              <a:rect l="l" t="t" r="r" b="b"/>
              <a:pathLst>
                <a:path w="637540" h="1905">
                  <a:moveTo>
                    <a:pt x="637031"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65" name="object 165"/>
            <p:cNvPicPr/>
            <p:nvPr/>
          </p:nvPicPr>
          <p:blipFill>
            <a:blip r:embed="rId24" cstate="print"/>
            <a:stretch>
              <a:fillRect/>
            </a:stretch>
          </p:blipFill>
          <p:spPr>
            <a:xfrm>
              <a:off x="7967312" y="2892392"/>
              <a:ext cx="71946" cy="65850"/>
            </a:xfrm>
            <a:prstGeom prst="rect">
              <a:avLst/>
            </a:prstGeom>
          </p:spPr>
        </p:pic>
        <p:sp>
          <p:nvSpPr>
            <p:cNvPr id="166" name="object 166"/>
            <p:cNvSpPr/>
            <p:nvPr/>
          </p:nvSpPr>
          <p:spPr>
            <a:xfrm>
              <a:off x="8079485" y="2643377"/>
              <a:ext cx="1120140" cy="1905"/>
            </a:xfrm>
            <a:custGeom>
              <a:avLst/>
              <a:gdLst/>
              <a:ahLst/>
              <a:cxnLst/>
              <a:rect l="l" t="t" r="r" b="b"/>
              <a:pathLst>
                <a:path w="1120140" h="1905">
                  <a:moveTo>
                    <a:pt x="1120140"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67" name="object 167"/>
            <p:cNvPicPr/>
            <p:nvPr/>
          </p:nvPicPr>
          <p:blipFill>
            <a:blip r:embed="rId24" cstate="print"/>
            <a:stretch>
              <a:fillRect/>
            </a:stretch>
          </p:blipFill>
          <p:spPr>
            <a:xfrm>
              <a:off x="8049608" y="2607404"/>
              <a:ext cx="71946" cy="65850"/>
            </a:xfrm>
            <a:prstGeom prst="rect">
              <a:avLst/>
            </a:prstGeom>
          </p:spPr>
        </p:pic>
        <p:sp>
          <p:nvSpPr>
            <p:cNvPr id="168" name="object 168"/>
            <p:cNvSpPr/>
            <p:nvPr/>
          </p:nvSpPr>
          <p:spPr>
            <a:xfrm>
              <a:off x="8244077" y="2558033"/>
              <a:ext cx="2001520" cy="1905"/>
            </a:xfrm>
            <a:custGeom>
              <a:avLst/>
              <a:gdLst/>
              <a:ahLst/>
              <a:cxnLst/>
              <a:rect l="l" t="t" r="r" b="b"/>
              <a:pathLst>
                <a:path w="2001520" h="1905">
                  <a:moveTo>
                    <a:pt x="0" y="1524"/>
                  </a:moveTo>
                  <a:lnTo>
                    <a:pt x="2001012"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69" name="object 169"/>
            <p:cNvSpPr/>
            <p:nvPr/>
          </p:nvSpPr>
          <p:spPr>
            <a:xfrm>
              <a:off x="7599425" y="2239517"/>
              <a:ext cx="408940" cy="1905"/>
            </a:xfrm>
            <a:custGeom>
              <a:avLst/>
              <a:gdLst/>
              <a:ahLst/>
              <a:cxnLst/>
              <a:rect l="l" t="t" r="r" b="b"/>
              <a:pathLst>
                <a:path w="408940" h="1905">
                  <a:moveTo>
                    <a:pt x="408431" y="1524"/>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70" name="object 170"/>
            <p:cNvSpPr/>
            <p:nvPr/>
          </p:nvSpPr>
          <p:spPr>
            <a:xfrm>
              <a:off x="7599425" y="3079241"/>
              <a:ext cx="881380" cy="1638300"/>
            </a:xfrm>
            <a:custGeom>
              <a:avLst/>
              <a:gdLst/>
              <a:ahLst/>
              <a:cxnLst/>
              <a:rect l="l" t="t" r="r" b="b"/>
              <a:pathLst>
                <a:path w="881379" h="1638300">
                  <a:moveTo>
                    <a:pt x="7620" y="3048"/>
                  </a:moveTo>
                  <a:lnTo>
                    <a:pt x="544068" y="0"/>
                  </a:lnTo>
                </a:path>
                <a:path w="881379" h="1638300">
                  <a:moveTo>
                    <a:pt x="0" y="1638300"/>
                  </a:moveTo>
                  <a:lnTo>
                    <a:pt x="880872" y="1636776"/>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71" name="object 171"/>
            <p:cNvSpPr/>
            <p:nvPr/>
          </p:nvSpPr>
          <p:spPr>
            <a:xfrm>
              <a:off x="6794753" y="1578101"/>
              <a:ext cx="1850389" cy="597535"/>
            </a:xfrm>
            <a:custGeom>
              <a:avLst/>
              <a:gdLst/>
              <a:ahLst/>
              <a:cxnLst/>
              <a:rect l="l" t="t" r="r" b="b"/>
              <a:pathLst>
                <a:path w="1850390" h="597535">
                  <a:moveTo>
                    <a:pt x="495300" y="597408"/>
                  </a:moveTo>
                  <a:lnTo>
                    <a:pt x="284988" y="595884"/>
                  </a:lnTo>
                </a:path>
                <a:path w="1850390" h="597535">
                  <a:moveTo>
                    <a:pt x="1850136" y="0"/>
                  </a:moveTo>
                  <a:lnTo>
                    <a:pt x="0" y="0"/>
                  </a:lnTo>
                </a:path>
              </a:pathLst>
            </a:custGeom>
            <a:ln w="7938">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172" name="object 172"/>
          <p:cNvSpPr txBox="1"/>
          <p:nvPr/>
        </p:nvSpPr>
        <p:spPr>
          <a:xfrm>
            <a:off x="4825746" y="1077639"/>
            <a:ext cx="249079" cy="367056"/>
          </a:xfrm>
          <a:prstGeom prst="rect">
            <a:avLst/>
          </a:prstGeom>
        </p:spPr>
        <p:txBody>
          <a:bodyPr vert="horz" wrap="square" lIns="0" tIns="9049" rIns="0" bIns="0" rtlCol="0">
            <a:spAutoFit/>
          </a:bodyPr>
          <a:lstStyle/>
          <a:p>
            <a:pPr marL="76200" marR="22860" indent="-48101" defTabSz="685800">
              <a:lnSpc>
                <a:spcPct val="114199"/>
              </a:lnSpc>
              <a:spcBef>
                <a:spcPts val="71"/>
              </a:spcBef>
              <a:buClrTx/>
            </a:pPr>
            <a:r>
              <a:rPr sz="1575" i="1" kern="1200" spc="-23" baseline="13888" dirty="0">
                <a:solidFill>
                  <a:prstClr val="black"/>
                </a:solidFill>
                <a:latin typeface="Calibri"/>
                <a:ea typeface="+mn-ea"/>
                <a:cs typeface="Calibri"/>
              </a:rPr>
              <a:t>c</a:t>
            </a:r>
            <a:r>
              <a:rPr sz="675" i="1" kern="1200" spc="-15" dirty="0">
                <a:solidFill>
                  <a:prstClr val="black"/>
                </a:solidFill>
                <a:latin typeface="Calibri"/>
                <a:ea typeface="+mn-ea"/>
                <a:cs typeface="Calibri"/>
              </a:rPr>
              <a:t>n</a:t>
            </a:r>
            <a:r>
              <a:rPr sz="675" kern="1200" spc="-15" dirty="0">
                <a:solidFill>
                  <a:prstClr val="black"/>
                </a:solidFill>
                <a:latin typeface="Calibri"/>
                <a:ea typeface="+mn-ea"/>
                <a:cs typeface="Calibri"/>
              </a:rPr>
              <a:t>–1</a:t>
            </a:r>
            <a:r>
              <a:rPr sz="675" kern="1200" spc="375" dirty="0">
                <a:solidFill>
                  <a:prstClr val="black"/>
                </a:solidFill>
                <a:latin typeface="Calibri"/>
                <a:ea typeface="+mn-ea"/>
                <a:cs typeface="Calibri"/>
              </a:rPr>
              <a:t> </a:t>
            </a:r>
            <a:r>
              <a:rPr sz="1050" i="1" kern="1200" spc="-19" dirty="0">
                <a:solidFill>
                  <a:prstClr val="black"/>
                </a:solidFill>
                <a:latin typeface="Calibri"/>
                <a:ea typeface="+mn-ea"/>
                <a:cs typeface="Calibri"/>
              </a:rPr>
              <a:t>a</a:t>
            </a:r>
            <a:r>
              <a:rPr sz="1013" kern="1200" spc="-28" baseline="-21604" dirty="0">
                <a:solidFill>
                  <a:prstClr val="black"/>
                </a:solidFill>
                <a:latin typeface="Calibri"/>
                <a:ea typeface="+mn-ea"/>
                <a:cs typeface="Calibri"/>
              </a:rPr>
              <a:t>0</a:t>
            </a:r>
            <a:endParaRPr sz="1013" kern="1200" baseline="-21604">
              <a:solidFill>
                <a:prstClr val="black"/>
              </a:solidFill>
              <a:latin typeface="Calibri"/>
              <a:ea typeface="+mn-ea"/>
              <a:cs typeface="Calibri"/>
            </a:endParaRPr>
          </a:p>
        </p:txBody>
      </p:sp>
      <p:sp>
        <p:nvSpPr>
          <p:cNvPr id="191" name="object 191"/>
          <p:cNvSpPr txBox="1">
            <a:spLocks noGrp="1"/>
          </p:cNvSpPr>
          <p:nvPr>
            <p:ph type="sldNum" sz="quarter" idx="7"/>
          </p:nvPr>
        </p:nvSpPr>
        <p:spPr>
          <a:xfrm>
            <a:off x="900989" y="4831162"/>
            <a:ext cx="7689056" cy="116122"/>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28</a:t>
            </a:fld>
            <a:endParaRPr kern="1200" spc="-19" dirty="0">
              <a:latin typeface="Arial"/>
              <a:ea typeface="+mn-ea"/>
              <a:cs typeface="Arial"/>
            </a:endParaRPr>
          </a:p>
        </p:txBody>
      </p:sp>
      <p:sp>
        <p:nvSpPr>
          <p:cNvPr id="173" name="object 173"/>
          <p:cNvSpPr txBox="1"/>
          <p:nvPr/>
        </p:nvSpPr>
        <p:spPr>
          <a:xfrm>
            <a:off x="8160067" y="1389983"/>
            <a:ext cx="155258"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s</a:t>
            </a:r>
            <a:r>
              <a:rPr sz="1013" kern="1200" spc="-28" baseline="-21604" dirty="0">
                <a:solidFill>
                  <a:prstClr val="black"/>
                </a:solidFill>
                <a:latin typeface="Calibri"/>
                <a:ea typeface="+mn-ea"/>
                <a:cs typeface="Calibri"/>
              </a:rPr>
              <a:t>0</a:t>
            </a:r>
            <a:endParaRPr sz="1013" kern="1200" baseline="-21604">
              <a:solidFill>
                <a:prstClr val="black"/>
              </a:solidFill>
              <a:latin typeface="Calibri"/>
              <a:ea typeface="+mn-ea"/>
              <a:cs typeface="Calibri"/>
            </a:endParaRPr>
          </a:p>
        </p:txBody>
      </p:sp>
      <p:sp>
        <p:nvSpPr>
          <p:cNvPr id="174" name="object 174"/>
          <p:cNvSpPr txBox="1"/>
          <p:nvPr/>
        </p:nvSpPr>
        <p:spPr>
          <a:xfrm>
            <a:off x="8160067" y="1798034"/>
            <a:ext cx="155258"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s</a:t>
            </a:r>
            <a:r>
              <a:rPr sz="1013" kern="1200" spc="-28" baseline="-21604" dirty="0">
                <a:solidFill>
                  <a:prstClr val="black"/>
                </a:solidFill>
                <a:latin typeface="Calibri"/>
                <a:ea typeface="+mn-ea"/>
                <a:cs typeface="Calibri"/>
              </a:rPr>
              <a:t>1</a:t>
            </a:r>
            <a:endParaRPr sz="1013" kern="1200" baseline="-21604">
              <a:solidFill>
                <a:prstClr val="black"/>
              </a:solidFill>
              <a:latin typeface="Calibri"/>
              <a:ea typeface="+mn-ea"/>
              <a:cs typeface="Calibri"/>
            </a:endParaRPr>
          </a:p>
        </p:txBody>
      </p:sp>
      <p:sp>
        <p:nvSpPr>
          <p:cNvPr id="175" name="object 175"/>
          <p:cNvSpPr txBox="1"/>
          <p:nvPr/>
        </p:nvSpPr>
        <p:spPr>
          <a:xfrm>
            <a:off x="8179117" y="2249043"/>
            <a:ext cx="71438" cy="171681"/>
          </a:xfrm>
          <a:prstGeom prst="rect">
            <a:avLst/>
          </a:prstGeom>
        </p:spPr>
        <p:txBody>
          <a:bodyPr vert="horz" wrap="square" lIns="0" tIns="10001" rIns="0" bIns="0" rtlCol="0">
            <a:spAutoFit/>
          </a:bodyPr>
          <a:lstStyle/>
          <a:p>
            <a:pPr marL="9525" defTabSz="685800">
              <a:spcBef>
                <a:spcPts val="79"/>
              </a:spcBef>
              <a:buClrTx/>
            </a:pPr>
            <a:r>
              <a:rPr sz="1050" i="1" kern="1200" spc="-38" dirty="0">
                <a:solidFill>
                  <a:prstClr val="black"/>
                </a:solidFill>
                <a:latin typeface="Calibri"/>
                <a:ea typeface="+mn-ea"/>
                <a:cs typeface="Calibri"/>
              </a:rPr>
              <a:t>s</a:t>
            </a:r>
            <a:endParaRPr sz="1050" kern="1200">
              <a:solidFill>
                <a:prstClr val="black"/>
              </a:solidFill>
              <a:latin typeface="Calibri"/>
              <a:ea typeface="+mn-ea"/>
              <a:cs typeface="Calibri"/>
            </a:endParaRPr>
          </a:p>
        </p:txBody>
      </p:sp>
      <p:sp>
        <p:nvSpPr>
          <p:cNvPr id="176" name="object 176"/>
          <p:cNvSpPr txBox="1"/>
          <p:nvPr/>
        </p:nvSpPr>
        <p:spPr>
          <a:xfrm>
            <a:off x="8231695" y="2325624"/>
            <a:ext cx="64294" cy="116859"/>
          </a:xfrm>
          <a:prstGeom prst="rect">
            <a:avLst/>
          </a:prstGeom>
        </p:spPr>
        <p:txBody>
          <a:bodyPr vert="horz" wrap="square" lIns="0" tIns="12859" rIns="0" bIns="0" rtlCol="0">
            <a:spAutoFit/>
          </a:bodyPr>
          <a:lstStyle/>
          <a:p>
            <a:pPr marL="9525" defTabSz="685800">
              <a:spcBef>
                <a:spcPts val="101"/>
              </a:spcBef>
              <a:buClrTx/>
            </a:pPr>
            <a:r>
              <a:rPr sz="675" kern="1200" spc="-38" dirty="0">
                <a:solidFill>
                  <a:prstClr val="black"/>
                </a:solidFill>
                <a:latin typeface="Calibri"/>
                <a:ea typeface="+mn-ea"/>
                <a:cs typeface="Calibri"/>
              </a:rPr>
              <a:t>2</a:t>
            </a:r>
            <a:endParaRPr sz="675" kern="1200">
              <a:solidFill>
                <a:prstClr val="black"/>
              </a:solidFill>
              <a:latin typeface="Calibri"/>
              <a:ea typeface="+mn-ea"/>
              <a:cs typeface="Calibri"/>
            </a:endParaRPr>
          </a:p>
        </p:txBody>
      </p:sp>
      <p:sp>
        <p:nvSpPr>
          <p:cNvPr id="177" name="object 177"/>
          <p:cNvSpPr txBox="1"/>
          <p:nvPr/>
        </p:nvSpPr>
        <p:spPr>
          <a:xfrm>
            <a:off x="8160067" y="2904172"/>
            <a:ext cx="155258" cy="171201"/>
          </a:xfrm>
          <a:prstGeom prst="rect">
            <a:avLst/>
          </a:prstGeom>
        </p:spPr>
        <p:txBody>
          <a:bodyPr vert="horz" wrap="square" lIns="0" tIns="9525" rIns="0" bIns="0" rtlCol="0">
            <a:spAutoFit/>
          </a:bodyPr>
          <a:lstStyle/>
          <a:p>
            <a:pPr marL="28575" defTabSz="685800">
              <a:spcBef>
                <a:spcPts val="75"/>
              </a:spcBef>
              <a:buClrTx/>
            </a:pPr>
            <a:r>
              <a:rPr sz="1050" i="1" kern="1200" spc="-19" dirty="0">
                <a:solidFill>
                  <a:prstClr val="black"/>
                </a:solidFill>
                <a:latin typeface="Calibri"/>
                <a:ea typeface="+mn-ea"/>
                <a:cs typeface="Calibri"/>
              </a:rPr>
              <a:t>s</a:t>
            </a:r>
            <a:r>
              <a:rPr sz="1013" kern="1200" spc="-28" baseline="-21604" dirty="0">
                <a:solidFill>
                  <a:prstClr val="black"/>
                </a:solidFill>
                <a:latin typeface="Calibri"/>
                <a:ea typeface="+mn-ea"/>
                <a:cs typeface="Calibri"/>
              </a:rPr>
              <a:t>3</a:t>
            </a:r>
            <a:endParaRPr sz="1013" kern="1200" baseline="-21604">
              <a:solidFill>
                <a:prstClr val="black"/>
              </a:solidFill>
              <a:latin typeface="Calibri"/>
              <a:ea typeface="+mn-ea"/>
              <a:cs typeface="Calibri"/>
            </a:endParaRPr>
          </a:p>
        </p:txBody>
      </p:sp>
      <p:sp>
        <p:nvSpPr>
          <p:cNvPr id="178" name="object 178"/>
          <p:cNvSpPr txBox="1"/>
          <p:nvPr/>
        </p:nvSpPr>
        <p:spPr>
          <a:xfrm>
            <a:off x="7211068" y="4090873"/>
            <a:ext cx="1143476" cy="171201"/>
          </a:xfrm>
          <a:prstGeom prst="rect">
            <a:avLst/>
          </a:prstGeom>
        </p:spPr>
        <p:txBody>
          <a:bodyPr vert="horz" wrap="square" lIns="0" tIns="9525" rIns="0" bIns="0" rtlCol="0">
            <a:spAutoFit/>
          </a:bodyPr>
          <a:lstStyle/>
          <a:p>
            <a:pPr marL="28575" defTabSz="685800">
              <a:spcBef>
                <a:spcPts val="75"/>
              </a:spcBef>
              <a:buClrTx/>
              <a:tabLst>
                <a:tab pos="982504" algn="l"/>
              </a:tabLst>
            </a:pPr>
            <a:r>
              <a:rPr sz="1050" i="1" u="heavy" kern="1200" dirty="0">
                <a:solidFill>
                  <a:prstClr val="black"/>
                </a:solidFill>
                <a:uFill>
                  <a:solidFill>
                    <a:srgbClr val="000000"/>
                  </a:solidFill>
                </a:uFill>
                <a:latin typeface="Calibri"/>
                <a:ea typeface="+mn-ea"/>
                <a:cs typeface="Calibri"/>
              </a:rPr>
              <a:t>	</a:t>
            </a:r>
            <a:r>
              <a:rPr sz="1050" i="1" kern="1200" dirty="0">
                <a:solidFill>
                  <a:prstClr val="black"/>
                </a:solidFill>
                <a:latin typeface="Calibri"/>
                <a:ea typeface="+mn-ea"/>
                <a:cs typeface="Calibri"/>
              </a:rPr>
              <a:t> c</a:t>
            </a:r>
            <a:r>
              <a:rPr sz="1013" i="1" kern="1200" baseline="-21604" dirty="0">
                <a:solidFill>
                  <a:prstClr val="black"/>
                </a:solidFill>
                <a:latin typeface="Calibri"/>
                <a:ea typeface="+mn-ea"/>
                <a:cs typeface="Calibri"/>
              </a:rPr>
              <a:t>n</a:t>
            </a:r>
            <a:endParaRPr sz="1013" kern="1200" baseline="-21604">
              <a:solidFill>
                <a:prstClr val="black"/>
              </a:solidFill>
              <a:latin typeface="Calibri"/>
              <a:ea typeface="+mn-ea"/>
              <a:cs typeface="Calibri"/>
            </a:endParaRPr>
          </a:p>
        </p:txBody>
      </p:sp>
      <p:sp>
        <p:nvSpPr>
          <p:cNvPr id="179" name="object 179"/>
          <p:cNvSpPr txBox="1"/>
          <p:nvPr/>
        </p:nvSpPr>
        <p:spPr>
          <a:xfrm>
            <a:off x="4873752" y="1583340"/>
            <a:ext cx="170974"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b</a:t>
            </a:r>
            <a:r>
              <a:rPr sz="1013" kern="1200" spc="-28" baseline="-21604" dirty="0">
                <a:solidFill>
                  <a:prstClr val="black"/>
                </a:solidFill>
                <a:latin typeface="Calibri"/>
                <a:ea typeface="+mn-ea"/>
                <a:cs typeface="Calibri"/>
              </a:rPr>
              <a:t>0</a:t>
            </a:r>
            <a:endParaRPr sz="1013" kern="1200" baseline="-21604">
              <a:solidFill>
                <a:prstClr val="black"/>
              </a:solidFill>
              <a:latin typeface="Calibri"/>
              <a:ea typeface="+mn-ea"/>
              <a:cs typeface="Calibri"/>
            </a:endParaRPr>
          </a:p>
        </p:txBody>
      </p:sp>
      <p:sp>
        <p:nvSpPr>
          <p:cNvPr id="180" name="object 180"/>
          <p:cNvSpPr txBox="1"/>
          <p:nvPr/>
        </p:nvSpPr>
        <p:spPr>
          <a:xfrm>
            <a:off x="4873752" y="1932242"/>
            <a:ext cx="170974"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a</a:t>
            </a:r>
            <a:r>
              <a:rPr sz="1013" kern="1200" spc="-28" baseline="-21604" dirty="0">
                <a:solidFill>
                  <a:prstClr val="black"/>
                </a:solidFill>
                <a:latin typeface="Calibri"/>
                <a:ea typeface="+mn-ea"/>
                <a:cs typeface="Calibri"/>
              </a:rPr>
              <a:t>1</a:t>
            </a:r>
            <a:endParaRPr sz="1013" kern="1200" baseline="-21604">
              <a:solidFill>
                <a:prstClr val="black"/>
              </a:solidFill>
              <a:latin typeface="Calibri"/>
              <a:ea typeface="+mn-ea"/>
              <a:cs typeface="Calibri"/>
            </a:endParaRPr>
          </a:p>
        </p:txBody>
      </p:sp>
      <p:sp>
        <p:nvSpPr>
          <p:cNvPr id="181" name="object 181"/>
          <p:cNvSpPr txBox="1"/>
          <p:nvPr/>
        </p:nvSpPr>
        <p:spPr>
          <a:xfrm>
            <a:off x="4873752" y="2233041"/>
            <a:ext cx="170974"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b</a:t>
            </a:r>
            <a:r>
              <a:rPr sz="1013" kern="1200" spc="-28" baseline="-21604" dirty="0">
                <a:solidFill>
                  <a:prstClr val="black"/>
                </a:solidFill>
                <a:latin typeface="Calibri"/>
                <a:ea typeface="+mn-ea"/>
                <a:cs typeface="Calibri"/>
              </a:rPr>
              <a:t>1</a:t>
            </a:r>
            <a:endParaRPr sz="1013" kern="1200" baseline="-21604">
              <a:solidFill>
                <a:prstClr val="black"/>
              </a:solidFill>
              <a:latin typeface="Calibri"/>
              <a:ea typeface="+mn-ea"/>
              <a:cs typeface="Calibri"/>
            </a:endParaRPr>
          </a:p>
        </p:txBody>
      </p:sp>
      <p:sp>
        <p:nvSpPr>
          <p:cNvPr id="182" name="object 182"/>
          <p:cNvSpPr txBox="1"/>
          <p:nvPr/>
        </p:nvSpPr>
        <p:spPr>
          <a:xfrm>
            <a:off x="4873752" y="3113627"/>
            <a:ext cx="170974" cy="171201"/>
          </a:xfrm>
          <a:prstGeom prst="rect">
            <a:avLst/>
          </a:prstGeom>
        </p:spPr>
        <p:txBody>
          <a:bodyPr vert="horz" wrap="square" lIns="0" tIns="9525" rIns="0" bIns="0" rtlCol="0">
            <a:spAutoFit/>
          </a:bodyPr>
          <a:lstStyle/>
          <a:p>
            <a:pPr marL="28575" defTabSz="685800">
              <a:spcBef>
                <a:spcPts val="75"/>
              </a:spcBef>
              <a:buClrTx/>
            </a:pPr>
            <a:r>
              <a:rPr sz="1050" i="1" kern="1200" spc="-19" dirty="0">
                <a:solidFill>
                  <a:prstClr val="black"/>
                </a:solidFill>
                <a:latin typeface="Calibri"/>
                <a:ea typeface="+mn-ea"/>
                <a:cs typeface="Calibri"/>
              </a:rPr>
              <a:t>a</a:t>
            </a:r>
            <a:r>
              <a:rPr sz="1013" kern="1200" spc="-28" baseline="-21604" dirty="0">
                <a:solidFill>
                  <a:prstClr val="black"/>
                </a:solidFill>
                <a:latin typeface="Calibri"/>
                <a:ea typeface="+mn-ea"/>
                <a:cs typeface="Calibri"/>
              </a:rPr>
              <a:t>3</a:t>
            </a:r>
            <a:endParaRPr sz="1013" kern="1200" baseline="-21604">
              <a:solidFill>
                <a:prstClr val="black"/>
              </a:solidFill>
              <a:latin typeface="Calibri"/>
              <a:ea typeface="+mn-ea"/>
              <a:cs typeface="Calibri"/>
            </a:endParaRPr>
          </a:p>
        </p:txBody>
      </p:sp>
      <p:sp>
        <p:nvSpPr>
          <p:cNvPr id="183" name="object 183"/>
          <p:cNvSpPr txBox="1"/>
          <p:nvPr/>
        </p:nvSpPr>
        <p:spPr>
          <a:xfrm>
            <a:off x="4892802" y="3414008"/>
            <a:ext cx="88106" cy="171681"/>
          </a:xfrm>
          <a:prstGeom prst="rect">
            <a:avLst/>
          </a:prstGeom>
        </p:spPr>
        <p:txBody>
          <a:bodyPr vert="horz" wrap="square" lIns="0" tIns="10001" rIns="0" bIns="0" rtlCol="0">
            <a:spAutoFit/>
          </a:bodyPr>
          <a:lstStyle/>
          <a:p>
            <a:pPr marL="9525" defTabSz="685800">
              <a:spcBef>
                <a:spcPts val="79"/>
              </a:spcBef>
              <a:buClrTx/>
            </a:pPr>
            <a:r>
              <a:rPr sz="1050" i="1" kern="1200" spc="-38" dirty="0">
                <a:solidFill>
                  <a:prstClr val="black"/>
                </a:solidFill>
                <a:latin typeface="Calibri"/>
                <a:ea typeface="+mn-ea"/>
                <a:cs typeface="Calibri"/>
              </a:rPr>
              <a:t>b</a:t>
            </a:r>
            <a:endParaRPr sz="1050" kern="1200">
              <a:solidFill>
                <a:prstClr val="black"/>
              </a:solidFill>
              <a:latin typeface="Calibri"/>
              <a:ea typeface="+mn-ea"/>
              <a:cs typeface="Calibri"/>
            </a:endParaRPr>
          </a:p>
        </p:txBody>
      </p:sp>
      <p:sp>
        <p:nvSpPr>
          <p:cNvPr id="184" name="object 184"/>
          <p:cNvSpPr txBox="1"/>
          <p:nvPr/>
        </p:nvSpPr>
        <p:spPr>
          <a:xfrm>
            <a:off x="4961382" y="3490589"/>
            <a:ext cx="64770" cy="116859"/>
          </a:xfrm>
          <a:prstGeom prst="rect">
            <a:avLst/>
          </a:prstGeom>
        </p:spPr>
        <p:txBody>
          <a:bodyPr vert="horz" wrap="square" lIns="0" tIns="12859" rIns="0" bIns="0" rtlCol="0">
            <a:spAutoFit/>
          </a:bodyPr>
          <a:lstStyle/>
          <a:p>
            <a:pPr marL="9525" defTabSz="685800">
              <a:spcBef>
                <a:spcPts val="101"/>
              </a:spcBef>
              <a:buClrTx/>
            </a:pPr>
            <a:r>
              <a:rPr sz="675" kern="1200" spc="-38" dirty="0">
                <a:solidFill>
                  <a:prstClr val="black"/>
                </a:solidFill>
                <a:latin typeface="Calibri"/>
                <a:ea typeface="+mn-ea"/>
                <a:cs typeface="Calibri"/>
              </a:rPr>
              <a:t>3</a:t>
            </a:r>
            <a:endParaRPr sz="675" kern="1200">
              <a:solidFill>
                <a:prstClr val="black"/>
              </a:solidFill>
              <a:latin typeface="Calibri"/>
              <a:ea typeface="+mn-ea"/>
              <a:cs typeface="Calibri"/>
            </a:endParaRPr>
          </a:p>
        </p:txBody>
      </p:sp>
      <p:sp>
        <p:nvSpPr>
          <p:cNvPr id="185" name="object 185"/>
          <p:cNvSpPr txBox="1"/>
          <p:nvPr/>
        </p:nvSpPr>
        <p:spPr>
          <a:xfrm>
            <a:off x="4873752" y="2522886"/>
            <a:ext cx="170974" cy="171681"/>
          </a:xfrm>
          <a:prstGeom prst="rect">
            <a:avLst/>
          </a:prstGeom>
        </p:spPr>
        <p:txBody>
          <a:bodyPr vert="horz" wrap="square" lIns="0" tIns="10001" rIns="0" bIns="0" rtlCol="0">
            <a:spAutoFit/>
          </a:bodyPr>
          <a:lstStyle/>
          <a:p>
            <a:pPr marL="28575" defTabSz="685800">
              <a:spcBef>
                <a:spcPts val="79"/>
              </a:spcBef>
              <a:buClrTx/>
            </a:pPr>
            <a:r>
              <a:rPr sz="1050" i="1" kern="1200" spc="-19" dirty="0">
                <a:solidFill>
                  <a:prstClr val="black"/>
                </a:solidFill>
                <a:latin typeface="Calibri"/>
                <a:ea typeface="+mn-ea"/>
                <a:cs typeface="Calibri"/>
              </a:rPr>
              <a:t>a</a:t>
            </a:r>
            <a:r>
              <a:rPr sz="1013" kern="1200" spc="-28" baseline="-21604" dirty="0">
                <a:solidFill>
                  <a:prstClr val="black"/>
                </a:solidFill>
                <a:latin typeface="Calibri"/>
                <a:ea typeface="+mn-ea"/>
                <a:cs typeface="Calibri"/>
              </a:rPr>
              <a:t>2</a:t>
            </a:r>
            <a:endParaRPr sz="1013" kern="1200" baseline="-21604">
              <a:solidFill>
                <a:prstClr val="black"/>
              </a:solidFill>
              <a:latin typeface="Calibri"/>
              <a:ea typeface="+mn-ea"/>
              <a:cs typeface="Calibri"/>
            </a:endParaRPr>
          </a:p>
        </p:txBody>
      </p:sp>
      <p:sp>
        <p:nvSpPr>
          <p:cNvPr id="186" name="object 186"/>
          <p:cNvSpPr txBox="1"/>
          <p:nvPr/>
        </p:nvSpPr>
        <p:spPr>
          <a:xfrm>
            <a:off x="4892802" y="2823781"/>
            <a:ext cx="88106" cy="171201"/>
          </a:xfrm>
          <a:prstGeom prst="rect">
            <a:avLst/>
          </a:prstGeom>
        </p:spPr>
        <p:txBody>
          <a:bodyPr vert="horz" wrap="square" lIns="0" tIns="9525" rIns="0" bIns="0" rtlCol="0">
            <a:spAutoFit/>
          </a:bodyPr>
          <a:lstStyle/>
          <a:p>
            <a:pPr marL="9525" defTabSz="685800">
              <a:spcBef>
                <a:spcPts val="75"/>
              </a:spcBef>
              <a:buClrTx/>
            </a:pPr>
            <a:r>
              <a:rPr sz="1050" i="1" kern="1200" spc="-38" dirty="0">
                <a:solidFill>
                  <a:prstClr val="black"/>
                </a:solidFill>
                <a:latin typeface="Calibri"/>
                <a:ea typeface="+mn-ea"/>
                <a:cs typeface="Calibri"/>
              </a:rPr>
              <a:t>b</a:t>
            </a:r>
            <a:endParaRPr sz="1050" kern="1200">
              <a:solidFill>
                <a:prstClr val="black"/>
              </a:solidFill>
              <a:latin typeface="Calibri"/>
              <a:ea typeface="+mn-ea"/>
              <a:cs typeface="Calibri"/>
            </a:endParaRPr>
          </a:p>
        </p:txBody>
      </p:sp>
      <p:sp>
        <p:nvSpPr>
          <p:cNvPr id="187" name="object 187"/>
          <p:cNvSpPr txBox="1"/>
          <p:nvPr/>
        </p:nvSpPr>
        <p:spPr>
          <a:xfrm>
            <a:off x="4961382" y="2900363"/>
            <a:ext cx="64294" cy="116859"/>
          </a:xfrm>
          <a:prstGeom prst="rect">
            <a:avLst/>
          </a:prstGeom>
        </p:spPr>
        <p:txBody>
          <a:bodyPr vert="horz" wrap="square" lIns="0" tIns="12859" rIns="0" bIns="0" rtlCol="0">
            <a:spAutoFit/>
          </a:bodyPr>
          <a:lstStyle/>
          <a:p>
            <a:pPr marL="9525" defTabSz="685800">
              <a:spcBef>
                <a:spcPts val="101"/>
              </a:spcBef>
              <a:buClrTx/>
            </a:pPr>
            <a:r>
              <a:rPr sz="675" kern="1200" spc="-38" dirty="0">
                <a:solidFill>
                  <a:prstClr val="black"/>
                </a:solidFill>
                <a:latin typeface="Calibri"/>
                <a:ea typeface="+mn-ea"/>
                <a:cs typeface="Calibri"/>
              </a:rPr>
              <a:t>2</a:t>
            </a:r>
            <a:endParaRPr sz="675" kern="1200">
              <a:solidFill>
                <a:prstClr val="black"/>
              </a:solidFill>
              <a:latin typeface="Calibri"/>
              <a:ea typeface="+mn-ea"/>
              <a:cs typeface="Calibri"/>
            </a:endParaRPr>
          </a:p>
        </p:txBody>
      </p:sp>
      <p:sp>
        <p:nvSpPr>
          <p:cNvPr id="188" name="object 188"/>
          <p:cNvSpPr txBox="1"/>
          <p:nvPr/>
        </p:nvSpPr>
        <p:spPr>
          <a:xfrm>
            <a:off x="7573804" y="3239071"/>
            <a:ext cx="294323" cy="171201"/>
          </a:xfrm>
          <a:prstGeom prst="rect">
            <a:avLst/>
          </a:prstGeom>
        </p:spPr>
        <p:txBody>
          <a:bodyPr vert="horz" wrap="square" lIns="0" tIns="9525" rIns="0" bIns="0" rtlCol="0">
            <a:spAutoFit/>
          </a:bodyPr>
          <a:lstStyle/>
          <a:p>
            <a:pPr marL="9525" defTabSz="685800">
              <a:spcBef>
                <a:spcPts val="75"/>
              </a:spcBef>
              <a:buClrTx/>
            </a:pPr>
            <a:r>
              <a:rPr sz="1050" kern="1200" spc="-19" dirty="0">
                <a:solidFill>
                  <a:prstClr val="black"/>
                </a:solidFill>
                <a:ea typeface="+mn-ea"/>
              </a:rPr>
              <a:t>Sum</a:t>
            </a:r>
            <a:endParaRPr sz="1050" kern="1200">
              <a:solidFill>
                <a:prstClr val="black"/>
              </a:solidFill>
              <a:ea typeface="+mn-ea"/>
            </a:endParaRPr>
          </a:p>
        </p:txBody>
      </p:sp>
      <p:sp>
        <p:nvSpPr>
          <p:cNvPr id="189" name="object 189"/>
          <p:cNvSpPr txBox="1"/>
          <p:nvPr/>
        </p:nvSpPr>
        <p:spPr>
          <a:xfrm>
            <a:off x="6936759" y="4526363"/>
            <a:ext cx="345757" cy="171201"/>
          </a:xfrm>
          <a:prstGeom prst="rect">
            <a:avLst/>
          </a:prstGeom>
        </p:spPr>
        <p:txBody>
          <a:bodyPr vert="horz" wrap="square" lIns="0" tIns="9525" rIns="0" bIns="0" rtlCol="0">
            <a:spAutoFit/>
          </a:bodyPr>
          <a:lstStyle/>
          <a:p>
            <a:pPr marL="9525" defTabSz="685800">
              <a:spcBef>
                <a:spcPts val="75"/>
              </a:spcBef>
              <a:buClrTx/>
            </a:pPr>
            <a:r>
              <a:rPr sz="1050" kern="1200" spc="-8" dirty="0">
                <a:solidFill>
                  <a:prstClr val="black"/>
                </a:solidFill>
                <a:ea typeface="+mn-ea"/>
              </a:rPr>
              <a:t>Carry</a:t>
            </a:r>
            <a:endParaRPr sz="1050" kern="1200">
              <a:solidFill>
                <a:prstClr val="black"/>
              </a:solidFill>
              <a:ea typeface="+mn-ea"/>
            </a:endParaRPr>
          </a:p>
        </p:txBody>
      </p:sp>
      <p:sp>
        <p:nvSpPr>
          <p:cNvPr id="190" name="object 190"/>
          <p:cNvSpPr txBox="1"/>
          <p:nvPr/>
        </p:nvSpPr>
        <p:spPr>
          <a:xfrm>
            <a:off x="494081" y="1083145"/>
            <a:ext cx="4018121" cy="3356015"/>
          </a:xfrm>
          <a:prstGeom prst="rect">
            <a:avLst/>
          </a:prstGeom>
        </p:spPr>
        <p:txBody>
          <a:bodyPr vert="horz" wrap="square" lIns="0" tIns="10001" rIns="0" bIns="0" rtlCol="0">
            <a:spAutoFit/>
          </a:bodyPr>
          <a:lstStyle/>
          <a:p>
            <a:pPr marL="180975" indent="-171450" defTabSz="685800">
              <a:lnSpc>
                <a:spcPts val="2231"/>
              </a:lnSpc>
              <a:spcBef>
                <a:spcPts val="79"/>
              </a:spcBef>
              <a:buClrTx/>
              <a:buFont typeface="Arial"/>
              <a:buChar char="•"/>
              <a:tabLst>
                <a:tab pos="180975" algn="l"/>
              </a:tabLst>
            </a:pPr>
            <a:r>
              <a:rPr sz="1950" u="sng" kern="1200" dirty="0">
                <a:solidFill>
                  <a:prstClr val="black"/>
                </a:solidFill>
                <a:uFill>
                  <a:solidFill>
                    <a:srgbClr val="000000"/>
                  </a:solidFill>
                </a:uFill>
                <a:latin typeface="Calibri"/>
                <a:ea typeface="+mn-ea"/>
                <a:cs typeface="Calibri"/>
              </a:rPr>
              <a:t>Classical</a:t>
            </a:r>
            <a:r>
              <a:rPr sz="1950" u="sng" kern="1200" spc="-41" dirty="0">
                <a:solidFill>
                  <a:prstClr val="black"/>
                </a:solidFill>
                <a:uFill>
                  <a:solidFill>
                    <a:srgbClr val="000000"/>
                  </a:solidFill>
                </a:uFill>
                <a:latin typeface="Calibri"/>
                <a:ea typeface="+mn-ea"/>
                <a:cs typeface="Calibri"/>
              </a:rPr>
              <a:t> </a:t>
            </a:r>
            <a:r>
              <a:rPr sz="1950" u="sng" kern="1200" dirty="0">
                <a:solidFill>
                  <a:prstClr val="black"/>
                </a:solidFill>
                <a:uFill>
                  <a:solidFill>
                    <a:srgbClr val="000000"/>
                  </a:solidFill>
                </a:uFill>
                <a:latin typeface="Calibri"/>
                <a:ea typeface="+mn-ea"/>
                <a:cs typeface="Calibri"/>
              </a:rPr>
              <a:t>Logic</a:t>
            </a:r>
            <a:r>
              <a:rPr sz="1950" u="sng" kern="1200" spc="-38" dirty="0">
                <a:solidFill>
                  <a:prstClr val="black"/>
                </a:solidFill>
                <a:uFill>
                  <a:solidFill>
                    <a:srgbClr val="000000"/>
                  </a:solidFill>
                </a:uFill>
                <a:latin typeface="Calibri"/>
                <a:ea typeface="+mn-ea"/>
                <a:cs typeface="Calibri"/>
              </a:rPr>
              <a:t> </a:t>
            </a:r>
            <a:r>
              <a:rPr sz="1950" u="sng" kern="1200" spc="-8" dirty="0">
                <a:solidFill>
                  <a:prstClr val="black"/>
                </a:solidFill>
                <a:uFill>
                  <a:solidFill>
                    <a:srgbClr val="000000"/>
                  </a:solidFill>
                </a:uFill>
                <a:latin typeface="Calibri"/>
                <a:ea typeface="+mn-ea"/>
                <a:cs typeface="Calibri"/>
              </a:rPr>
              <a:t>Circuits</a:t>
            </a:r>
            <a:endParaRPr sz="1950" kern="1200" dirty="0">
              <a:solidFill>
                <a:prstClr val="black"/>
              </a:solidFill>
              <a:latin typeface="Calibri"/>
              <a:ea typeface="+mn-ea"/>
              <a:cs typeface="Calibri"/>
            </a:endParaRPr>
          </a:p>
          <a:p>
            <a:pPr marL="523399" marR="11430" lvl="1" indent="-171450" defTabSz="685800">
              <a:lnSpc>
                <a:spcPct val="70000"/>
              </a:lnSpc>
              <a:spcBef>
                <a:spcPts val="484"/>
              </a:spcBef>
              <a:buClrTx/>
              <a:buFont typeface="Arial"/>
              <a:buChar char="•"/>
              <a:tabLst>
                <a:tab pos="523399" algn="l"/>
              </a:tabLst>
            </a:pPr>
            <a:r>
              <a:rPr sz="1650" kern="1200" dirty="0">
                <a:solidFill>
                  <a:prstClr val="black"/>
                </a:solidFill>
                <a:latin typeface="Calibri"/>
                <a:ea typeface="+mn-ea"/>
                <a:cs typeface="Calibri"/>
              </a:rPr>
              <a:t>Circuit</a:t>
            </a:r>
            <a:r>
              <a:rPr sz="1650" kern="1200" spc="-30" dirty="0">
                <a:solidFill>
                  <a:prstClr val="black"/>
                </a:solidFill>
                <a:latin typeface="Calibri"/>
                <a:ea typeface="+mn-ea"/>
                <a:cs typeface="Calibri"/>
              </a:rPr>
              <a:t> </a:t>
            </a:r>
            <a:r>
              <a:rPr sz="1650" kern="1200" dirty="0">
                <a:solidFill>
                  <a:prstClr val="black"/>
                </a:solidFill>
                <a:latin typeface="Calibri"/>
                <a:ea typeface="+mn-ea"/>
                <a:cs typeface="Calibri"/>
              </a:rPr>
              <a:t>behavior</a:t>
            </a:r>
            <a:r>
              <a:rPr sz="1650" kern="1200" spc="-38" dirty="0">
                <a:solidFill>
                  <a:prstClr val="black"/>
                </a:solidFill>
                <a:latin typeface="Calibri"/>
                <a:ea typeface="+mn-ea"/>
                <a:cs typeface="Calibri"/>
              </a:rPr>
              <a:t> </a:t>
            </a:r>
            <a:r>
              <a:rPr sz="1650" kern="1200" dirty="0">
                <a:solidFill>
                  <a:prstClr val="black"/>
                </a:solidFill>
                <a:latin typeface="Calibri"/>
                <a:ea typeface="+mn-ea"/>
                <a:cs typeface="Calibri"/>
              </a:rPr>
              <a:t>is</a:t>
            </a:r>
            <a:r>
              <a:rPr sz="1650" kern="1200" spc="330" dirty="0">
                <a:solidFill>
                  <a:prstClr val="black"/>
                </a:solidFill>
                <a:latin typeface="Calibri"/>
                <a:ea typeface="+mn-ea"/>
                <a:cs typeface="Calibri"/>
              </a:rPr>
              <a:t> </a:t>
            </a:r>
            <a:r>
              <a:rPr sz="1650" kern="1200" spc="-8" dirty="0">
                <a:solidFill>
                  <a:prstClr val="black"/>
                </a:solidFill>
                <a:latin typeface="Calibri"/>
                <a:ea typeface="+mn-ea"/>
                <a:cs typeface="Calibri"/>
              </a:rPr>
              <a:t>governed</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implicitly</a:t>
            </a:r>
            <a:r>
              <a:rPr sz="1650" kern="1200" spc="-30" dirty="0">
                <a:solidFill>
                  <a:prstClr val="black"/>
                </a:solidFill>
                <a:latin typeface="Calibri"/>
                <a:ea typeface="+mn-ea"/>
                <a:cs typeface="Calibri"/>
              </a:rPr>
              <a:t> </a:t>
            </a:r>
            <a:r>
              <a:rPr sz="1650" kern="1200" spc="-19" dirty="0">
                <a:solidFill>
                  <a:prstClr val="black"/>
                </a:solidFill>
                <a:latin typeface="Calibri"/>
                <a:ea typeface="+mn-ea"/>
                <a:cs typeface="Calibri"/>
              </a:rPr>
              <a:t>by </a:t>
            </a:r>
            <a:r>
              <a:rPr sz="1650" kern="1200" dirty="0">
                <a:solidFill>
                  <a:srgbClr val="00AFEF"/>
                </a:solidFill>
                <a:latin typeface="Calibri"/>
                <a:ea typeface="+mn-ea"/>
                <a:cs typeface="Calibri"/>
              </a:rPr>
              <a:t>classical</a:t>
            </a:r>
            <a:r>
              <a:rPr sz="1650" kern="1200" spc="-49" dirty="0">
                <a:solidFill>
                  <a:srgbClr val="00AFEF"/>
                </a:solidFill>
                <a:latin typeface="Calibri"/>
                <a:ea typeface="+mn-ea"/>
                <a:cs typeface="Calibri"/>
              </a:rPr>
              <a:t> </a:t>
            </a:r>
            <a:r>
              <a:rPr sz="1650" kern="1200" spc="-8" dirty="0">
                <a:solidFill>
                  <a:srgbClr val="00AFEF"/>
                </a:solidFill>
                <a:latin typeface="Calibri"/>
                <a:ea typeface="+mn-ea"/>
                <a:cs typeface="Calibri"/>
              </a:rPr>
              <a:t>physics</a:t>
            </a:r>
            <a:endParaRPr sz="1650" kern="1200" dirty="0">
              <a:solidFill>
                <a:prstClr val="black"/>
              </a:solidFill>
              <a:latin typeface="Calibri"/>
              <a:ea typeface="+mn-ea"/>
              <a:cs typeface="Calibri"/>
            </a:endParaRPr>
          </a:p>
          <a:p>
            <a:pPr marL="523399" lvl="1" indent="-170974" defTabSz="685800">
              <a:lnSpc>
                <a:spcPts val="1466"/>
              </a:lnSpc>
              <a:buClrTx/>
              <a:buFont typeface="Arial"/>
              <a:buChar char="•"/>
              <a:tabLst>
                <a:tab pos="523399" algn="l"/>
              </a:tabLst>
            </a:pPr>
            <a:r>
              <a:rPr sz="1650" kern="1200" dirty="0">
                <a:solidFill>
                  <a:prstClr val="black"/>
                </a:solidFill>
                <a:latin typeface="Calibri"/>
                <a:ea typeface="+mn-ea"/>
                <a:cs typeface="Calibri"/>
              </a:rPr>
              <a:t>Signal</a:t>
            </a:r>
            <a:r>
              <a:rPr sz="1650" kern="1200" spc="-30" dirty="0">
                <a:solidFill>
                  <a:prstClr val="black"/>
                </a:solidFill>
                <a:latin typeface="Calibri"/>
                <a:ea typeface="+mn-ea"/>
                <a:cs typeface="Calibri"/>
              </a:rPr>
              <a:t> </a:t>
            </a:r>
            <a:r>
              <a:rPr sz="1650" kern="1200" spc="-8" dirty="0">
                <a:solidFill>
                  <a:prstClr val="black"/>
                </a:solidFill>
                <a:latin typeface="Calibri"/>
                <a:ea typeface="+mn-ea"/>
                <a:cs typeface="Calibri"/>
              </a:rPr>
              <a:t>states</a:t>
            </a:r>
            <a:r>
              <a:rPr sz="1650" kern="1200" spc="-15" dirty="0">
                <a:solidFill>
                  <a:prstClr val="black"/>
                </a:solidFill>
                <a:latin typeface="Calibri"/>
                <a:ea typeface="+mn-ea"/>
                <a:cs typeface="Calibri"/>
              </a:rPr>
              <a:t> </a:t>
            </a:r>
            <a:r>
              <a:rPr sz="1650" kern="1200" dirty="0">
                <a:solidFill>
                  <a:prstClr val="black"/>
                </a:solidFill>
                <a:latin typeface="Calibri"/>
                <a:ea typeface="+mn-ea"/>
                <a:cs typeface="Calibri"/>
              </a:rPr>
              <a:t>are</a:t>
            </a:r>
            <a:r>
              <a:rPr sz="1650" kern="1200" spc="-30" dirty="0">
                <a:solidFill>
                  <a:prstClr val="black"/>
                </a:solidFill>
                <a:latin typeface="Calibri"/>
                <a:ea typeface="+mn-ea"/>
                <a:cs typeface="Calibri"/>
              </a:rPr>
              <a:t> </a:t>
            </a:r>
            <a:r>
              <a:rPr sz="1650" kern="1200" dirty="0">
                <a:solidFill>
                  <a:prstClr val="black"/>
                </a:solidFill>
                <a:latin typeface="Calibri"/>
                <a:ea typeface="+mn-ea"/>
                <a:cs typeface="Calibri"/>
              </a:rPr>
              <a:t>simple</a:t>
            </a:r>
            <a:r>
              <a:rPr sz="1650" kern="1200" spc="-34" dirty="0">
                <a:solidFill>
                  <a:prstClr val="black"/>
                </a:solidFill>
                <a:latin typeface="Calibri"/>
                <a:ea typeface="+mn-ea"/>
                <a:cs typeface="Calibri"/>
              </a:rPr>
              <a:t> </a:t>
            </a:r>
            <a:r>
              <a:rPr sz="1650" kern="1200" dirty="0">
                <a:solidFill>
                  <a:prstClr val="black"/>
                </a:solidFill>
                <a:latin typeface="Calibri"/>
                <a:ea typeface="+mn-ea"/>
                <a:cs typeface="Calibri"/>
              </a:rPr>
              <a:t>bit</a:t>
            </a:r>
            <a:r>
              <a:rPr sz="1650" kern="1200" spc="-30" dirty="0">
                <a:solidFill>
                  <a:prstClr val="black"/>
                </a:solidFill>
                <a:latin typeface="Calibri"/>
                <a:ea typeface="+mn-ea"/>
                <a:cs typeface="Calibri"/>
              </a:rPr>
              <a:t> </a:t>
            </a:r>
            <a:r>
              <a:rPr sz="1650" kern="1200" spc="-8" dirty="0">
                <a:solidFill>
                  <a:prstClr val="black"/>
                </a:solidFill>
                <a:latin typeface="Calibri"/>
                <a:ea typeface="+mn-ea"/>
                <a:cs typeface="Calibri"/>
              </a:rPr>
              <a:t>vectors,</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e.g.</a:t>
            </a:r>
            <a:r>
              <a:rPr sz="1650" kern="1200" spc="-15" dirty="0">
                <a:solidFill>
                  <a:prstClr val="black"/>
                </a:solidFill>
                <a:latin typeface="Calibri"/>
                <a:ea typeface="+mn-ea"/>
                <a:cs typeface="Calibri"/>
              </a:rPr>
              <a:t> </a:t>
            </a:r>
            <a:r>
              <a:rPr sz="1650" i="1" kern="1200" spc="-38" dirty="0">
                <a:solidFill>
                  <a:prstClr val="black"/>
                </a:solidFill>
                <a:latin typeface="Calibri"/>
                <a:ea typeface="+mn-ea"/>
                <a:cs typeface="Calibri"/>
              </a:rPr>
              <a:t>X</a:t>
            </a:r>
            <a:endParaRPr sz="1650" kern="1200" dirty="0">
              <a:solidFill>
                <a:prstClr val="black"/>
              </a:solidFill>
              <a:latin typeface="Calibri"/>
              <a:ea typeface="+mn-ea"/>
              <a:cs typeface="Calibri"/>
            </a:endParaRPr>
          </a:p>
          <a:p>
            <a:pPr marL="523399" defTabSz="685800">
              <a:lnSpc>
                <a:spcPts val="1575"/>
              </a:lnSpc>
              <a:buClrTx/>
            </a:pPr>
            <a:r>
              <a:rPr sz="1650" kern="1200" dirty="0">
                <a:solidFill>
                  <a:prstClr val="black"/>
                </a:solidFill>
                <a:latin typeface="Calibri"/>
                <a:ea typeface="+mn-ea"/>
                <a:cs typeface="Calibri"/>
              </a:rPr>
              <a:t>=</a:t>
            </a:r>
            <a:r>
              <a:rPr sz="1650" kern="1200" spc="-15" dirty="0">
                <a:solidFill>
                  <a:prstClr val="black"/>
                </a:solidFill>
                <a:latin typeface="Calibri"/>
                <a:ea typeface="+mn-ea"/>
                <a:cs typeface="Calibri"/>
              </a:rPr>
              <a:t> </a:t>
            </a:r>
            <a:r>
              <a:rPr sz="1650" kern="1200" spc="-8" dirty="0">
                <a:solidFill>
                  <a:prstClr val="black"/>
                </a:solidFill>
                <a:latin typeface="Calibri"/>
                <a:ea typeface="+mn-ea"/>
                <a:cs typeface="Calibri"/>
              </a:rPr>
              <a:t>01010111</a:t>
            </a:r>
            <a:endParaRPr sz="1650" kern="1200" dirty="0">
              <a:solidFill>
                <a:prstClr val="black"/>
              </a:solidFill>
              <a:latin typeface="Calibri"/>
              <a:ea typeface="+mn-ea"/>
              <a:cs typeface="Calibri"/>
            </a:endParaRPr>
          </a:p>
          <a:p>
            <a:pPr marL="523399" lvl="1" indent="-170974" defTabSz="685800">
              <a:lnSpc>
                <a:spcPts val="1575"/>
              </a:lnSpc>
              <a:buClrTx/>
              <a:buFont typeface="Arial"/>
              <a:buChar char="•"/>
              <a:tabLst>
                <a:tab pos="523399" algn="l"/>
                <a:tab pos="2576989" algn="l"/>
              </a:tabLst>
            </a:pPr>
            <a:r>
              <a:rPr sz="1650" kern="1200" spc="-8" dirty="0">
                <a:solidFill>
                  <a:prstClr val="black"/>
                </a:solidFill>
                <a:latin typeface="Calibri"/>
                <a:ea typeface="+mn-ea"/>
                <a:cs typeface="Calibri"/>
              </a:rPr>
              <a:t>Operations</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are</a:t>
            </a:r>
            <a:r>
              <a:rPr sz="1650" kern="1200" spc="-34" dirty="0">
                <a:solidFill>
                  <a:prstClr val="black"/>
                </a:solidFill>
                <a:latin typeface="Calibri"/>
                <a:ea typeface="+mn-ea"/>
                <a:cs typeface="Calibri"/>
              </a:rPr>
              <a:t> </a:t>
            </a:r>
            <a:r>
              <a:rPr sz="1650" kern="1200" spc="-8" dirty="0">
                <a:solidFill>
                  <a:prstClr val="black"/>
                </a:solidFill>
                <a:latin typeface="Calibri"/>
                <a:ea typeface="+mn-ea"/>
                <a:cs typeface="Calibri"/>
              </a:rPr>
              <a:t>defined</a:t>
            </a:r>
            <a:r>
              <a:rPr sz="1650" kern="1200" dirty="0">
                <a:solidFill>
                  <a:prstClr val="black"/>
                </a:solidFill>
                <a:latin typeface="Calibri"/>
                <a:ea typeface="+mn-ea"/>
                <a:cs typeface="Calibri"/>
              </a:rPr>
              <a:t>	by</a:t>
            </a:r>
            <a:r>
              <a:rPr sz="1650" kern="1200" spc="-19" dirty="0">
                <a:solidFill>
                  <a:prstClr val="black"/>
                </a:solidFill>
                <a:latin typeface="Calibri"/>
                <a:ea typeface="+mn-ea"/>
                <a:cs typeface="Calibri"/>
              </a:rPr>
              <a:t> </a:t>
            </a:r>
            <a:r>
              <a:rPr sz="1650" b="1" kern="1200" spc="-8" dirty="0">
                <a:solidFill>
                  <a:prstClr val="black"/>
                </a:solidFill>
                <a:latin typeface="Calibri"/>
                <a:ea typeface="+mn-ea"/>
                <a:cs typeface="Calibri"/>
              </a:rPr>
              <a:t>Boolean</a:t>
            </a:r>
            <a:endParaRPr sz="1650" b="1" kern="1200" dirty="0">
              <a:solidFill>
                <a:prstClr val="black"/>
              </a:solidFill>
              <a:latin typeface="Calibri"/>
              <a:ea typeface="+mn-ea"/>
              <a:cs typeface="Calibri"/>
            </a:endParaRPr>
          </a:p>
          <a:p>
            <a:pPr marL="523399" defTabSz="685800">
              <a:lnSpc>
                <a:spcPts val="1571"/>
              </a:lnSpc>
              <a:buClrTx/>
            </a:pPr>
            <a:r>
              <a:rPr sz="1650" b="1" kern="1200" spc="-8" dirty="0">
                <a:solidFill>
                  <a:prstClr val="black"/>
                </a:solidFill>
                <a:latin typeface="Calibri"/>
                <a:ea typeface="+mn-ea"/>
                <a:cs typeface="Calibri"/>
              </a:rPr>
              <a:t>Algebra</a:t>
            </a:r>
            <a:endParaRPr sz="1650" b="1" kern="1200" dirty="0">
              <a:solidFill>
                <a:prstClr val="black"/>
              </a:solidFill>
              <a:latin typeface="Calibri"/>
              <a:ea typeface="+mn-ea"/>
              <a:cs typeface="Calibri"/>
            </a:endParaRPr>
          </a:p>
          <a:p>
            <a:pPr marL="523399" marR="601980" lvl="1" indent="-171450" defTabSz="685800">
              <a:lnSpc>
                <a:spcPct val="70000"/>
              </a:lnSpc>
              <a:spcBef>
                <a:spcPts val="480"/>
              </a:spcBef>
              <a:buClrTx/>
              <a:buFont typeface="Arial"/>
              <a:buChar char="•"/>
              <a:tabLst>
                <a:tab pos="523399" algn="l"/>
              </a:tabLst>
            </a:pPr>
            <a:r>
              <a:rPr sz="1650" kern="1200" dirty="0">
                <a:solidFill>
                  <a:prstClr val="black"/>
                </a:solidFill>
                <a:latin typeface="Calibri"/>
                <a:ea typeface="+mn-ea"/>
                <a:cs typeface="Calibri"/>
              </a:rPr>
              <a:t>No</a:t>
            </a:r>
            <a:r>
              <a:rPr sz="1650" kern="1200" spc="-38" dirty="0">
                <a:solidFill>
                  <a:prstClr val="black"/>
                </a:solidFill>
                <a:latin typeface="Calibri"/>
                <a:ea typeface="+mn-ea"/>
                <a:cs typeface="Calibri"/>
              </a:rPr>
              <a:t> </a:t>
            </a:r>
            <a:r>
              <a:rPr sz="1650" kern="1200" spc="-8" dirty="0">
                <a:solidFill>
                  <a:prstClr val="black"/>
                </a:solidFill>
                <a:latin typeface="Calibri"/>
                <a:ea typeface="+mn-ea"/>
                <a:cs typeface="Calibri"/>
              </a:rPr>
              <a:t>restrictions</a:t>
            </a:r>
            <a:r>
              <a:rPr sz="1650" kern="1200" spc="-41" dirty="0">
                <a:solidFill>
                  <a:prstClr val="black"/>
                </a:solidFill>
                <a:latin typeface="Calibri"/>
                <a:ea typeface="+mn-ea"/>
                <a:cs typeface="Calibri"/>
              </a:rPr>
              <a:t> </a:t>
            </a:r>
            <a:r>
              <a:rPr sz="1650" kern="1200" dirty="0">
                <a:solidFill>
                  <a:prstClr val="black"/>
                </a:solidFill>
                <a:latin typeface="Calibri"/>
                <a:ea typeface="+mn-ea"/>
                <a:cs typeface="Calibri"/>
              </a:rPr>
              <a:t>exist</a:t>
            </a:r>
            <a:r>
              <a:rPr sz="1650" kern="1200" spc="-30" dirty="0">
                <a:solidFill>
                  <a:prstClr val="black"/>
                </a:solidFill>
                <a:latin typeface="Calibri"/>
                <a:ea typeface="+mn-ea"/>
                <a:cs typeface="Calibri"/>
              </a:rPr>
              <a:t> </a:t>
            </a:r>
            <a:r>
              <a:rPr sz="1650" kern="1200" dirty="0">
                <a:solidFill>
                  <a:prstClr val="black"/>
                </a:solidFill>
                <a:latin typeface="Calibri"/>
                <a:ea typeface="+mn-ea"/>
                <a:cs typeface="Calibri"/>
              </a:rPr>
              <a:t>on</a:t>
            </a:r>
            <a:r>
              <a:rPr sz="1650" kern="1200" spc="-41" dirty="0">
                <a:solidFill>
                  <a:prstClr val="black"/>
                </a:solidFill>
                <a:latin typeface="Calibri"/>
                <a:ea typeface="+mn-ea"/>
                <a:cs typeface="Calibri"/>
              </a:rPr>
              <a:t> </a:t>
            </a:r>
            <a:r>
              <a:rPr sz="1650" kern="1200" dirty="0">
                <a:solidFill>
                  <a:prstClr val="black"/>
                </a:solidFill>
                <a:latin typeface="Calibri"/>
                <a:ea typeface="+mn-ea"/>
                <a:cs typeface="Calibri"/>
              </a:rPr>
              <a:t>copying</a:t>
            </a:r>
            <a:r>
              <a:rPr sz="1650" kern="1200" spc="-41" dirty="0">
                <a:solidFill>
                  <a:prstClr val="black"/>
                </a:solidFill>
                <a:latin typeface="Calibri"/>
                <a:ea typeface="+mn-ea"/>
                <a:cs typeface="Calibri"/>
              </a:rPr>
              <a:t> </a:t>
            </a:r>
            <a:r>
              <a:rPr sz="1650" kern="1200" spc="-19" dirty="0">
                <a:solidFill>
                  <a:prstClr val="black"/>
                </a:solidFill>
                <a:latin typeface="Calibri"/>
                <a:ea typeface="+mn-ea"/>
                <a:cs typeface="Calibri"/>
              </a:rPr>
              <a:t>or </a:t>
            </a:r>
            <a:r>
              <a:rPr sz="1650" kern="1200" dirty="0">
                <a:solidFill>
                  <a:prstClr val="black"/>
                </a:solidFill>
                <a:latin typeface="Calibri"/>
                <a:ea typeface="+mn-ea"/>
                <a:cs typeface="Calibri"/>
              </a:rPr>
              <a:t>measuring</a:t>
            </a:r>
            <a:r>
              <a:rPr sz="1650" kern="1200" spc="-68" dirty="0">
                <a:solidFill>
                  <a:prstClr val="black"/>
                </a:solidFill>
                <a:latin typeface="Calibri"/>
                <a:ea typeface="+mn-ea"/>
                <a:cs typeface="Calibri"/>
              </a:rPr>
              <a:t> </a:t>
            </a:r>
            <a:r>
              <a:rPr sz="1650" kern="1200" spc="-8" dirty="0">
                <a:solidFill>
                  <a:prstClr val="black"/>
                </a:solidFill>
                <a:latin typeface="Calibri"/>
                <a:ea typeface="+mn-ea"/>
                <a:cs typeface="Calibri"/>
              </a:rPr>
              <a:t>signals</a:t>
            </a:r>
            <a:endParaRPr sz="1650" kern="1200" dirty="0">
              <a:solidFill>
                <a:prstClr val="black"/>
              </a:solidFill>
              <a:latin typeface="Calibri"/>
              <a:ea typeface="+mn-ea"/>
              <a:cs typeface="Calibri"/>
            </a:endParaRPr>
          </a:p>
          <a:p>
            <a:pPr marL="523399" lvl="1" indent="-170974" defTabSz="685800">
              <a:lnSpc>
                <a:spcPts val="1466"/>
              </a:lnSpc>
              <a:buClrTx/>
              <a:buFont typeface="Arial"/>
              <a:buChar char="•"/>
              <a:tabLst>
                <a:tab pos="523399" algn="l"/>
              </a:tabLst>
            </a:pPr>
            <a:r>
              <a:rPr sz="1650" kern="1200" dirty="0">
                <a:solidFill>
                  <a:prstClr val="black"/>
                </a:solidFill>
                <a:latin typeface="Calibri"/>
                <a:ea typeface="+mn-ea"/>
                <a:cs typeface="Calibri"/>
              </a:rPr>
              <a:t>Small</a:t>
            </a:r>
            <a:r>
              <a:rPr sz="1650" kern="1200" spc="-45" dirty="0">
                <a:solidFill>
                  <a:prstClr val="black"/>
                </a:solidFill>
                <a:latin typeface="Calibri"/>
                <a:ea typeface="+mn-ea"/>
                <a:cs typeface="Calibri"/>
              </a:rPr>
              <a:t> </a:t>
            </a:r>
            <a:r>
              <a:rPr sz="1650" kern="1200" spc="-15" dirty="0">
                <a:solidFill>
                  <a:prstClr val="black"/>
                </a:solidFill>
                <a:latin typeface="Calibri"/>
                <a:ea typeface="+mn-ea"/>
                <a:cs typeface="Calibri"/>
              </a:rPr>
              <a:t>well-</a:t>
            </a:r>
            <a:r>
              <a:rPr sz="1650" kern="1200" dirty="0">
                <a:solidFill>
                  <a:prstClr val="black"/>
                </a:solidFill>
                <a:latin typeface="Calibri"/>
                <a:ea typeface="+mn-ea"/>
                <a:cs typeface="Calibri"/>
              </a:rPr>
              <a:t>defined</a:t>
            </a:r>
            <a:r>
              <a:rPr sz="1650" kern="1200" spc="-38" dirty="0">
                <a:solidFill>
                  <a:prstClr val="black"/>
                </a:solidFill>
                <a:latin typeface="Calibri"/>
                <a:ea typeface="+mn-ea"/>
                <a:cs typeface="Calibri"/>
              </a:rPr>
              <a:t> </a:t>
            </a:r>
            <a:r>
              <a:rPr sz="1650" kern="1200" dirty="0">
                <a:solidFill>
                  <a:prstClr val="black"/>
                </a:solidFill>
                <a:latin typeface="Calibri"/>
                <a:ea typeface="+mn-ea"/>
                <a:cs typeface="Calibri"/>
              </a:rPr>
              <a:t>sets</a:t>
            </a:r>
            <a:r>
              <a:rPr sz="1650" kern="1200" spc="-30" dirty="0">
                <a:solidFill>
                  <a:prstClr val="black"/>
                </a:solidFill>
                <a:latin typeface="Calibri"/>
                <a:ea typeface="+mn-ea"/>
                <a:cs typeface="Calibri"/>
              </a:rPr>
              <a:t> </a:t>
            </a:r>
            <a:r>
              <a:rPr sz="1650" kern="1200" dirty="0">
                <a:solidFill>
                  <a:prstClr val="black"/>
                </a:solidFill>
                <a:latin typeface="Calibri"/>
                <a:ea typeface="+mn-ea"/>
                <a:cs typeface="Calibri"/>
              </a:rPr>
              <a:t>of</a:t>
            </a:r>
            <a:r>
              <a:rPr sz="1650" kern="1200" spc="-41" dirty="0">
                <a:solidFill>
                  <a:prstClr val="black"/>
                </a:solidFill>
                <a:latin typeface="Calibri"/>
                <a:ea typeface="+mn-ea"/>
                <a:cs typeface="Calibri"/>
              </a:rPr>
              <a:t> </a:t>
            </a:r>
            <a:r>
              <a:rPr sz="1650" kern="1200" dirty="0">
                <a:solidFill>
                  <a:prstClr val="black"/>
                </a:solidFill>
                <a:latin typeface="Calibri"/>
                <a:ea typeface="+mn-ea"/>
                <a:cs typeface="Calibri"/>
              </a:rPr>
              <a:t>universal</a:t>
            </a:r>
            <a:r>
              <a:rPr sz="1650" kern="1200" spc="-64" dirty="0">
                <a:solidFill>
                  <a:prstClr val="black"/>
                </a:solidFill>
                <a:latin typeface="Calibri"/>
                <a:ea typeface="+mn-ea"/>
                <a:cs typeface="Calibri"/>
              </a:rPr>
              <a:t> </a:t>
            </a:r>
            <a:r>
              <a:rPr sz="1650" kern="1200" spc="-15" dirty="0">
                <a:solidFill>
                  <a:prstClr val="black"/>
                </a:solidFill>
                <a:latin typeface="Calibri"/>
                <a:ea typeface="+mn-ea"/>
                <a:cs typeface="Calibri"/>
              </a:rPr>
              <a:t>gate</a:t>
            </a:r>
            <a:endParaRPr sz="1650" kern="1200" dirty="0">
              <a:solidFill>
                <a:prstClr val="black"/>
              </a:solidFill>
              <a:latin typeface="Calibri"/>
              <a:ea typeface="+mn-ea"/>
              <a:cs typeface="Calibri"/>
            </a:endParaRPr>
          </a:p>
          <a:p>
            <a:pPr marL="523399" defTabSz="685800">
              <a:lnSpc>
                <a:spcPts val="1388"/>
              </a:lnSpc>
              <a:buClrTx/>
            </a:pPr>
            <a:r>
              <a:rPr sz="1650" kern="1200" dirty="0">
                <a:solidFill>
                  <a:prstClr val="black"/>
                </a:solidFill>
                <a:latin typeface="Calibri"/>
                <a:ea typeface="+mn-ea"/>
                <a:cs typeface="Calibri"/>
              </a:rPr>
              <a:t>types,</a:t>
            </a:r>
            <a:r>
              <a:rPr sz="1650" kern="1200" spc="-15" dirty="0">
                <a:solidFill>
                  <a:prstClr val="black"/>
                </a:solidFill>
                <a:latin typeface="Calibri"/>
                <a:ea typeface="+mn-ea"/>
                <a:cs typeface="Calibri"/>
              </a:rPr>
              <a:t> </a:t>
            </a:r>
            <a:r>
              <a:rPr sz="1650" kern="1200" dirty="0">
                <a:solidFill>
                  <a:prstClr val="black"/>
                </a:solidFill>
                <a:latin typeface="Calibri"/>
                <a:ea typeface="+mn-ea"/>
                <a:cs typeface="Calibri"/>
              </a:rPr>
              <a:t>e.g.</a:t>
            </a:r>
            <a:r>
              <a:rPr sz="1650" kern="1200" spc="-34" dirty="0">
                <a:solidFill>
                  <a:prstClr val="black"/>
                </a:solidFill>
                <a:latin typeface="Calibri"/>
                <a:ea typeface="+mn-ea"/>
                <a:cs typeface="Calibri"/>
              </a:rPr>
              <a:t> </a:t>
            </a:r>
            <a:r>
              <a:rPr sz="1650" kern="1200" spc="-8" dirty="0">
                <a:solidFill>
                  <a:prstClr val="black"/>
                </a:solidFill>
                <a:latin typeface="Calibri"/>
                <a:ea typeface="+mn-ea"/>
                <a:cs typeface="Calibri"/>
              </a:rPr>
              <a:t>{NAND},</a:t>
            </a:r>
            <a:endParaRPr sz="1650" kern="1200" dirty="0">
              <a:solidFill>
                <a:prstClr val="black"/>
              </a:solidFill>
              <a:latin typeface="Calibri"/>
              <a:ea typeface="+mn-ea"/>
              <a:cs typeface="Calibri"/>
            </a:endParaRPr>
          </a:p>
          <a:p>
            <a:pPr marL="523399" defTabSz="685800">
              <a:lnSpc>
                <a:spcPts val="1575"/>
              </a:lnSpc>
              <a:buClrTx/>
            </a:pPr>
            <a:r>
              <a:rPr sz="1650" kern="1200" spc="-8" dirty="0">
                <a:solidFill>
                  <a:prstClr val="black"/>
                </a:solidFill>
                <a:latin typeface="Calibri"/>
                <a:ea typeface="+mn-ea"/>
                <a:cs typeface="Calibri"/>
              </a:rPr>
              <a:t>{AND,OR,NOT},</a:t>
            </a:r>
            <a:r>
              <a:rPr sz="1650" kern="1200" spc="-45" dirty="0">
                <a:solidFill>
                  <a:prstClr val="black"/>
                </a:solidFill>
                <a:latin typeface="Calibri"/>
                <a:ea typeface="+mn-ea"/>
                <a:cs typeface="Calibri"/>
              </a:rPr>
              <a:t> </a:t>
            </a:r>
            <a:r>
              <a:rPr sz="1650" kern="1200" spc="-15" dirty="0">
                <a:solidFill>
                  <a:prstClr val="black"/>
                </a:solidFill>
                <a:latin typeface="Calibri"/>
                <a:ea typeface="+mn-ea"/>
                <a:cs typeface="Calibri"/>
              </a:rPr>
              <a:t>{AND,NOT},</a:t>
            </a:r>
            <a:r>
              <a:rPr sz="1650" kern="1200" spc="-64" dirty="0">
                <a:solidFill>
                  <a:prstClr val="black"/>
                </a:solidFill>
                <a:latin typeface="Calibri"/>
                <a:ea typeface="+mn-ea"/>
                <a:cs typeface="Calibri"/>
              </a:rPr>
              <a:t> </a:t>
            </a:r>
            <a:r>
              <a:rPr sz="1650" kern="1200" spc="-15" dirty="0">
                <a:solidFill>
                  <a:prstClr val="black"/>
                </a:solidFill>
                <a:latin typeface="Calibri"/>
                <a:ea typeface="+mn-ea"/>
                <a:cs typeface="Calibri"/>
              </a:rPr>
              <a:t>etc.</a:t>
            </a:r>
            <a:endParaRPr sz="1650" kern="1200" dirty="0">
              <a:solidFill>
                <a:prstClr val="black"/>
              </a:solidFill>
              <a:latin typeface="Calibri"/>
              <a:ea typeface="+mn-ea"/>
              <a:cs typeface="Calibri"/>
            </a:endParaRPr>
          </a:p>
          <a:p>
            <a:pPr marL="523399" lvl="1" indent="-170974" algn="just" defTabSz="685800">
              <a:lnSpc>
                <a:spcPts val="1759"/>
              </a:lnSpc>
              <a:buClrTx/>
              <a:buFont typeface="Arial"/>
              <a:buChar char="•"/>
              <a:tabLst>
                <a:tab pos="523399" algn="l"/>
              </a:tabLst>
            </a:pPr>
            <a:r>
              <a:rPr sz="1650" kern="1200" dirty="0">
                <a:solidFill>
                  <a:prstClr val="black"/>
                </a:solidFill>
                <a:latin typeface="Calibri"/>
                <a:ea typeface="+mn-ea"/>
                <a:cs typeface="Calibri"/>
              </a:rPr>
              <a:t>Well</a:t>
            </a:r>
            <a:r>
              <a:rPr sz="1650" kern="1200" spc="-68" dirty="0">
                <a:solidFill>
                  <a:prstClr val="black"/>
                </a:solidFill>
                <a:latin typeface="Calibri"/>
                <a:ea typeface="+mn-ea"/>
                <a:cs typeface="Calibri"/>
              </a:rPr>
              <a:t> </a:t>
            </a:r>
            <a:r>
              <a:rPr sz="1650" kern="1200" dirty="0">
                <a:solidFill>
                  <a:prstClr val="black"/>
                </a:solidFill>
                <a:latin typeface="Calibri"/>
                <a:ea typeface="+mn-ea"/>
                <a:cs typeface="Calibri"/>
              </a:rPr>
              <a:t>developed</a:t>
            </a:r>
            <a:r>
              <a:rPr sz="1650" kern="1200" spc="-56" dirty="0">
                <a:solidFill>
                  <a:prstClr val="black"/>
                </a:solidFill>
                <a:latin typeface="Calibri"/>
                <a:ea typeface="+mn-ea"/>
                <a:cs typeface="Calibri"/>
              </a:rPr>
              <a:t> </a:t>
            </a:r>
            <a:r>
              <a:rPr sz="1650" kern="1200" dirty="0">
                <a:solidFill>
                  <a:prstClr val="black"/>
                </a:solidFill>
                <a:latin typeface="Calibri"/>
                <a:ea typeface="+mn-ea"/>
                <a:cs typeface="Calibri"/>
              </a:rPr>
              <a:t>CAD</a:t>
            </a:r>
            <a:r>
              <a:rPr sz="1650" kern="1200" spc="-64" dirty="0">
                <a:solidFill>
                  <a:prstClr val="black"/>
                </a:solidFill>
                <a:latin typeface="Calibri"/>
                <a:ea typeface="+mn-ea"/>
                <a:cs typeface="Calibri"/>
              </a:rPr>
              <a:t> </a:t>
            </a:r>
            <a:r>
              <a:rPr sz="1650" kern="1200" spc="-8" dirty="0">
                <a:solidFill>
                  <a:prstClr val="black"/>
                </a:solidFill>
                <a:latin typeface="Calibri"/>
                <a:ea typeface="+mn-ea"/>
                <a:cs typeface="Calibri"/>
              </a:rPr>
              <a:t>methodologies</a:t>
            </a:r>
            <a:r>
              <a:rPr sz="1650" kern="1200" spc="-56" dirty="0">
                <a:solidFill>
                  <a:prstClr val="black"/>
                </a:solidFill>
                <a:latin typeface="Calibri"/>
                <a:ea typeface="+mn-ea"/>
                <a:cs typeface="Calibri"/>
              </a:rPr>
              <a:t> </a:t>
            </a:r>
            <a:r>
              <a:rPr sz="1650" kern="1200" spc="-8" dirty="0">
                <a:solidFill>
                  <a:prstClr val="black"/>
                </a:solidFill>
                <a:latin typeface="Calibri"/>
                <a:ea typeface="+mn-ea"/>
                <a:cs typeface="Calibri"/>
              </a:rPr>
              <a:t>exist</a:t>
            </a:r>
            <a:endParaRPr sz="1650" kern="1200" dirty="0">
              <a:solidFill>
                <a:prstClr val="black"/>
              </a:solidFill>
              <a:latin typeface="Calibri"/>
              <a:ea typeface="+mn-ea"/>
              <a:cs typeface="Calibri"/>
            </a:endParaRPr>
          </a:p>
          <a:p>
            <a:pPr marL="523399" marR="208598" lvl="1" indent="-171450" algn="just" defTabSz="685800">
              <a:lnSpc>
                <a:spcPct val="70000"/>
              </a:lnSpc>
              <a:spcBef>
                <a:spcPts val="484"/>
              </a:spcBef>
              <a:buClrTx/>
              <a:buFont typeface="Arial"/>
              <a:buChar char="•"/>
              <a:tabLst>
                <a:tab pos="523399" algn="l"/>
              </a:tabLst>
            </a:pPr>
            <a:r>
              <a:rPr sz="1650" kern="1200" dirty="0">
                <a:solidFill>
                  <a:prstClr val="black"/>
                </a:solidFill>
                <a:latin typeface="Calibri"/>
                <a:ea typeface="+mn-ea"/>
                <a:cs typeface="Calibri"/>
              </a:rPr>
              <a:t>Circuits</a:t>
            </a:r>
            <a:r>
              <a:rPr sz="1650" kern="1200" spc="-38" dirty="0">
                <a:solidFill>
                  <a:prstClr val="black"/>
                </a:solidFill>
                <a:latin typeface="Calibri"/>
                <a:ea typeface="+mn-ea"/>
                <a:cs typeface="Calibri"/>
              </a:rPr>
              <a:t> </a:t>
            </a:r>
            <a:r>
              <a:rPr sz="1650" kern="1200" dirty="0">
                <a:solidFill>
                  <a:prstClr val="black"/>
                </a:solidFill>
                <a:latin typeface="Calibri"/>
                <a:ea typeface="+mn-ea"/>
                <a:cs typeface="Calibri"/>
              </a:rPr>
              <a:t>are</a:t>
            </a:r>
            <a:r>
              <a:rPr sz="1650" kern="1200" spc="-38" dirty="0">
                <a:solidFill>
                  <a:prstClr val="black"/>
                </a:solidFill>
                <a:latin typeface="Calibri"/>
                <a:ea typeface="+mn-ea"/>
                <a:cs typeface="Calibri"/>
              </a:rPr>
              <a:t> </a:t>
            </a:r>
            <a:r>
              <a:rPr sz="1650" kern="1200" dirty="0">
                <a:solidFill>
                  <a:prstClr val="black"/>
                </a:solidFill>
                <a:latin typeface="Calibri"/>
                <a:ea typeface="+mn-ea"/>
                <a:cs typeface="Calibri"/>
              </a:rPr>
              <a:t>easily</a:t>
            </a:r>
            <a:r>
              <a:rPr sz="1650" kern="1200" spc="-38" dirty="0">
                <a:solidFill>
                  <a:prstClr val="black"/>
                </a:solidFill>
                <a:latin typeface="Calibri"/>
                <a:ea typeface="+mn-ea"/>
                <a:cs typeface="Calibri"/>
              </a:rPr>
              <a:t> </a:t>
            </a:r>
            <a:r>
              <a:rPr sz="1650" kern="1200" spc="-8" dirty="0">
                <a:solidFill>
                  <a:prstClr val="black"/>
                </a:solidFill>
                <a:latin typeface="Calibri"/>
                <a:ea typeface="+mn-ea"/>
                <a:cs typeface="Calibri"/>
              </a:rPr>
              <a:t>implemented </a:t>
            </a:r>
            <a:r>
              <a:rPr sz="1650" kern="1200" dirty="0">
                <a:solidFill>
                  <a:prstClr val="black"/>
                </a:solidFill>
                <a:latin typeface="Calibri"/>
                <a:ea typeface="+mn-ea"/>
                <a:cs typeface="Calibri"/>
              </a:rPr>
              <a:t>in</a:t>
            </a:r>
            <a:r>
              <a:rPr sz="1650" kern="1200" spc="-38" dirty="0">
                <a:solidFill>
                  <a:prstClr val="black"/>
                </a:solidFill>
                <a:latin typeface="Calibri"/>
                <a:ea typeface="+mn-ea"/>
                <a:cs typeface="Calibri"/>
              </a:rPr>
              <a:t> </a:t>
            </a:r>
            <a:r>
              <a:rPr sz="1650" kern="1200" spc="-8" dirty="0">
                <a:solidFill>
                  <a:prstClr val="black"/>
                </a:solidFill>
                <a:latin typeface="Calibri"/>
                <a:ea typeface="+mn-ea"/>
                <a:cs typeface="Calibri"/>
              </a:rPr>
              <a:t>fast, </a:t>
            </a:r>
            <a:r>
              <a:rPr sz="1650" kern="1200" dirty="0">
                <a:solidFill>
                  <a:prstClr val="black"/>
                </a:solidFill>
                <a:latin typeface="Calibri"/>
                <a:ea typeface="+mn-ea"/>
                <a:cs typeface="Calibri"/>
              </a:rPr>
              <a:t>scalable</a:t>
            </a:r>
            <a:r>
              <a:rPr sz="1650" kern="1200" spc="-49" dirty="0">
                <a:solidFill>
                  <a:prstClr val="black"/>
                </a:solidFill>
                <a:latin typeface="Calibri"/>
                <a:ea typeface="+mn-ea"/>
                <a:cs typeface="Calibri"/>
              </a:rPr>
              <a:t> </a:t>
            </a:r>
            <a:r>
              <a:rPr sz="1650" kern="1200" dirty="0">
                <a:solidFill>
                  <a:prstClr val="black"/>
                </a:solidFill>
                <a:latin typeface="Calibri"/>
                <a:ea typeface="+mn-ea"/>
                <a:cs typeface="Calibri"/>
              </a:rPr>
              <a:t>and</a:t>
            </a:r>
            <a:r>
              <a:rPr sz="1650" kern="1200" spc="-45" dirty="0">
                <a:solidFill>
                  <a:prstClr val="black"/>
                </a:solidFill>
                <a:latin typeface="Calibri"/>
                <a:ea typeface="+mn-ea"/>
                <a:cs typeface="Calibri"/>
              </a:rPr>
              <a:t> </a:t>
            </a:r>
            <a:r>
              <a:rPr sz="1650" kern="1200" dirty="0">
                <a:solidFill>
                  <a:prstClr val="black"/>
                </a:solidFill>
                <a:latin typeface="Calibri"/>
                <a:ea typeface="+mn-ea"/>
                <a:cs typeface="Calibri"/>
              </a:rPr>
              <a:t>macroscopic</a:t>
            </a:r>
            <a:r>
              <a:rPr sz="1650" kern="1200" spc="-45" dirty="0">
                <a:solidFill>
                  <a:prstClr val="black"/>
                </a:solidFill>
                <a:latin typeface="Calibri"/>
                <a:ea typeface="+mn-ea"/>
                <a:cs typeface="Calibri"/>
              </a:rPr>
              <a:t> </a:t>
            </a:r>
            <a:r>
              <a:rPr sz="1650" kern="1200" spc="-8" dirty="0">
                <a:solidFill>
                  <a:prstClr val="black"/>
                </a:solidFill>
                <a:latin typeface="Calibri"/>
                <a:ea typeface="+mn-ea"/>
                <a:cs typeface="Calibri"/>
              </a:rPr>
              <a:t>technologies </a:t>
            </a:r>
            <a:r>
              <a:rPr sz="1650" kern="1200" dirty="0">
                <a:solidFill>
                  <a:prstClr val="black"/>
                </a:solidFill>
                <a:latin typeface="Calibri"/>
                <a:ea typeface="+mn-ea"/>
                <a:cs typeface="Calibri"/>
              </a:rPr>
              <a:t>such</a:t>
            </a:r>
            <a:r>
              <a:rPr sz="1650" kern="1200" spc="-26" dirty="0">
                <a:solidFill>
                  <a:prstClr val="black"/>
                </a:solidFill>
                <a:latin typeface="Calibri"/>
                <a:ea typeface="+mn-ea"/>
                <a:cs typeface="Calibri"/>
              </a:rPr>
              <a:t> </a:t>
            </a:r>
            <a:r>
              <a:rPr sz="1650" kern="1200" dirty="0">
                <a:solidFill>
                  <a:prstClr val="black"/>
                </a:solidFill>
                <a:latin typeface="Calibri"/>
                <a:ea typeface="+mn-ea"/>
                <a:cs typeface="Calibri"/>
              </a:rPr>
              <a:t>as</a:t>
            </a:r>
            <a:r>
              <a:rPr sz="1650" kern="1200" spc="-8" dirty="0">
                <a:solidFill>
                  <a:prstClr val="black"/>
                </a:solidFill>
                <a:latin typeface="Calibri"/>
                <a:ea typeface="+mn-ea"/>
                <a:cs typeface="Calibri"/>
              </a:rPr>
              <a:t> </a:t>
            </a:r>
            <a:r>
              <a:rPr sz="1650" kern="1200" spc="-15" dirty="0">
                <a:solidFill>
                  <a:prstClr val="black"/>
                </a:solidFill>
                <a:latin typeface="Calibri"/>
                <a:ea typeface="+mn-ea"/>
                <a:cs typeface="Calibri"/>
              </a:rPr>
              <a:t>CMOS</a:t>
            </a:r>
            <a:endParaRPr sz="1650" kern="1200" dirty="0">
              <a:solidFill>
                <a:prstClr val="black"/>
              </a:solidFill>
              <a:latin typeface="Calibri"/>
              <a:ea typeface="+mn-ea"/>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2183" y="1111282"/>
            <a:ext cx="4471035" cy="1133548"/>
          </a:xfrm>
          <a:prstGeom prst="rect">
            <a:avLst/>
          </a:prstGeom>
        </p:spPr>
        <p:txBody>
          <a:bodyPr vert="horz" wrap="square" lIns="0" tIns="9049" rIns="0" bIns="0" rtlCol="0">
            <a:spAutoFit/>
          </a:bodyPr>
          <a:lstStyle/>
          <a:p>
            <a:pPr marL="228600" indent="-219075" defTabSz="685800">
              <a:lnSpc>
                <a:spcPts val="1909"/>
              </a:lnSpc>
              <a:spcBef>
                <a:spcPts val="71"/>
              </a:spcBef>
              <a:buClrTx/>
              <a:buFont typeface="Arial"/>
              <a:buChar char="•"/>
              <a:tabLst>
                <a:tab pos="228600" algn="l"/>
              </a:tabLst>
            </a:pPr>
            <a:r>
              <a:rPr sz="1650" u="sng" kern="1200" dirty="0">
                <a:solidFill>
                  <a:prstClr val="black"/>
                </a:solidFill>
                <a:uFill>
                  <a:solidFill>
                    <a:srgbClr val="000000"/>
                  </a:solidFill>
                </a:uFill>
                <a:latin typeface="Calibri"/>
                <a:ea typeface="+mn-ea"/>
                <a:cs typeface="Calibri"/>
              </a:rPr>
              <a:t>Quantum</a:t>
            </a:r>
            <a:r>
              <a:rPr sz="1650" u="sng" kern="1200" spc="-34" dirty="0">
                <a:solidFill>
                  <a:prstClr val="black"/>
                </a:solidFill>
                <a:uFill>
                  <a:solidFill>
                    <a:srgbClr val="000000"/>
                  </a:solidFill>
                </a:uFill>
                <a:latin typeface="Calibri"/>
                <a:ea typeface="+mn-ea"/>
                <a:cs typeface="Calibri"/>
              </a:rPr>
              <a:t> </a:t>
            </a:r>
            <a:r>
              <a:rPr sz="1650" u="sng" kern="1200" dirty="0">
                <a:solidFill>
                  <a:prstClr val="black"/>
                </a:solidFill>
                <a:uFill>
                  <a:solidFill>
                    <a:srgbClr val="000000"/>
                  </a:solidFill>
                </a:uFill>
                <a:latin typeface="Calibri"/>
                <a:ea typeface="+mn-ea"/>
                <a:cs typeface="Calibri"/>
              </a:rPr>
              <a:t>Logic</a:t>
            </a:r>
            <a:r>
              <a:rPr sz="1650" u="sng" kern="1200" spc="-34" dirty="0">
                <a:solidFill>
                  <a:prstClr val="black"/>
                </a:solidFill>
                <a:uFill>
                  <a:solidFill>
                    <a:srgbClr val="000000"/>
                  </a:solidFill>
                </a:uFill>
                <a:latin typeface="Calibri"/>
                <a:ea typeface="+mn-ea"/>
                <a:cs typeface="Calibri"/>
              </a:rPr>
              <a:t> </a:t>
            </a:r>
            <a:r>
              <a:rPr sz="1650" u="sng" kern="1200" spc="-8" dirty="0">
                <a:solidFill>
                  <a:prstClr val="black"/>
                </a:solidFill>
                <a:uFill>
                  <a:solidFill>
                    <a:srgbClr val="000000"/>
                  </a:solidFill>
                </a:uFill>
                <a:latin typeface="Calibri"/>
                <a:ea typeface="+mn-ea"/>
                <a:cs typeface="Calibri"/>
              </a:rPr>
              <a:t>Circuits</a:t>
            </a:r>
            <a:endParaRPr sz="1650" kern="1200">
              <a:solidFill>
                <a:prstClr val="black"/>
              </a:solidFill>
              <a:latin typeface="Calibri"/>
              <a:ea typeface="+mn-ea"/>
              <a:cs typeface="Calibri"/>
            </a:endParaRPr>
          </a:p>
          <a:p>
            <a:pPr marL="523399" lvl="1" indent="-170974" defTabSz="685800">
              <a:lnSpc>
                <a:spcPts val="1384"/>
              </a:lnSpc>
              <a:buClrTx/>
              <a:buFont typeface="Arial"/>
              <a:buChar char="•"/>
              <a:tabLst>
                <a:tab pos="523399" algn="l"/>
              </a:tabLst>
            </a:pPr>
            <a:r>
              <a:rPr sz="1425" kern="1200" dirty="0">
                <a:solidFill>
                  <a:prstClr val="black"/>
                </a:solidFill>
                <a:latin typeface="Calibri"/>
                <a:ea typeface="+mn-ea"/>
                <a:cs typeface="Calibri"/>
              </a:rPr>
              <a:t>Circuit</a:t>
            </a:r>
            <a:r>
              <a:rPr sz="1425" kern="1200" spc="-45" dirty="0">
                <a:solidFill>
                  <a:prstClr val="black"/>
                </a:solidFill>
                <a:latin typeface="Calibri"/>
                <a:ea typeface="+mn-ea"/>
                <a:cs typeface="Calibri"/>
              </a:rPr>
              <a:t> </a:t>
            </a:r>
            <a:r>
              <a:rPr sz="1425" kern="1200" spc="-8" dirty="0">
                <a:solidFill>
                  <a:prstClr val="black"/>
                </a:solidFill>
                <a:latin typeface="Calibri"/>
                <a:ea typeface="+mn-ea"/>
                <a:cs typeface="Calibri"/>
              </a:rPr>
              <a:t>behavior</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is</a:t>
            </a:r>
            <a:r>
              <a:rPr sz="1425" kern="1200" spc="-49" dirty="0">
                <a:solidFill>
                  <a:prstClr val="black"/>
                </a:solidFill>
                <a:latin typeface="Calibri"/>
                <a:ea typeface="+mn-ea"/>
                <a:cs typeface="Calibri"/>
              </a:rPr>
              <a:t> </a:t>
            </a:r>
            <a:r>
              <a:rPr sz="1425" kern="1200" spc="-8" dirty="0">
                <a:solidFill>
                  <a:prstClr val="black"/>
                </a:solidFill>
                <a:latin typeface="Calibri"/>
                <a:ea typeface="+mn-ea"/>
                <a:cs typeface="Calibri"/>
              </a:rPr>
              <a:t>governed</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explicitly</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by</a:t>
            </a:r>
            <a:r>
              <a:rPr sz="1425" kern="1200" spc="-34" dirty="0">
                <a:solidFill>
                  <a:prstClr val="black"/>
                </a:solidFill>
                <a:latin typeface="Calibri"/>
                <a:ea typeface="+mn-ea"/>
                <a:cs typeface="Calibri"/>
              </a:rPr>
              <a:t> </a:t>
            </a:r>
            <a:r>
              <a:rPr sz="1425" kern="1200" spc="-8" dirty="0">
                <a:solidFill>
                  <a:srgbClr val="00AFEF"/>
                </a:solidFill>
                <a:latin typeface="Calibri"/>
                <a:ea typeface="+mn-ea"/>
                <a:cs typeface="Calibri"/>
              </a:rPr>
              <a:t>quantum</a:t>
            </a:r>
            <a:endParaRPr sz="1425" kern="1200">
              <a:solidFill>
                <a:prstClr val="black"/>
              </a:solidFill>
              <a:latin typeface="Calibri"/>
              <a:ea typeface="+mn-ea"/>
              <a:cs typeface="Calibri"/>
            </a:endParaRPr>
          </a:p>
          <a:p>
            <a:pPr marL="523875" defTabSz="685800">
              <a:lnSpc>
                <a:spcPts val="1388"/>
              </a:lnSpc>
              <a:buClrTx/>
            </a:pPr>
            <a:r>
              <a:rPr sz="1425" kern="1200" spc="-8" dirty="0">
                <a:solidFill>
                  <a:srgbClr val="00AFEF"/>
                </a:solidFill>
                <a:latin typeface="Calibri"/>
                <a:ea typeface="+mn-ea"/>
                <a:cs typeface="Calibri"/>
              </a:rPr>
              <a:t>mechanics</a:t>
            </a:r>
            <a:endParaRPr sz="1425" kern="1200">
              <a:solidFill>
                <a:prstClr val="black"/>
              </a:solidFill>
              <a:latin typeface="Calibri"/>
              <a:ea typeface="+mn-ea"/>
              <a:cs typeface="Calibri"/>
            </a:endParaRPr>
          </a:p>
          <a:p>
            <a:pPr marL="523875" marR="3810" lvl="1" indent="-171450" defTabSz="685800">
              <a:lnSpc>
                <a:spcPct val="70000"/>
              </a:lnSpc>
              <a:spcBef>
                <a:spcPts val="446"/>
              </a:spcBef>
              <a:buClrTx/>
              <a:buFont typeface="Arial"/>
              <a:buChar char="•"/>
              <a:tabLst>
                <a:tab pos="523875" algn="l"/>
              </a:tabLst>
            </a:pPr>
            <a:r>
              <a:rPr sz="1425" kern="1200" dirty="0">
                <a:solidFill>
                  <a:prstClr val="black"/>
                </a:solidFill>
                <a:latin typeface="Calibri"/>
                <a:ea typeface="+mn-ea"/>
                <a:cs typeface="Calibri"/>
              </a:rPr>
              <a:t>Signal</a:t>
            </a:r>
            <a:r>
              <a:rPr sz="1425" kern="1200" spc="-26" dirty="0">
                <a:solidFill>
                  <a:prstClr val="black"/>
                </a:solidFill>
                <a:latin typeface="Calibri"/>
                <a:ea typeface="+mn-ea"/>
                <a:cs typeface="Calibri"/>
              </a:rPr>
              <a:t> </a:t>
            </a:r>
            <a:r>
              <a:rPr sz="1425" kern="1200" spc="-8" dirty="0">
                <a:solidFill>
                  <a:prstClr val="black"/>
                </a:solidFill>
                <a:latin typeface="Calibri"/>
                <a:ea typeface="+mn-ea"/>
                <a:cs typeface="Calibri"/>
              </a:rPr>
              <a:t>states</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are</a:t>
            </a:r>
            <a:r>
              <a:rPr sz="1425" kern="1200" spc="240" dirty="0">
                <a:solidFill>
                  <a:prstClr val="black"/>
                </a:solidFill>
                <a:latin typeface="Calibri"/>
                <a:ea typeface="+mn-ea"/>
                <a:cs typeface="Calibri"/>
              </a:rPr>
              <a:t> </a:t>
            </a:r>
            <a:r>
              <a:rPr sz="1425" kern="1200" spc="-8" dirty="0">
                <a:solidFill>
                  <a:prstClr val="black"/>
                </a:solidFill>
                <a:latin typeface="Calibri"/>
                <a:ea typeface="+mn-ea"/>
                <a:cs typeface="Calibri"/>
              </a:rPr>
              <a:t>vectors</a:t>
            </a:r>
            <a:r>
              <a:rPr sz="1425" kern="1200" spc="-30" dirty="0">
                <a:solidFill>
                  <a:prstClr val="black"/>
                </a:solidFill>
                <a:latin typeface="Calibri"/>
                <a:ea typeface="+mn-ea"/>
                <a:cs typeface="Calibri"/>
              </a:rPr>
              <a:t> </a:t>
            </a:r>
            <a:r>
              <a:rPr sz="1425" kern="1200" spc="-8" dirty="0">
                <a:solidFill>
                  <a:prstClr val="black"/>
                </a:solidFill>
                <a:latin typeface="Calibri"/>
                <a:ea typeface="+mn-ea"/>
                <a:cs typeface="Calibri"/>
              </a:rPr>
              <a:t>interpreted</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as</a:t>
            </a:r>
            <a:r>
              <a:rPr sz="1425" kern="1200" spc="-45" dirty="0">
                <a:solidFill>
                  <a:prstClr val="black"/>
                </a:solidFill>
                <a:latin typeface="Calibri"/>
                <a:ea typeface="+mn-ea"/>
                <a:cs typeface="Calibri"/>
              </a:rPr>
              <a:t> </a:t>
            </a:r>
            <a:r>
              <a:rPr sz="1425" kern="1200" spc="-38" dirty="0">
                <a:solidFill>
                  <a:prstClr val="black"/>
                </a:solidFill>
                <a:latin typeface="Calibri"/>
                <a:ea typeface="+mn-ea"/>
                <a:cs typeface="Calibri"/>
              </a:rPr>
              <a:t>a </a:t>
            </a:r>
            <a:r>
              <a:rPr sz="1425" kern="1200" dirty="0">
                <a:solidFill>
                  <a:srgbClr val="FF0066"/>
                </a:solidFill>
                <a:latin typeface="Calibri"/>
                <a:ea typeface="+mn-ea"/>
                <a:cs typeface="Calibri"/>
              </a:rPr>
              <a:t>superposition</a:t>
            </a:r>
            <a:r>
              <a:rPr sz="1425" kern="1200" spc="-45" dirty="0">
                <a:solidFill>
                  <a:srgbClr val="FF0066"/>
                </a:solidFill>
                <a:latin typeface="Calibri"/>
                <a:ea typeface="+mn-ea"/>
                <a:cs typeface="Calibri"/>
              </a:rPr>
              <a:t> </a:t>
            </a:r>
            <a:r>
              <a:rPr sz="1425" kern="1200" dirty="0">
                <a:solidFill>
                  <a:prstClr val="black"/>
                </a:solidFill>
                <a:latin typeface="Calibri"/>
                <a:ea typeface="+mn-ea"/>
                <a:cs typeface="Calibri"/>
              </a:rPr>
              <a:t>of</a:t>
            </a:r>
            <a:r>
              <a:rPr sz="1425" kern="1200" spc="-56" dirty="0">
                <a:solidFill>
                  <a:prstClr val="black"/>
                </a:solidFill>
                <a:latin typeface="Calibri"/>
                <a:ea typeface="+mn-ea"/>
                <a:cs typeface="Calibri"/>
              </a:rPr>
              <a:t> </a:t>
            </a:r>
            <a:r>
              <a:rPr sz="1425" kern="1200" dirty="0">
                <a:solidFill>
                  <a:prstClr val="black"/>
                </a:solidFill>
                <a:latin typeface="Calibri"/>
                <a:ea typeface="+mn-ea"/>
                <a:cs typeface="Calibri"/>
              </a:rPr>
              <a:t>binary</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“qubit”</a:t>
            </a:r>
            <a:r>
              <a:rPr sz="1425" kern="1200" spc="-26" dirty="0">
                <a:solidFill>
                  <a:prstClr val="black"/>
                </a:solidFill>
                <a:latin typeface="Calibri"/>
                <a:ea typeface="+mn-ea"/>
                <a:cs typeface="Calibri"/>
              </a:rPr>
              <a:t> </a:t>
            </a:r>
            <a:r>
              <a:rPr sz="1425" kern="1200" spc="-8" dirty="0">
                <a:solidFill>
                  <a:prstClr val="black"/>
                </a:solidFill>
                <a:latin typeface="Calibri"/>
                <a:ea typeface="+mn-ea"/>
                <a:cs typeface="Calibri"/>
              </a:rPr>
              <a:t>vectors</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with</a:t>
            </a:r>
            <a:r>
              <a:rPr sz="1425" kern="1200" spc="-41" dirty="0">
                <a:solidFill>
                  <a:prstClr val="black"/>
                </a:solidFill>
                <a:latin typeface="Calibri"/>
                <a:ea typeface="+mn-ea"/>
                <a:cs typeface="Calibri"/>
              </a:rPr>
              <a:t> </a:t>
            </a:r>
            <a:r>
              <a:rPr sz="1425" kern="1200" spc="-8" dirty="0">
                <a:solidFill>
                  <a:prstClr val="black"/>
                </a:solidFill>
                <a:latin typeface="Calibri"/>
                <a:ea typeface="+mn-ea"/>
                <a:cs typeface="Calibri"/>
              </a:rPr>
              <a:t>complex- </a:t>
            </a:r>
            <a:r>
              <a:rPr sz="1425" kern="1200" dirty="0">
                <a:solidFill>
                  <a:prstClr val="black"/>
                </a:solidFill>
                <a:latin typeface="Calibri"/>
                <a:ea typeface="+mn-ea"/>
                <a:cs typeface="Calibri"/>
              </a:rPr>
              <a:t>number</a:t>
            </a:r>
            <a:r>
              <a:rPr sz="1425" kern="1200" spc="-41" dirty="0">
                <a:solidFill>
                  <a:prstClr val="black"/>
                </a:solidFill>
                <a:latin typeface="Calibri"/>
                <a:ea typeface="+mn-ea"/>
                <a:cs typeface="Calibri"/>
              </a:rPr>
              <a:t> </a:t>
            </a:r>
            <a:r>
              <a:rPr sz="1425" kern="1200" spc="-8" dirty="0">
                <a:solidFill>
                  <a:prstClr val="black"/>
                </a:solidFill>
                <a:latin typeface="Calibri"/>
                <a:ea typeface="+mn-ea"/>
                <a:cs typeface="Calibri"/>
              </a:rPr>
              <a:t>coefficients</a:t>
            </a:r>
            <a:endParaRPr sz="1425" kern="1200">
              <a:solidFill>
                <a:prstClr val="black"/>
              </a:solidFill>
              <a:latin typeface="Calibri"/>
              <a:ea typeface="+mn-ea"/>
              <a:cs typeface="Calibri"/>
            </a:endParaRPr>
          </a:p>
        </p:txBody>
      </p:sp>
      <p:sp>
        <p:nvSpPr>
          <p:cNvPr id="3" name="object 3"/>
          <p:cNvSpPr/>
          <p:nvPr/>
        </p:nvSpPr>
        <p:spPr>
          <a:xfrm>
            <a:off x="1403515" y="2506095"/>
            <a:ext cx="0" cy="206216"/>
          </a:xfrm>
          <a:custGeom>
            <a:avLst/>
            <a:gdLst/>
            <a:ahLst/>
            <a:cxnLst/>
            <a:rect l="l" t="t" r="r" b="b"/>
            <a:pathLst>
              <a:path h="274954">
                <a:moveTo>
                  <a:pt x="0" y="0"/>
                </a:moveTo>
                <a:lnTo>
                  <a:pt x="0" y="274329"/>
                </a:lnTo>
              </a:path>
            </a:pathLst>
          </a:custGeom>
          <a:ln w="23074">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4" name="object 4"/>
          <p:cNvSpPr/>
          <p:nvPr/>
        </p:nvSpPr>
        <p:spPr>
          <a:xfrm>
            <a:off x="1609540" y="2506095"/>
            <a:ext cx="51911" cy="206216"/>
          </a:xfrm>
          <a:custGeom>
            <a:avLst/>
            <a:gdLst/>
            <a:ahLst/>
            <a:cxnLst/>
            <a:rect l="l" t="t" r="r" b="b"/>
            <a:pathLst>
              <a:path w="69214" h="274954">
                <a:moveTo>
                  <a:pt x="0" y="0"/>
                </a:moveTo>
                <a:lnTo>
                  <a:pt x="68668" y="114429"/>
                </a:lnTo>
              </a:path>
              <a:path w="69214" h="274954">
                <a:moveTo>
                  <a:pt x="68668" y="136891"/>
                </a:moveTo>
                <a:lnTo>
                  <a:pt x="0" y="274329"/>
                </a:lnTo>
              </a:path>
            </a:pathLst>
          </a:custGeom>
          <a:ln w="23023">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 name="object 5"/>
          <p:cNvSpPr/>
          <p:nvPr/>
        </p:nvSpPr>
        <p:spPr>
          <a:xfrm>
            <a:off x="2296029" y="2489248"/>
            <a:ext cx="0" cy="239554"/>
          </a:xfrm>
          <a:custGeom>
            <a:avLst/>
            <a:gdLst/>
            <a:ahLst/>
            <a:cxnLst/>
            <a:rect l="l" t="t" r="r" b="b"/>
            <a:pathLst>
              <a:path h="319404">
                <a:moveTo>
                  <a:pt x="0" y="0"/>
                </a:moveTo>
                <a:lnTo>
                  <a:pt x="0" y="319253"/>
                </a:lnTo>
              </a:path>
            </a:pathLst>
          </a:custGeom>
          <a:ln w="23074">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6" name="object 6"/>
          <p:cNvSpPr/>
          <p:nvPr/>
        </p:nvSpPr>
        <p:spPr>
          <a:xfrm>
            <a:off x="3205411" y="2489248"/>
            <a:ext cx="34766" cy="239554"/>
          </a:xfrm>
          <a:custGeom>
            <a:avLst/>
            <a:gdLst/>
            <a:ahLst/>
            <a:cxnLst/>
            <a:rect l="l" t="t" r="r" b="b"/>
            <a:pathLst>
              <a:path w="46354" h="319404">
                <a:moveTo>
                  <a:pt x="0" y="0"/>
                </a:moveTo>
                <a:lnTo>
                  <a:pt x="46221" y="136891"/>
                </a:lnTo>
              </a:path>
              <a:path w="46354" h="319404">
                <a:moveTo>
                  <a:pt x="46221" y="159353"/>
                </a:moveTo>
                <a:lnTo>
                  <a:pt x="0" y="319253"/>
                </a:lnTo>
              </a:path>
            </a:pathLst>
          </a:custGeom>
          <a:ln w="23023">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7" name="object 7"/>
          <p:cNvSpPr txBox="1"/>
          <p:nvPr/>
        </p:nvSpPr>
        <p:spPr>
          <a:xfrm>
            <a:off x="1855392" y="2325437"/>
            <a:ext cx="340994" cy="154434"/>
          </a:xfrm>
          <a:prstGeom prst="rect">
            <a:avLst/>
          </a:prstGeom>
        </p:spPr>
        <p:txBody>
          <a:bodyPr vert="horz" wrap="square" lIns="0" tIns="10001" rIns="0" bIns="0" rtlCol="0">
            <a:spAutoFit/>
          </a:bodyPr>
          <a:lstStyle/>
          <a:p>
            <a:pPr marL="28575" defTabSz="685800">
              <a:spcBef>
                <a:spcPts val="79"/>
              </a:spcBef>
              <a:buClrTx/>
            </a:pPr>
            <a:r>
              <a:rPr sz="938" kern="1200" dirty="0">
                <a:solidFill>
                  <a:prstClr val="black"/>
                </a:solidFill>
                <a:latin typeface="Times New Roman"/>
                <a:ea typeface="+mn-ea"/>
                <a:cs typeface="Times New Roman"/>
              </a:rPr>
              <a:t>2</a:t>
            </a:r>
            <a:r>
              <a:rPr sz="1013" i="1" kern="1200" baseline="33950" dirty="0">
                <a:solidFill>
                  <a:prstClr val="black"/>
                </a:solidFill>
                <a:latin typeface="Times New Roman"/>
                <a:ea typeface="+mn-ea"/>
                <a:cs typeface="Times New Roman"/>
              </a:rPr>
              <a:t>n</a:t>
            </a:r>
            <a:r>
              <a:rPr sz="1013" i="1" kern="1200" spc="349" baseline="33950" dirty="0">
                <a:solidFill>
                  <a:prstClr val="black"/>
                </a:solidFill>
                <a:latin typeface="Times New Roman"/>
                <a:ea typeface="+mn-ea"/>
                <a:cs typeface="Times New Roman"/>
              </a:rPr>
              <a:t> </a:t>
            </a:r>
            <a:r>
              <a:rPr sz="938" kern="1200" spc="-19" dirty="0">
                <a:solidFill>
                  <a:prstClr val="black"/>
                </a:solidFill>
                <a:latin typeface="Symbol"/>
                <a:ea typeface="+mn-ea"/>
                <a:cs typeface="Symbol"/>
              </a:rPr>
              <a:t></a:t>
            </a:r>
            <a:r>
              <a:rPr sz="938" kern="1200" spc="-19" dirty="0">
                <a:solidFill>
                  <a:prstClr val="black"/>
                </a:solidFill>
                <a:latin typeface="Times New Roman"/>
                <a:ea typeface="+mn-ea"/>
                <a:cs typeface="Times New Roman"/>
              </a:rPr>
              <a:t>1</a:t>
            </a:r>
            <a:endParaRPr sz="938" kern="1200">
              <a:solidFill>
                <a:prstClr val="black"/>
              </a:solidFill>
              <a:latin typeface="Times New Roman"/>
              <a:ea typeface="+mn-ea"/>
              <a:cs typeface="Times New Roman"/>
            </a:endParaRPr>
          </a:p>
        </p:txBody>
      </p:sp>
      <p:sp>
        <p:nvSpPr>
          <p:cNvPr id="8" name="object 8"/>
          <p:cNvSpPr txBox="1"/>
          <p:nvPr/>
        </p:nvSpPr>
        <p:spPr>
          <a:xfrm>
            <a:off x="735558" y="2411482"/>
            <a:ext cx="4078129" cy="1994585"/>
          </a:xfrm>
          <a:prstGeom prst="rect">
            <a:avLst/>
          </a:prstGeom>
        </p:spPr>
        <p:txBody>
          <a:bodyPr vert="horz" wrap="square" lIns="0" tIns="12383" rIns="0" bIns="0" rtlCol="0">
            <a:spAutoFit/>
          </a:bodyPr>
          <a:lstStyle/>
          <a:p>
            <a:pPr marL="702469" defTabSz="685800">
              <a:lnSpc>
                <a:spcPts val="2711"/>
              </a:lnSpc>
              <a:spcBef>
                <a:spcPts val="98"/>
              </a:spcBef>
              <a:buClrTx/>
              <a:tabLst>
                <a:tab pos="976789" algn="l"/>
              </a:tabLst>
            </a:pPr>
            <a:r>
              <a:rPr sz="2419" kern="1200" spc="-56" baseline="14211" dirty="0">
                <a:solidFill>
                  <a:prstClr val="black"/>
                </a:solidFill>
                <a:latin typeface="Symbol"/>
                <a:ea typeface="+mn-ea"/>
                <a:cs typeface="Symbol"/>
              </a:rPr>
              <a:t></a:t>
            </a:r>
            <a:r>
              <a:rPr sz="2419" kern="1200" baseline="14211" dirty="0">
                <a:solidFill>
                  <a:prstClr val="black"/>
                </a:solidFill>
                <a:latin typeface="Times New Roman"/>
                <a:ea typeface="+mn-ea"/>
                <a:cs typeface="Times New Roman"/>
              </a:rPr>
              <a:t>	</a:t>
            </a:r>
            <a:r>
              <a:rPr sz="2419" kern="1200" baseline="14211" dirty="0">
                <a:solidFill>
                  <a:prstClr val="black"/>
                </a:solidFill>
                <a:latin typeface="Symbol"/>
                <a:ea typeface="+mn-ea"/>
                <a:cs typeface="Symbol"/>
              </a:rPr>
              <a:t></a:t>
            </a:r>
            <a:r>
              <a:rPr sz="2419" kern="1200" spc="275" baseline="14211" dirty="0">
                <a:solidFill>
                  <a:prstClr val="black"/>
                </a:solidFill>
                <a:latin typeface="Times New Roman"/>
                <a:ea typeface="+mn-ea"/>
                <a:cs typeface="Times New Roman"/>
              </a:rPr>
              <a:t> </a:t>
            </a:r>
            <a:r>
              <a:rPr sz="3600" kern="1200" baseline="3472" dirty="0">
                <a:solidFill>
                  <a:prstClr val="black"/>
                </a:solidFill>
                <a:latin typeface="Symbol"/>
                <a:ea typeface="+mn-ea"/>
                <a:cs typeface="Symbol"/>
              </a:rPr>
              <a:t></a:t>
            </a:r>
            <a:r>
              <a:rPr sz="3600" kern="1200" spc="-467" baseline="3472" dirty="0">
                <a:solidFill>
                  <a:prstClr val="black"/>
                </a:solidFill>
                <a:latin typeface="Times New Roman"/>
                <a:ea typeface="+mn-ea"/>
                <a:cs typeface="Times New Roman"/>
              </a:rPr>
              <a:t> </a:t>
            </a:r>
            <a:r>
              <a:rPr sz="2419" i="1" kern="1200" baseline="14211" dirty="0">
                <a:solidFill>
                  <a:prstClr val="black"/>
                </a:solidFill>
                <a:latin typeface="Times New Roman"/>
                <a:ea typeface="+mn-ea"/>
                <a:cs typeface="Times New Roman"/>
              </a:rPr>
              <a:t>c</a:t>
            </a:r>
            <a:r>
              <a:rPr sz="938" i="1" kern="1200" dirty="0">
                <a:solidFill>
                  <a:prstClr val="black"/>
                </a:solidFill>
                <a:latin typeface="Times New Roman"/>
                <a:ea typeface="+mn-ea"/>
                <a:cs typeface="Times New Roman"/>
              </a:rPr>
              <a:t>i</a:t>
            </a:r>
            <a:r>
              <a:rPr sz="938" i="1" kern="1200" spc="169" dirty="0">
                <a:solidFill>
                  <a:prstClr val="black"/>
                </a:solidFill>
                <a:latin typeface="Times New Roman"/>
                <a:ea typeface="+mn-ea"/>
                <a:cs typeface="Times New Roman"/>
              </a:rPr>
              <a:t> </a:t>
            </a:r>
            <a:r>
              <a:rPr sz="2419" i="1" kern="1200" spc="-33" baseline="14211" dirty="0">
                <a:solidFill>
                  <a:prstClr val="black"/>
                </a:solidFill>
                <a:latin typeface="Times New Roman"/>
                <a:ea typeface="+mn-ea"/>
                <a:cs typeface="Times New Roman"/>
              </a:rPr>
              <a:t>i</a:t>
            </a:r>
            <a:r>
              <a:rPr sz="938" i="1" kern="1200" spc="-23" dirty="0">
                <a:solidFill>
                  <a:prstClr val="black"/>
                </a:solidFill>
                <a:latin typeface="Times New Roman"/>
                <a:ea typeface="+mn-ea"/>
                <a:cs typeface="Times New Roman"/>
              </a:rPr>
              <a:t>n</a:t>
            </a:r>
            <a:r>
              <a:rPr sz="938" i="1" kern="1200" spc="-34" dirty="0">
                <a:solidFill>
                  <a:prstClr val="black"/>
                </a:solidFill>
                <a:latin typeface="Times New Roman"/>
                <a:ea typeface="+mn-ea"/>
                <a:cs typeface="Times New Roman"/>
              </a:rPr>
              <a:t> </a:t>
            </a:r>
            <a:r>
              <a:rPr sz="938" kern="1200" spc="-8" dirty="0">
                <a:solidFill>
                  <a:prstClr val="black"/>
                </a:solidFill>
                <a:latin typeface="Symbol"/>
                <a:ea typeface="+mn-ea"/>
                <a:cs typeface="Symbol"/>
              </a:rPr>
              <a:t></a:t>
            </a:r>
            <a:r>
              <a:rPr sz="938" kern="1200" spc="-8" dirty="0">
                <a:solidFill>
                  <a:prstClr val="black"/>
                </a:solidFill>
                <a:latin typeface="Times New Roman"/>
                <a:ea typeface="+mn-ea"/>
                <a:cs typeface="Times New Roman"/>
              </a:rPr>
              <a:t>1</a:t>
            </a:r>
            <a:r>
              <a:rPr sz="2419" i="1" kern="1200" spc="-11" baseline="14211" dirty="0">
                <a:solidFill>
                  <a:prstClr val="black"/>
                </a:solidFill>
                <a:latin typeface="Times New Roman"/>
                <a:ea typeface="+mn-ea"/>
                <a:cs typeface="Times New Roman"/>
              </a:rPr>
              <a:t>i</a:t>
            </a:r>
            <a:r>
              <a:rPr sz="938" i="1" kern="1200" spc="-8" dirty="0">
                <a:solidFill>
                  <a:prstClr val="black"/>
                </a:solidFill>
                <a:latin typeface="Times New Roman"/>
                <a:ea typeface="+mn-ea"/>
                <a:cs typeface="Times New Roman"/>
              </a:rPr>
              <a:t>n</a:t>
            </a:r>
            <a:r>
              <a:rPr sz="938" kern="1200" spc="-8" dirty="0">
                <a:solidFill>
                  <a:prstClr val="black"/>
                </a:solidFill>
                <a:latin typeface="Symbol"/>
                <a:ea typeface="+mn-ea"/>
                <a:cs typeface="Symbol"/>
              </a:rPr>
              <a:t></a:t>
            </a:r>
            <a:r>
              <a:rPr sz="938" kern="1200" spc="-8" dirty="0">
                <a:solidFill>
                  <a:prstClr val="black"/>
                </a:solidFill>
                <a:latin typeface="Times New Roman"/>
                <a:ea typeface="+mn-ea"/>
                <a:cs typeface="Times New Roman"/>
              </a:rPr>
              <a:t>1</a:t>
            </a:r>
            <a:r>
              <a:rPr sz="2419" kern="1200" spc="-11" baseline="14211" dirty="0">
                <a:solidFill>
                  <a:prstClr val="black"/>
                </a:solidFill>
                <a:latin typeface="Symbol"/>
                <a:ea typeface="+mn-ea"/>
                <a:cs typeface="Symbol"/>
              </a:rPr>
              <a:t></a:t>
            </a:r>
            <a:r>
              <a:rPr sz="2419" i="1" kern="1200" spc="-11" baseline="14211" dirty="0">
                <a:solidFill>
                  <a:prstClr val="black"/>
                </a:solidFill>
                <a:latin typeface="Times New Roman"/>
                <a:ea typeface="+mn-ea"/>
                <a:cs typeface="Times New Roman"/>
              </a:rPr>
              <a:t>i</a:t>
            </a:r>
            <a:r>
              <a:rPr sz="938" kern="1200" spc="-8" dirty="0">
                <a:solidFill>
                  <a:prstClr val="black"/>
                </a:solidFill>
                <a:latin typeface="Times New Roman"/>
                <a:ea typeface="+mn-ea"/>
                <a:cs typeface="Times New Roman"/>
              </a:rPr>
              <a:t>0</a:t>
            </a:r>
            <a:endParaRPr sz="938" kern="1200">
              <a:solidFill>
                <a:prstClr val="black"/>
              </a:solidFill>
              <a:latin typeface="Times New Roman"/>
              <a:ea typeface="+mn-ea"/>
              <a:cs typeface="Times New Roman"/>
            </a:endParaRPr>
          </a:p>
          <a:p>
            <a:pPr marL="1183005" defTabSz="685800">
              <a:lnSpc>
                <a:spcPts val="638"/>
              </a:lnSpc>
              <a:buClrTx/>
            </a:pPr>
            <a:r>
              <a:rPr sz="938" i="1" kern="1200" dirty="0">
                <a:solidFill>
                  <a:prstClr val="black"/>
                </a:solidFill>
                <a:latin typeface="Times New Roman"/>
                <a:ea typeface="+mn-ea"/>
                <a:cs typeface="Times New Roman"/>
              </a:rPr>
              <a:t>i</a:t>
            </a:r>
            <a:r>
              <a:rPr sz="938" i="1" kern="1200" spc="-94" dirty="0">
                <a:solidFill>
                  <a:prstClr val="black"/>
                </a:solidFill>
                <a:latin typeface="Times New Roman"/>
                <a:ea typeface="+mn-ea"/>
                <a:cs typeface="Times New Roman"/>
              </a:rPr>
              <a:t> </a:t>
            </a:r>
            <a:r>
              <a:rPr sz="938" kern="1200" dirty="0">
                <a:solidFill>
                  <a:prstClr val="black"/>
                </a:solidFill>
                <a:latin typeface="Symbol"/>
                <a:ea typeface="+mn-ea"/>
                <a:cs typeface="Symbol"/>
              </a:rPr>
              <a:t></a:t>
            </a:r>
            <a:r>
              <a:rPr sz="938" kern="1200" spc="-83" dirty="0">
                <a:solidFill>
                  <a:prstClr val="black"/>
                </a:solidFill>
                <a:latin typeface="Times New Roman"/>
                <a:ea typeface="+mn-ea"/>
                <a:cs typeface="Times New Roman"/>
              </a:rPr>
              <a:t> </a:t>
            </a:r>
            <a:r>
              <a:rPr sz="938" kern="1200" spc="-38" dirty="0">
                <a:solidFill>
                  <a:prstClr val="black"/>
                </a:solidFill>
                <a:latin typeface="Times New Roman"/>
                <a:ea typeface="+mn-ea"/>
                <a:cs typeface="Times New Roman"/>
              </a:rPr>
              <a:t>0</a:t>
            </a:r>
            <a:endParaRPr sz="938" kern="1200">
              <a:solidFill>
                <a:prstClr val="black"/>
              </a:solidFill>
              <a:latin typeface="Times New Roman"/>
              <a:ea typeface="+mn-ea"/>
              <a:cs typeface="Times New Roman"/>
            </a:endParaRPr>
          </a:p>
          <a:p>
            <a:pPr marL="190500" marR="13335" indent="-171450" defTabSz="685800">
              <a:lnSpc>
                <a:spcPct val="70000"/>
              </a:lnSpc>
              <a:spcBef>
                <a:spcPts val="195"/>
              </a:spcBef>
              <a:buClrTx/>
              <a:buFont typeface="Arial"/>
              <a:buChar char="•"/>
              <a:tabLst>
                <a:tab pos="190500" algn="l"/>
              </a:tabLst>
            </a:pPr>
            <a:r>
              <a:rPr sz="1425" kern="1200" spc="-8" dirty="0">
                <a:solidFill>
                  <a:prstClr val="black"/>
                </a:solidFill>
                <a:latin typeface="Calibri"/>
                <a:ea typeface="+mn-ea"/>
                <a:cs typeface="Calibri"/>
              </a:rPr>
              <a:t>Operations</a:t>
            </a:r>
            <a:r>
              <a:rPr sz="1425" kern="1200" spc="-49" dirty="0">
                <a:solidFill>
                  <a:prstClr val="black"/>
                </a:solidFill>
                <a:latin typeface="Calibri"/>
                <a:ea typeface="+mn-ea"/>
                <a:cs typeface="Calibri"/>
              </a:rPr>
              <a:t> </a:t>
            </a:r>
            <a:r>
              <a:rPr sz="1425" kern="1200" dirty="0">
                <a:solidFill>
                  <a:prstClr val="black"/>
                </a:solidFill>
                <a:latin typeface="Calibri"/>
                <a:ea typeface="+mn-ea"/>
                <a:cs typeface="Calibri"/>
              </a:rPr>
              <a:t>are</a:t>
            </a:r>
            <a:r>
              <a:rPr sz="1425" kern="1200" spc="-41" dirty="0">
                <a:solidFill>
                  <a:prstClr val="black"/>
                </a:solidFill>
                <a:latin typeface="Calibri"/>
                <a:ea typeface="+mn-ea"/>
                <a:cs typeface="Calibri"/>
              </a:rPr>
              <a:t> </a:t>
            </a:r>
            <a:r>
              <a:rPr sz="1425" kern="1200" dirty="0">
                <a:solidFill>
                  <a:prstClr val="black"/>
                </a:solidFill>
                <a:latin typeface="Calibri"/>
                <a:ea typeface="+mn-ea"/>
                <a:cs typeface="Calibri"/>
              </a:rPr>
              <a:t>defined</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by</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linear</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algebra</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over</a:t>
            </a:r>
            <a:r>
              <a:rPr sz="1425" kern="1200" spc="-30" dirty="0">
                <a:solidFill>
                  <a:prstClr val="black"/>
                </a:solidFill>
                <a:latin typeface="Calibri"/>
                <a:ea typeface="+mn-ea"/>
                <a:cs typeface="Calibri"/>
              </a:rPr>
              <a:t> </a:t>
            </a:r>
            <a:r>
              <a:rPr sz="1425" kern="1200" spc="-8" dirty="0">
                <a:solidFill>
                  <a:prstClr val="black"/>
                </a:solidFill>
                <a:latin typeface="Calibri"/>
                <a:ea typeface="+mn-ea"/>
                <a:cs typeface="Calibri"/>
              </a:rPr>
              <a:t>Hilbert </a:t>
            </a:r>
            <a:r>
              <a:rPr sz="1425" kern="1200" dirty="0">
                <a:solidFill>
                  <a:prstClr val="black"/>
                </a:solidFill>
                <a:latin typeface="Calibri"/>
                <a:ea typeface="+mn-ea"/>
                <a:cs typeface="Calibri"/>
              </a:rPr>
              <a:t>Space</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and</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can</a:t>
            </a:r>
            <a:r>
              <a:rPr sz="1425" kern="1200" spc="-41" dirty="0">
                <a:solidFill>
                  <a:prstClr val="black"/>
                </a:solidFill>
                <a:latin typeface="Calibri"/>
                <a:ea typeface="+mn-ea"/>
                <a:cs typeface="Calibri"/>
              </a:rPr>
              <a:t> </a:t>
            </a:r>
            <a:r>
              <a:rPr sz="1425" kern="1200" dirty="0">
                <a:solidFill>
                  <a:prstClr val="black"/>
                </a:solidFill>
                <a:latin typeface="Calibri"/>
                <a:ea typeface="+mn-ea"/>
                <a:cs typeface="Calibri"/>
              </a:rPr>
              <a:t>be</a:t>
            </a:r>
            <a:r>
              <a:rPr sz="1425" kern="1200" spc="-38" dirty="0">
                <a:solidFill>
                  <a:prstClr val="black"/>
                </a:solidFill>
                <a:latin typeface="Calibri"/>
                <a:ea typeface="+mn-ea"/>
                <a:cs typeface="Calibri"/>
              </a:rPr>
              <a:t> </a:t>
            </a:r>
            <a:r>
              <a:rPr sz="1425" kern="1200" spc="-8" dirty="0">
                <a:solidFill>
                  <a:prstClr val="black"/>
                </a:solidFill>
                <a:latin typeface="Calibri"/>
                <a:ea typeface="+mn-ea"/>
                <a:cs typeface="Calibri"/>
              </a:rPr>
              <a:t>represented</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by</a:t>
            </a:r>
            <a:r>
              <a:rPr sz="1425" kern="1200" spc="-19" dirty="0">
                <a:solidFill>
                  <a:prstClr val="black"/>
                </a:solidFill>
                <a:latin typeface="Calibri"/>
                <a:ea typeface="+mn-ea"/>
                <a:cs typeface="Calibri"/>
              </a:rPr>
              <a:t> </a:t>
            </a:r>
            <a:r>
              <a:rPr sz="1425" kern="1200" dirty="0">
                <a:solidFill>
                  <a:srgbClr val="00AF50"/>
                </a:solidFill>
                <a:latin typeface="Calibri"/>
                <a:ea typeface="+mn-ea"/>
                <a:cs typeface="Calibri"/>
              </a:rPr>
              <a:t>unitary</a:t>
            </a:r>
            <a:r>
              <a:rPr sz="1425" kern="1200" spc="-26" dirty="0">
                <a:solidFill>
                  <a:srgbClr val="00AF50"/>
                </a:solidFill>
                <a:latin typeface="Calibri"/>
                <a:ea typeface="+mn-ea"/>
                <a:cs typeface="Calibri"/>
              </a:rPr>
              <a:t> </a:t>
            </a:r>
            <a:r>
              <a:rPr sz="1425" kern="1200" spc="-8" dirty="0">
                <a:solidFill>
                  <a:srgbClr val="00AF50"/>
                </a:solidFill>
                <a:latin typeface="Calibri"/>
                <a:ea typeface="+mn-ea"/>
                <a:cs typeface="Calibri"/>
              </a:rPr>
              <a:t>matrices </a:t>
            </a:r>
            <a:r>
              <a:rPr sz="1425" kern="1200" dirty="0">
                <a:solidFill>
                  <a:prstClr val="black"/>
                </a:solidFill>
                <a:latin typeface="Calibri"/>
                <a:ea typeface="+mn-ea"/>
                <a:cs typeface="Calibri"/>
              </a:rPr>
              <a:t>with</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complex</a:t>
            </a:r>
            <a:r>
              <a:rPr sz="1425" kern="1200" spc="-53" dirty="0">
                <a:solidFill>
                  <a:prstClr val="black"/>
                </a:solidFill>
                <a:latin typeface="Calibri"/>
                <a:ea typeface="+mn-ea"/>
                <a:cs typeface="Calibri"/>
              </a:rPr>
              <a:t> </a:t>
            </a:r>
            <a:r>
              <a:rPr sz="1425" kern="1200" spc="-8" dirty="0">
                <a:solidFill>
                  <a:prstClr val="black"/>
                </a:solidFill>
                <a:latin typeface="Calibri"/>
                <a:ea typeface="+mn-ea"/>
                <a:cs typeface="Calibri"/>
              </a:rPr>
              <a:t>elements</a:t>
            </a:r>
            <a:endParaRPr sz="1425" kern="1200">
              <a:solidFill>
                <a:prstClr val="black"/>
              </a:solidFill>
              <a:latin typeface="Calibri"/>
              <a:ea typeface="+mn-ea"/>
              <a:cs typeface="Calibri"/>
            </a:endParaRPr>
          </a:p>
          <a:p>
            <a:pPr marL="190024" indent="-170974" defTabSz="685800">
              <a:lnSpc>
                <a:spcPts val="1309"/>
              </a:lnSpc>
              <a:buClrTx/>
              <a:buFont typeface="Arial"/>
              <a:buChar char="•"/>
              <a:tabLst>
                <a:tab pos="190024" algn="l"/>
              </a:tabLst>
            </a:pPr>
            <a:r>
              <a:rPr sz="1425" u="sng" kern="1200" dirty="0">
                <a:solidFill>
                  <a:prstClr val="black"/>
                </a:solidFill>
                <a:uFill>
                  <a:solidFill>
                    <a:srgbClr val="000000"/>
                  </a:solidFill>
                </a:uFill>
                <a:latin typeface="Calibri"/>
                <a:ea typeface="+mn-ea"/>
                <a:cs typeface="Calibri"/>
              </a:rPr>
              <a:t>Severe</a:t>
            </a:r>
            <a:r>
              <a:rPr sz="1425" u="sng" kern="1200" spc="-38" dirty="0">
                <a:solidFill>
                  <a:prstClr val="black"/>
                </a:solidFill>
                <a:uFill>
                  <a:solidFill>
                    <a:srgbClr val="000000"/>
                  </a:solidFill>
                </a:uFill>
                <a:latin typeface="Calibri"/>
                <a:ea typeface="+mn-ea"/>
                <a:cs typeface="Calibri"/>
              </a:rPr>
              <a:t> </a:t>
            </a:r>
            <a:r>
              <a:rPr sz="1425" u="sng" kern="1200" spc="-8" dirty="0">
                <a:solidFill>
                  <a:prstClr val="black"/>
                </a:solidFill>
                <a:uFill>
                  <a:solidFill>
                    <a:srgbClr val="000000"/>
                  </a:solidFill>
                </a:uFill>
                <a:latin typeface="Calibri"/>
                <a:ea typeface="+mn-ea"/>
                <a:cs typeface="Calibri"/>
              </a:rPr>
              <a:t>restrictions</a:t>
            </a:r>
            <a:r>
              <a:rPr sz="1425" kern="1200" spc="-34" dirty="0">
                <a:solidFill>
                  <a:prstClr val="black"/>
                </a:solidFill>
                <a:latin typeface="Calibri"/>
                <a:ea typeface="+mn-ea"/>
                <a:cs typeface="Calibri"/>
              </a:rPr>
              <a:t> </a:t>
            </a:r>
            <a:r>
              <a:rPr sz="1425" kern="1200" dirty="0">
                <a:solidFill>
                  <a:prstClr val="black"/>
                </a:solidFill>
                <a:latin typeface="Calibri"/>
                <a:ea typeface="+mn-ea"/>
                <a:cs typeface="Calibri"/>
              </a:rPr>
              <a:t>exist</a:t>
            </a:r>
            <a:r>
              <a:rPr sz="1425" kern="1200" spc="-49" dirty="0">
                <a:solidFill>
                  <a:prstClr val="black"/>
                </a:solidFill>
                <a:latin typeface="Calibri"/>
                <a:ea typeface="+mn-ea"/>
                <a:cs typeface="Calibri"/>
              </a:rPr>
              <a:t> </a:t>
            </a:r>
            <a:r>
              <a:rPr sz="1425" kern="1200" dirty="0">
                <a:solidFill>
                  <a:prstClr val="black"/>
                </a:solidFill>
                <a:latin typeface="Calibri"/>
                <a:ea typeface="+mn-ea"/>
                <a:cs typeface="Calibri"/>
              </a:rPr>
              <a:t>on</a:t>
            </a:r>
            <a:r>
              <a:rPr sz="1425" kern="1200" spc="-49" dirty="0">
                <a:solidFill>
                  <a:prstClr val="black"/>
                </a:solidFill>
                <a:latin typeface="Calibri"/>
                <a:ea typeface="+mn-ea"/>
                <a:cs typeface="Calibri"/>
              </a:rPr>
              <a:t> </a:t>
            </a:r>
            <a:r>
              <a:rPr sz="1425" kern="1200" dirty="0">
                <a:solidFill>
                  <a:srgbClr val="FF0066"/>
                </a:solidFill>
                <a:latin typeface="Calibri"/>
                <a:ea typeface="+mn-ea"/>
                <a:cs typeface="Calibri"/>
              </a:rPr>
              <a:t>copying</a:t>
            </a:r>
            <a:r>
              <a:rPr sz="1425" kern="1200" spc="-38" dirty="0">
                <a:solidFill>
                  <a:srgbClr val="FF0066"/>
                </a:solidFill>
                <a:latin typeface="Calibri"/>
                <a:ea typeface="+mn-ea"/>
                <a:cs typeface="Calibri"/>
              </a:rPr>
              <a:t> </a:t>
            </a:r>
            <a:r>
              <a:rPr sz="1425" kern="1200" dirty="0">
                <a:solidFill>
                  <a:prstClr val="black"/>
                </a:solidFill>
                <a:latin typeface="Calibri"/>
                <a:ea typeface="+mn-ea"/>
                <a:cs typeface="Calibri"/>
              </a:rPr>
              <a:t>and</a:t>
            </a:r>
            <a:r>
              <a:rPr sz="1425" kern="1200" spc="-45" dirty="0">
                <a:solidFill>
                  <a:prstClr val="black"/>
                </a:solidFill>
                <a:latin typeface="Calibri"/>
                <a:ea typeface="+mn-ea"/>
                <a:cs typeface="Calibri"/>
              </a:rPr>
              <a:t> </a:t>
            </a:r>
            <a:r>
              <a:rPr sz="1425" kern="1200" spc="-8" dirty="0">
                <a:solidFill>
                  <a:srgbClr val="FF0066"/>
                </a:solidFill>
                <a:latin typeface="Calibri"/>
                <a:ea typeface="+mn-ea"/>
                <a:cs typeface="Calibri"/>
              </a:rPr>
              <a:t>measuring</a:t>
            </a:r>
            <a:endParaRPr sz="1425" kern="1200">
              <a:solidFill>
                <a:prstClr val="black"/>
              </a:solidFill>
              <a:latin typeface="Calibri"/>
              <a:ea typeface="+mn-ea"/>
              <a:cs typeface="Calibri"/>
            </a:endParaRPr>
          </a:p>
          <a:p>
            <a:pPr marL="190500" defTabSz="685800">
              <a:lnSpc>
                <a:spcPts val="1388"/>
              </a:lnSpc>
              <a:buClrTx/>
            </a:pPr>
            <a:r>
              <a:rPr sz="1425" kern="1200" spc="-8" dirty="0">
                <a:solidFill>
                  <a:prstClr val="black"/>
                </a:solidFill>
                <a:latin typeface="Calibri"/>
                <a:ea typeface="+mn-ea"/>
                <a:cs typeface="Calibri"/>
              </a:rPr>
              <a:t>signals</a:t>
            </a:r>
            <a:endParaRPr sz="1425" kern="1200">
              <a:solidFill>
                <a:prstClr val="black"/>
              </a:solidFill>
              <a:latin typeface="Calibri"/>
              <a:ea typeface="+mn-ea"/>
              <a:cs typeface="Calibri"/>
            </a:endParaRPr>
          </a:p>
          <a:p>
            <a:pPr marL="190500" marR="46196" indent="-171450" defTabSz="685800">
              <a:lnSpc>
                <a:spcPct val="70000"/>
              </a:lnSpc>
              <a:spcBef>
                <a:spcPts val="446"/>
              </a:spcBef>
              <a:buClrTx/>
              <a:buFont typeface="Arial"/>
              <a:buChar char="•"/>
              <a:tabLst>
                <a:tab pos="190500" algn="l"/>
              </a:tabLst>
            </a:pPr>
            <a:r>
              <a:rPr sz="1425" kern="1200" dirty="0">
                <a:solidFill>
                  <a:prstClr val="black"/>
                </a:solidFill>
                <a:latin typeface="Calibri"/>
                <a:ea typeface="+mn-ea"/>
                <a:cs typeface="Calibri"/>
              </a:rPr>
              <a:t>Many</a:t>
            </a:r>
            <a:r>
              <a:rPr sz="1425" kern="1200" spc="-41" dirty="0">
                <a:solidFill>
                  <a:prstClr val="black"/>
                </a:solidFill>
                <a:latin typeface="Calibri"/>
                <a:ea typeface="+mn-ea"/>
                <a:cs typeface="Calibri"/>
              </a:rPr>
              <a:t> </a:t>
            </a:r>
            <a:r>
              <a:rPr sz="1425" kern="1200" spc="-8" dirty="0">
                <a:solidFill>
                  <a:prstClr val="black"/>
                </a:solidFill>
                <a:latin typeface="Calibri"/>
                <a:ea typeface="+mn-ea"/>
                <a:cs typeface="Calibri"/>
              </a:rPr>
              <a:t>universal</a:t>
            </a:r>
            <a:r>
              <a:rPr sz="1425" kern="1200" spc="-19" dirty="0">
                <a:solidFill>
                  <a:prstClr val="black"/>
                </a:solidFill>
                <a:latin typeface="Calibri"/>
                <a:ea typeface="+mn-ea"/>
                <a:cs typeface="Calibri"/>
              </a:rPr>
              <a:t> </a:t>
            </a:r>
            <a:r>
              <a:rPr sz="1425" kern="1200" spc="-8" dirty="0">
                <a:solidFill>
                  <a:prstClr val="black"/>
                </a:solidFill>
                <a:latin typeface="Calibri"/>
                <a:ea typeface="+mn-ea"/>
                <a:cs typeface="Calibri"/>
              </a:rPr>
              <a:t>gate</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sets</a:t>
            </a:r>
            <a:r>
              <a:rPr sz="1425" kern="1200" spc="-53" dirty="0">
                <a:solidFill>
                  <a:prstClr val="black"/>
                </a:solidFill>
                <a:latin typeface="Calibri"/>
                <a:ea typeface="+mn-ea"/>
                <a:cs typeface="Calibri"/>
              </a:rPr>
              <a:t> </a:t>
            </a:r>
            <a:r>
              <a:rPr sz="1425" kern="1200" dirty="0">
                <a:solidFill>
                  <a:prstClr val="black"/>
                </a:solidFill>
                <a:latin typeface="Calibri"/>
                <a:ea typeface="+mn-ea"/>
                <a:cs typeface="Calibri"/>
              </a:rPr>
              <a:t>exist</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but</a:t>
            </a:r>
            <a:r>
              <a:rPr sz="1425" kern="1200" spc="-41" dirty="0">
                <a:solidFill>
                  <a:prstClr val="black"/>
                </a:solidFill>
                <a:latin typeface="Calibri"/>
                <a:ea typeface="+mn-ea"/>
                <a:cs typeface="Calibri"/>
              </a:rPr>
              <a:t> </a:t>
            </a:r>
            <a:r>
              <a:rPr sz="1425" kern="1200" dirty="0">
                <a:solidFill>
                  <a:prstClr val="black"/>
                </a:solidFill>
                <a:latin typeface="Calibri"/>
                <a:ea typeface="+mn-ea"/>
                <a:cs typeface="Calibri"/>
              </a:rPr>
              <a:t>the</a:t>
            </a:r>
            <a:r>
              <a:rPr sz="1425" kern="1200" spc="-26" dirty="0">
                <a:solidFill>
                  <a:prstClr val="black"/>
                </a:solidFill>
                <a:latin typeface="Calibri"/>
                <a:ea typeface="+mn-ea"/>
                <a:cs typeface="Calibri"/>
              </a:rPr>
              <a:t> </a:t>
            </a:r>
            <a:r>
              <a:rPr sz="1425" u="sng" kern="1200" dirty="0">
                <a:solidFill>
                  <a:prstClr val="black"/>
                </a:solidFill>
                <a:uFill>
                  <a:solidFill>
                    <a:srgbClr val="000000"/>
                  </a:solidFill>
                </a:uFill>
                <a:latin typeface="Calibri"/>
                <a:ea typeface="+mn-ea"/>
                <a:cs typeface="Calibri"/>
              </a:rPr>
              <a:t>best</a:t>
            </a:r>
            <a:r>
              <a:rPr sz="1425" u="sng" kern="1200" spc="-45" dirty="0">
                <a:solidFill>
                  <a:prstClr val="black"/>
                </a:solidFill>
                <a:uFill>
                  <a:solidFill>
                    <a:srgbClr val="000000"/>
                  </a:solidFill>
                </a:uFill>
                <a:latin typeface="Calibri"/>
                <a:ea typeface="+mn-ea"/>
                <a:cs typeface="Calibri"/>
              </a:rPr>
              <a:t> </a:t>
            </a:r>
            <a:r>
              <a:rPr sz="1425" u="sng" kern="1200" dirty="0">
                <a:solidFill>
                  <a:prstClr val="black"/>
                </a:solidFill>
                <a:uFill>
                  <a:solidFill>
                    <a:srgbClr val="000000"/>
                  </a:solidFill>
                </a:uFill>
                <a:latin typeface="Calibri"/>
                <a:ea typeface="+mn-ea"/>
                <a:cs typeface="Calibri"/>
              </a:rPr>
              <a:t>types</a:t>
            </a:r>
            <a:r>
              <a:rPr sz="1425" u="sng" kern="1200" spc="-41" dirty="0">
                <a:solidFill>
                  <a:prstClr val="black"/>
                </a:solidFill>
                <a:uFill>
                  <a:solidFill>
                    <a:srgbClr val="000000"/>
                  </a:solidFill>
                </a:uFill>
                <a:latin typeface="Calibri"/>
                <a:ea typeface="+mn-ea"/>
                <a:cs typeface="Calibri"/>
              </a:rPr>
              <a:t> </a:t>
            </a:r>
            <a:r>
              <a:rPr sz="1425" u="sng" kern="1200" spc="-19" dirty="0">
                <a:solidFill>
                  <a:prstClr val="black"/>
                </a:solidFill>
                <a:uFill>
                  <a:solidFill>
                    <a:srgbClr val="000000"/>
                  </a:solidFill>
                </a:uFill>
                <a:latin typeface="Calibri"/>
                <a:ea typeface="+mn-ea"/>
                <a:cs typeface="Calibri"/>
              </a:rPr>
              <a:t>are</a:t>
            </a:r>
            <a:r>
              <a:rPr sz="1425" kern="1200" spc="-19" dirty="0">
                <a:solidFill>
                  <a:prstClr val="black"/>
                </a:solidFill>
                <a:latin typeface="Calibri"/>
                <a:ea typeface="+mn-ea"/>
                <a:cs typeface="Calibri"/>
              </a:rPr>
              <a:t> </a:t>
            </a:r>
            <a:r>
              <a:rPr sz="1425" u="sng" kern="1200" dirty="0">
                <a:solidFill>
                  <a:prstClr val="black"/>
                </a:solidFill>
                <a:uFill>
                  <a:solidFill>
                    <a:srgbClr val="000000"/>
                  </a:solidFill>
                </a:uFill>
                <a:latin typeface="Calibri"/>
                <a:ea typeface="+mn-ea"/>
                <a:cs typeface="Calibri"/>
              </a:rPr>
              <a:t>not</a:t>
            </a:r>
            <a:r>
              <a:rPr sz="1425" u="sng" kern="1200" spc="-26" dirty="0">
                <a:solidFill>
                  <a:prstClr val="black"/>
                </a:solidFill>
                <a:uFill>
                  <a:solidFill>
                    <a:srgbClr val="000000"/>
                  </a:solidFill>
                </a:uFill>
                <a:latin typeface="Calibri"/>
                <a:ea typeface="+mn-ea"/>
                <a:cs typeface="Calibri"/>
              </a:rPr>
              <a:t> </a:t>
            </a:r>
            <a:r>
              <a:rPr sz="1425" u="sng" kern="1200" spc="-8" dirty="0">
                <a:solidFill>
                  <a:prstClr val="black"/>
                </a:solidFill>
                <a:uFill>
                  <a:solidFill>
                    <a:srgbClr val="000000"/>
                  </a:solidFill>
                </a:uFill>
                <a:latin typeface="Calibri"/>
                <a:ea typeface="+mn-ea"/>
                <a:cs typeface="Calibri"/>
              </a:rPr>
              <a:t>obvious</a:t>
            </a:r>
            <a:endParaRPr sz="1425" kern="1200">
              <a:solidFill>
                <a:prstClr val="black"/>
              </a:solidFill>
              <a:latin typeface="Calibri"/>
              <a:ea typeface="+mn-ea"/>
              <a:cs typeface="Calibri"/>
            </a:endParaRPr>
          </a:p>
          <a:p>
            <a:pPr marL="190500" marR="125730" indent="-171450" defTabSz="685800">
              <a:lnSpc>
                <a:spcPct val="70000"/>
              </a:lnSpc>
              <a:spcBef>
                <a:spcPts val="379"/>
              </a:spcBef>
              <a:buClrTx/>
              <a:buFont typeface="Arial"/>
              <a:buChar char="•"/>
              <a:tabLst>
                <a:tab pos="190500" algn="l"/>
              </a:tabLst>
            </a:pPr>
            <a:r>
              <a:rPr sz="1425" kern="1200" spc="-8" dirty="0">
                <a:solidFill>
                  <a:prstClr val="black"/>
                </a:solidFill>
                <a:latin typeface="Calibri"/>
                <a:ea typeface="+mn-ea"/>
                <a:cs typeface="Calibri"/>
              </a:rPr>
              <a:t>Circuits</a:t>
            </a:r>
            <a:r>
              <a:rPr sz="1425" kern="1200" spc="-26" dirty="0">
                <a:solidFill>
                  <a:prstClr val="black"/>
                </a:solidFill>
                <a:latin typeface="Calibri"/>
                <a:ea typeface="+mn-ea"/>
                <a:cs typeface="Calibri"/>
              </a:rPr>
              <a:t> </a:t>
            </a:r>
            <a:r>
              <a:rPr sz="1425" kern="1200" dirty="0">
                <a:solidFill>
                  <a:prstClr val="black"/>
                </a:solidFill>
                <a:latin typeface="Calibri"/>
                <a:ea typeface="+mn-ea"/>
                <a:cs typeface="Calibri"/>
              </a:rPr>
              <a:t>must</a:t>
            </a:r>
            <a:r>
              <a:rPr sz="1425" kern="1200" spc="-23" dirty="0">
                <a:solidFill>
                  <a:prstClr val="black"/>
                </a:solidFill>
                <a:latin typeface="Calibri"/>
                <a:ea typeface="+mn-ea"/>
                <a:cs typeface="Calibri"/>
              </a:rPr>
              <a:t> </a:t>
            </a:r>
            <a:r>
              <a:rPr sz="1425" kern="1200" dirty="0">
                <a:solidFill>
                  <a:prstClr val="black"/>
                </a:solidFill>
                <a:latin typeface="Calibri"/>
                <a:ea typeface="+mn-ea"/>
                <a:cs typeface="Calibri"/>
              </a:rPr>
              <a:t>use</a:t>
            </a:r>
            <a:r>
              <a:rPr sz="1425" kern="1200" spc="-23" dirty="0">
                <a:solidFill>
                  <a:prstClr val="black"/>
                </a:solidFill>
                <a:latin typeface="Calibri"/>
                <a:ea typeface="+mn-ea"/>
                <a:cs typeface="Calibri"/>
              </a:rPr>
              <a:t> </a:t>
            </a:r>
            <a:r>
              <a:rPr sz="1425" kern="1200" spc="-8" dirty="0">
                <a:solidFill>
                  <a:prstClr val="black"/>
                </a:solidFill>
                <a:latin typeface="Calibri"/>
                <a:ea typeface="+mn-ea"/>
                <a:cs typeface="Calibri"/>
              </a:rPr>
              <a:t>microscopic</a:t>
            </a:r>
            <a:r>
              <a:rPr sz="1425" kern="1200" spc="-23" dirty="0">
                <a:solidFill>
                  <a:prstClr val="black"/>
                </a:solidFill>
                <a:latin typeface="Calibri"/>
                <a:ea typeface="+mn-ea"/>
                <a:cs typeface="Calibri"/>
              </a:rPr>
              <a:t> </a:t>
            </a:r>
            <a:r>
              <a:rPr sz="1425" kern="1200" spc="-8" dirty="0">
                <a:solidFill>
                  <a:prstClr val="black"/>
                </a:solidFill>
                <a:latin typeface="Calibri"/>
                <a:ea typeface="+mn-ea"/>
                <a:cs typeface="Calibri"/>
              </a:rPr>
              <a:t>technologies</a:t>
            </a:r>
            <a:r>
              <a:rPr sz="1425" kern="1200" spc="4" dirty="0">
                <a:solidFill>
                  <a:prstClr val="black"/>
                </a:solidFill>
                <a:latin typeface="Calibri"/>
                <a:ea typeface="+mn-ea"/>
                <a:cs typeface="Calibri"/>
              </a:rPr>
              <a:t> </a:t>
            </a:r>
            <a:r>
              <a:rPr sz="1425" kern="1200" dirty="0">
                <a:solidFill>
                  <a:prstClr val="black"/>
                </a:solidFill>
                <a:latin typeface="Calibri"/>
                <a:ea typeface="+mn-ea"/>
                <a:cs typeface="Calibri"/>
              </a:rPr>
              <a:t>that</a:t>
            </a:r>
            <a:r>
              <a:rPr sz="1425" kern="1200" spc="-26" dirty="0">
                <a:solidFill>
                  <a:prstClr val="black"/>
                </a:solidFill>
                <a:latin typeface="Calibri"/>
                <a:ea typeface="+mn-ea"/>
                <a:cs typeface="Calibri"/>
              </a:rPr>
              <a:t> </a:t>
            </a:r>
            <a:r>
              <a:rPr sz="1425" kern="1200" spc="-19" dirty="0">
                <a:solidFill>
                  <a:prstClr val="black"/>
                </a:solidFill>
                <a:latin typeface="Calibri"/>
                <a:ea typeface="+mn-ea"/>
                <a:cs typeface="Calibri"/>
              </a:rPr>
              <a:t>are slow,</a:t>
            </a:r>
            <a:r>
              <a:rPr sz="1425" kern="1200" spc="-30" dirty="0">
                <a:solidFill>
                  <a:prstClr val="black"/>
                </a:solidFill>
                <a:latin typeface="Calibri"/>
                <a:ea typeface="+mn-ea"/>
                <a:cs typeface="Calibri"/>
              </a:rPr>
              <a:t> </a:t>
            </a:r>
            <a:r>
              <a:rPr sz="1425" kern="1200" dirty="0">
                <a:solidFill>
                  <a:prstClr val="black"/>
                </a:solidFill>
                <a:latin typeface="Calibri"/>
                <a:ea typeface="+mn-ea"/>
                <a:cs typeface="Calibri"/>
              </a:rPr>
              <a:t>fragile,</a:t>
            </a:r>
            <a:r>
              <a:rPr sz="1425" kern="1200" spc="-26" dirty="0">
                <a:solidFill>
                  <a:prstClr val="black"/>
                </a:solidFill>
                <a:latin typeface="Calibri"/>
                <a:ea typeface="+mn-ea"/>
                <a:cs typeface="Calibri"/>
              </a:rPr>
              <a:t> </a:t>
            </a:r>
            <a:r>
              <a:rPr sz="1425" kern="1200" dirty="0">
                <a:solidFill>
                  <a:prstClr val="black"/>
                </a:solidFill>
                <a:latin typeface="Calibri"/>
                <a:ea typeface="+mn-ea"/>
                <a:cs typeface="Calibri"/>
              </a:rPr>
              <a:t>and</a:t>
            </a:r>
            <a:r>
              <a:rPr sz="1425" kern="1200" spc="-38" dirty="0">
                <a:solidFill>
                  <a:prstClr val="black"/>
                </a:solidFill>
                <a:latin typeface="Calibri"/>
                <a:ea typeface="+mn-ea"/>
                <a:cs typeface="Calibri"/>
              </a:rPr>
              <a:t> </a:t>
            </a:r>
            <a:r>
              <a:rPr sz="1425" kern="1200" dirty="0">
                <a:solidFill>
                  <a:prstClr val="black"/>
                </a:solidFill>
                <a:latin typeface="Calibri"/>
                <a:ea typeface="+mn-ea"/>
                <a:cs typeface="Calibri"/>
              </a:rPr>
              <a:t>not</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yet</a:t>
            </a:r>
            <a:r>
              <a:rPr sz="1425" kern="1200" spc="-41" dirty="0">
                <a:solidFill>
                  <a:prstClr val="black"/>
                </a:solidFill>
                <a:latin typeface="Calibri"/>
                <a:ea typeface="+mn-ea"/>
                <a:cs typeface="Calibri"/>
              </a:rPr>
              <a:t> </a:t>
            </a:r>
            <a:r>
              <a:rPr sz="1425" kern="1200" dirty="0">
                <a:solidFill>
                  <a:prstClr val="black"/>
                </a:solidFill>
                <a:latin typeface="Calibri"/>
                <a:ea typeface="+mn-ea"/>
                <a:cs typeface="Calibri"/>
              </a:rPr>
              <a:t>scalable,</a:t>
            </a:r>
            <a:r>
              <a:rPr sz="1425" kern="1200" spc="-45" dirty="0">
                <a:solidFill>
                  <a:prstClr val="black"/>
                </a:solidFill>
                <a:latin typeface="Calibri"/>
                <a:ea typeface="+mn-ea"/>
                <a:cs typeface="Calibri"/>
              </a:rPr>
              <a:t> </a:t>
            </a:r>
            <a:r>
              <a:rPr sz="1425" kern="1200" dirty="0">
                <a:solidFill>
                  <a:prstClr val="black"/>
                </a:solidFill>
                <a:latin typeface="Calibri"/>
                <a:ea typeface="+mn-ea"/>
                <a:cs typeface="Calibri"/>
              </a:rPr>
              <a:t>e.g.,</a:t>
            </a:r>
            <a:r>
              <a:rPr sz="1425" kern="1200" spc="-45" dirty="0">
                <a:solidFill>
                  <a:prstClr val="black"/>
                </a:solidFill>
                <a:latin typeface="Calibri"/>
                <a:ea typeface="+mn-ea"/>
                <a:cs typeface="Calibri"/>
              </a:rPr>
              <a:t> </a:t>
            </a:r>
            <a:r>
              <a:rPr sz="1425" kern="1200" spc="-19" dirty="0">
                <a:solidFill>
                  <a:prstClr val="black"/>
                </a:solidFill>
                <a:latin typeface="Calibri"/>
                <a:ea typeface="+mn-ea"/>
                <a:cs typeface="Calibri"/>
              </a:rPr>
              <a:t>NMR</a:t>
            </a:r>
            <a:endParaRPr sz="1425" kern="1200">
              <a:solidFill>
                <a:prstClr val="black"/>
              </a:solidFill>
              <a:latin typeface="Calibri"/>
              <a:ea typeface="+mn-ea"/>
              <a:cs typeface="Calibri"/>
            </a:endParaRPr>
          </a:p>
        </p:txBody>
      </p:sp>
      <p:sp>
        <p:nvSpPr>
          <p:cNvPr id="9" name="object 9"/>
          <p:cNvSpPr txBox="1">
            <a:spLocks noGrp="1"/>
          </p:cNvSpPr>
          <p:nvPr>
            <p:ph type="title"/>
          </p:nvPr>
        </p:nvSpPr>
        <p:spPr>
          <a:xfrm>
            <a:off x="735558" y="596312"/>
            <a:ext cx="7608342" cy="425597"/>
          </a:xfrm>
          <a:prstGeom prst="rect">
            <a:avLst/>
          </a:prstGeom>
        </p:spPr>
        <p:txBody>
          <a:bodyPr vert="horz" wrap="square" lIns="0" tIns="10001" rIns="0" bIns="0" rtlCol="0" anchor="ctr">
            <a:spAutoFit/>
          </a:bodyPr>
          <a:lstStyle/>
          <a:p>
            <a:pPr marL="1794510">
              <a:lnSpc>
                <a:spcPct val="100000"/>
              </a:lnSpc>
              <a:spcBef>
                <a:spcPts val="79"/>
              </a:spcBef>
            </a:pPr>
            <a:r>
              <a:rPr b="1" spc="-26" dirty="0"/>
              <a:t>Quantum</a:t>
            </a:r>
            <a:r>
              <a:rPr b="1" spc="-158" dirty="0"/>
              <a:t> </a:t>
            </a:r>
            <a:r>
              <a:rPr b="1" dirty="0"/>
              <a:t>vs.</a:t>
            </a:r>
            <a:r>
              <a:rPr b="1" spc="-105" dirty="0"/>
              <a:t> </a:t>
            </a:r>
            <a:r>
              <a:rPr b="1" spc="-23" dirty="0"/>
              <a:t>Classical</a:t>
            </a:r>
            <a:r>
              <a:rPr b="1" spc="-127" dirty="0"/>
              <a:t> </a:t>
            </a:r>
            <a:r>
              <a:rPr b="1" spc="-8" dirty="0"/>
              <a:t>Circuits</a:t>
            </a:r>
          </a:p>
        </p:txBody>
      </p:sp>
      <p:pic>
        <p:nvPicPr>
          <p:cNvPr id="10" name="object 10"/>
          <p:cNvPicPr/>
          <p:nvPr/>
        </p:nvPicPr>
        <p:blipFill>
          <a:blip r:embed="rId2" cstate="print"/>
          <a:stretch>
            <a:fillRect/>
          </a:stretch>
        </p:blipFill>
        <p:spPr>
          <a:xfrm>
            <a:off x="5169500" y="1327233"/>
            <a:ext cx="3381722" cy="3009872"/>
          </a:xfrm>
          <a:prstGeom prst="rect">
            <a:avLst/>
          </a:prstGeom>
        </p:spPr>
      </p:pic>
      <p:sp>
        <p:nvSpPr>
          <p:cNvPr id="11" name="object 11"/>
          <p:cNvSpPr txBox="1">
            <a:spLocks noGrp="1"/>
          </p:cNvSpPr>
          <p:nvPr>
            <p:ph type="sldNum" sz="quarter" idx="7"/>
          </p:nvPr>
        </p:nvSpPr>
        <p:spPr>
          <a:xfrm>
            <a:off x="900989" y="4831162"/>
            <a:ext cx="7689056" cy="116122"/>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29</a:t>
            </a:fld>
            <a:endParaRPr kern="1200" spc="-19" dirty="0">
              <a:latin typeface="Arial"/>
              <a:ea typeface="+mn-ea"/>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5B930D81-A65D-F003-EEC6-529DE3CA8957}"/>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9652EA13-DA88-4651-93E2-955A8A12F2DD}"/>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889" name="Google Shape;889;p27">
            <a:extLst>
              <a:ext uri="{FF2B5EF4-FFF2-40B4-BE49-F238E27FC236}">
                <a16:creationId xmlns:a16="http://schemas.microsoft.com/office/drawing/2014/main" id="{5C0BA509-A7E5-63E5-70D6-A0BCF24733A8}"/>
              </a:ext>
            </a:extLst>
          </p:cNvPr>
          <p:cNvSpPr txBox="1"/>
          <p:nvPr/>
        </p:nvSpPr>
        <p:spPr>
          <a:xfrm>
            <a:off x="10026046" y="1044974"/>
            <a:ext cx="7704000" cy="9176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dk1"/>
                </a:solidFill>
                <a:latin typeface="Lato"/>
                <a:ea typeface="Lato"/>
                <a:cs typeface="Lato"/>
                <a:sym typeface="Lato"/>
              </a:rPr>
              <a:t>Ragular Computers : </a:t>
            </a:r>
            <a:r>
              <a:rPr lang="en-US" sz="1200" dirty="0">
                <a:solidFill>
                  <a:schemeClr val="dk1"/>
                </a:solidFill>
                <a:latin typeface="Lato"/>
                <a:ea typeface="Lato"/>
                <a:cs typeface="Lato"/>
                <a:sym typeface="Lato"/>
              </a:rPr>
              <a:t>Regular computers use bits, which are either ones or zeros, to process information. These bits are passed through logic gates, like </a:t>
            </a:r>
            <a:r>
              <a:rPr lang="en-US" sz="1200" b="1" dirty="0">
                <a:solidFill>
                  <a:schemeClr val="dk1"/>
                </a:solidFill>
                <a:latin typeface="Lato"/>
                <a:ea typeface="Lato"/>
                <a:cs typeface="Lato"/>
                <a:sym typeface="Lato"/>
              </a:rPr>
              <a:t>AND, OR, NOT, </a:t>
            </a:r>
            <a:r>
              <a:rPr lang="en-US" sz="1200" dirty="0">
                <a:solidFill>
                  <a:schemeClr val="dk1"/>
                </a:solidFill>
                <a:latin typeface="Lato"/>
                <a:ea typeface="Lato"/>
                <a:cs typeface="Lato"/>
                <a:sym typeface="Lato"/>
              </a:rPr>
              <a:t>and </a:t>
            </a:r>
            <a:r>
              <a:rPr lang="en-US" sz="1200" b="1" dirty="0">
                <a:solidFill>
                  <a:schemeClr val="dk1"/>
                </a:solidFill>
                <a:latin typeface="Lato"/>
                <a:ea typeface="Lato"/>
                <a:cs typeface="Lato"/>
                <a:sym typeface="Lato"/>
              </a:rPr>
              <a:t>XOR</a:t>
            </a:r>
            <a:r>
              <a:rPr lang="en-US" sz="1200" dirty="0">
                <a:solidFill>
                  <a:schemeClr val="dk1"/>
                </a:solidFill>
                <a:latin typeface="Lato"/>
                <a:ea typeface="Lato"/>
                <a:cs typeface="Lato"/>
                <a:sym typeface="Lato"/>
              </a:rPr>
              <a:t>, that manipulate the data and produce the desired output. These gates are made using transistors and are based on the properties of silicon semiconductors.</a:t>
            </a:r>
            <a:endParaRPr sz="1200" dirty="0">
              <a:solidFill>
                <a:schemeClr val="dk1"/>
              </a:solidFill>
              <a:latin typeface="Lato"/>
              <a:ea typeface="Lato"/>
              <a:cs typeface="Lato"/>
              <a:sym typeface="Lato"/>
            </a:endParaRPr>
          </a:p>
        </p:txBody>
      </p:sp>
      <p:sp>
        <p:nvSpPr>
          <p:cNvPr id="3" name="TextBox 2">
            <a:extLst>
              <a:ext uri="{FF2B5EF4-FFF2-40B4-BE49-F238E27FC236}">
                <a16:creationId xmlns:a16="http://schemas.microsoft.com/office/drawing/2014/main" id="{29A886B3-26B0-D719-A139-B77337685134}"/>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7" name="Picture 6">
            <a:extLst>
              <a:ext uri="{FF2B5EF4-FFF2-40B4-BE49-F238E27FC236}">
                <a16:creationId xmlns:a16="http://schemas.microsoft.com/office/drawing/2014/main" id="{425E5C28-C53C-3B36-F684-6A378D894C86}"/>
              </a:ext>
            </a:extLst>
          </p:cNvPr>
          <p:cNvPicPr>
            <a:picLocks noChangeAspect="1"/>
          </p:cNvPicPr>
          <p:nvPr/>
        </p:nvPicPr>
        <p:blipFill>
          <a:blip r:embed="rId3"/>
          <a:stretch>
            <a:fillRect/>
          </a:stretch>
        </p:blipFill>
        <p:spPr>
          <a:xfrm>
            <a:off x="4045772" y="5545876"/>
            <a:ext cx="1052456" cy="1052456"/>
          </a:xfrm>
          <a:prstGeom prst="rect">
            <a:avLst/>
          </a:prstGeom>
        </p:spPr>
      </p:pic>
      <p:pic>
        <p:nvPicPr>
          <p:cNvPr id="9" name="Picture 8">
            <a:extLst>
              <a:ext uri="{FF2B5EF4-FFF2-40B4-BE49-F238E27FC236}">
                <a16:creationId xmlns:a16="http://schemas.microsoft.com/office/drawing/2014/main" id="{3655956B-9E19-1543-BA3F-0D5A1ECA506C}"/>
              </a:ext>
            </a:extLst>
          </p:cNvPr>
          <p:cNvPicPr>
            <a:picLocks noChangeAspect="1"/>
          </p:cNvPicPr>
          <p:nvPr/>
        </p:nvPicPr>
        <p:blipFill>
          <a:blip r:embed="rId4"/>
          <a:stretch>
            <a:fillRect/>
          </a:stretch>
        </p:blipFill>
        <p:spPr>
          <a:xfrm>
            <a:off x="7754744" y="5583047"/>
            <a:ext cx="1015285" cy="1015285"/>
          </a:xfrm>
          <a:prstGeom prst="rect">
            <a:avLst/>
          </a:prstGeom>
        </p:spPr>
      </p:pic>
      <p:pic>
        <p:nvPicPr>
          <p:cNvPr id="11" name="Picture 10">
            <a:extLst>
              <a:ext uri="{FF2B5EF4-FFF2-40B4-BE49-F238E27FC236}">
                <a16:creationId xmlns:a16="http://schemas.microsoft.com/office/drawing/2014/main" id="{FA19F86F-135E-2119-3A1A-B75174049701}"/>
              </a:ext>
            </a:extLst>
          </p:cNvPr>
          <p:cNvPicPr>
            <a:picLocks noChangeAspect="1"/>
          </p:cNvPicPr>
          <p:nvPr/>
        </p:nvPicPr>
        <p:blipFill>
          <a:blip r:embed="rId5"/>
          <a:stretch>
            <a:fillRect/>
          </a:stretch>
        </p:blipFill>
        <p:spPr>
          <a:xfrm>
            <a:off x="6491108" y="5437862"/>
            <a:ext cx="1117970" cy="1117970"/>
          </a:xfrm>
          <a:prstGeom prst="rect">
            <a:avLst/>
          </a:prstGeom>
        </p:spPr>
      </p:pic>
      <p:pic>
        <p:nvPicPr>
          <p:cNvPr id="13" name="Picture 12">
            <a:extLst>
              <a:ext uri="{FF2B5EF4-FFF2-40B4-BE49-F238E27FC236}">
                <a16:creationId xmlns:a16="http://schemas.microsoft.com/office/drawing/2014/main" id="{98D6C988-94EB-9F9C-467B-E48A847BCFF3}"/>
              </a:ext>
            </a:extLst>
          </p:cNvPr>
          <p:cNvPicPr>
            <a:picLocks noChangeAspect="1"/>
          </p:cNvPicPr>
          <p:nvPr/>
        </p:nvPicPr>
        <p:blipFill>
          <a:blip r:embed="rId6"/>
          <a:stretch>
            <a:fillRect/>
          </a:stretch>
        </p:blipFill>
        <p:spPr>
          <a:xfrm>
            <a:off x="5249433" y="5507862"/>
            <a:ext cx="1090470" cy="1090470"/>
          </a:xfrm>
          <a:prstGeom prst="rect">
            <a:avLst/>
          </a:prstGeom>
        </p:spPr>
      </p:pic>
      <p:pic>
        <p:nvPicPr>
          <p:cNvPr id="15" name="Picture 14">
            <a:extLst>
              <a:ext uri="{FF2B5EF4-FFF2-40B4-BE49-F238E27FC236}">
                <a16:creationId xmlns:a16="http://schemas.microsoft.com/office/drawing/2014/main" id="{41EF0FBF-0B06-1F03-3A58-0765FEC5D256}"/>
              </a:ext>
            </a:extLst>
          </p:cNvPr>
          <p:cNvPicPr>
            <a:picLocks noChangeAspect="1"/>
          </p:cNvPicPr>
          <p:nvPr/>
        </p:nvPicPr>
        <p:blipFill>
          <a:blip r:embed="rId7"/>
          <a:stretch>
            <a:fillRect/>
          </a:stretch>
        </p:blipFill>
        <p:spPr>
          <a:xfrm>
            <a:off x="2336226" y="5395362"/>
            <a:ext cx="1202970" cy="1202970"/>
          </a:xfrm>
          <a:prstGeom prst="rect">
            <a:avLst/>
          </a:prstGeom>
        </p:spPr>
      </p:pic>
      <p:pic>
        <p:nvPicPr>
          <p:cNvPr id="17" name="Picture 16">
            <a:extLst>
              <a:ext uri="{FF2B5EF4-FFF2-40B4-BE49-F238E27FC236}">
                <a16:creationId xmlns:a16="http://schemas.microsoft.com/office/drawing/2014/main" id="{2D8EE09F-5AB7-0C03-78CA-5C1B1510178E}"/>
              </a:ext>
            </a:extLst>
          </p:cNvPr>
          <p:cNvPicPr>
            <a:picLocks noChangeAspect="1"/>
          </p:cNvPicPr>
          <p:nvPr/>
        </p:nvPicPr>
        <p:blipFill>
          <a:blip r:embed="rId8"/>
          <a:stretch>
            <a:fillRect/>
          </a:stretch>
        </p:blipFill>
        <p:spPr>
          <a:xfrm flipH="1">
            <a:off x="898688" y="5395362"/>
            <a:ext cx="1052456" cy="1052456"/>
          </a:xfrm>
          <a:prstGeom prst="rect">
            <a:avLst/>
          </a:prstGeom>
        </p:spPr>
      </p:pic>
      <p:pic>
        <p:nvPicPr>
          <p:cNvPr id="19" name="Picture 18">
            <a:extLst>
              <a:ext uri="{FF2B5EF4-FFF2-40B4-BE49-F238E27FC236}">
                <a16:creationId xmlns:a16="http://schemas.microsoft.com/office/drawing/2014/main" id="{87010B09-8A2F-19E3-1BAA-63E193A4FC6F}"/>
              </a:ext>
            </a:extLst>
          </p:cNvPr>
          <p:cNvPicPr>
            <a:picLocks noChangeAspect="1"/>
          </p:cNvPicPr>
          <p:nvPr/>
        </p:nvPicPr>
        <p:blipFill>
          <a:blip r:embed="rId9"/>
          <a:stretch>
            <a:fillRect/>
          </a:stretch>
        </p:blipFill>
        <p:spPr>
          <a:xfrm>
            <a:off x="447079" y="1552812"/>
            <a:ext cx="3181074" cy="2037876"/>
          </a:xfrm>
          <a:prstGeom prst="rect">
            <a:avLst/>
          </a:prstGeom>
        </p:spPr>
      </p:pic>
      <p:sp>
        <p:nvSpPr>
          <p:cNvPr id="20" name="Google Shape;889;p27">
            <a:extLst>
              <a:ext uri="{FF2B5EF4-FFF2-40B4-BE49-F238E27FC236}">
                <a16:creationId xmlns:a16="http://schemas.microsoft.com/office/drawing/2014/main" id="{75EE76DA-6DAD-B966-BB71-B3D8AC9CE630}"/>
              </a:ext>
            </a:extLst>
          </p:cNvPr>
          <p:cNvSpPr txBox="1"/>
          <p:nvPr/>
        </p:nvSpPr>
        <p:spPr>
          <a:xfrm>
            <a:off x="4763804" y="1620996"/>
            <a:ext cx="2990940" cy="6952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Main unit – CPU (Central processing unit)</a:t>
            </a:r>
          </a:p>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Lato"/>
                <a:ea typeface="Lato"/>
                <a:cs typeface="Lato"/>
                <a:sym typeface="Lato"/>
              </a:rPr>
              <a:t>Brain of Computers</a:t>
            </a:r>
            <a:endParaRPr sz="1200" dirty="0">
              <a:solidFill>
                <a:schemeClr val="dk1"/>
              </a:solidFill>
              <a:latin typeface="Lato"/>
              <a:ea typeface="Lato"/>
              <a:cs typeface="Lato"/>
              <a:sym typeface="Lato"/>
            </a:endParaRPr>
          </a:p>
        </p:txBody>
      </p:sp>
      <p:sp>
        <p:nvSpPr>
          <p:cNvPr id="2" name="Google Shape;889;p27">
            <a:extLst>
              <a:ext uri="{FF2B5EF4-FFF2-40B4-BE49-F238E27FC236}">
                <a16:creationId xmlns:a16="http://schemas.microsoft.com/office/drawing/2014/main" id="{0F6E1F6C-325A-B6DC-D56E-286EED2A2736}"/>
              </a:ext>
            </a:extLst>
          </p:cNvPr>
          <p:cNvSpPr txBox="1"/>
          <p:nvPr/>
        </p:nvSpPr>
        <p:spPr>
          <a:xfrm>
            <a:off x="10026046" y="2316249"/>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The CPU is built on a silicon wafer, which serves as the foundation for creating incredibly small circuits. These circuits are responsible for processing all logical operations, enabling the CPU to execute instructions and perform computations efficiently.</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C823DB68-79E9-760D-87B9-FB5CD08D23E0}"/>
              </a:ext>
            </a:extLst>
          </p:cNvPr>
          <p:cNvSpPr txBox="1"/>
          <p:nvPr/>
        </p:nvSpPr>
        <p:spPr>
          <a:xfrm>
            <a:off x="-3406591" y="925512"/>
            <a:ext cx="1303471" cy="4308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Inside the CPU</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38821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900" y="1086993"/>
            <a:ext cx="8478371" cy="3679989"/>
          </a:xfrm>
          <a:prstGeom prst="rect">
            <a:avLst/>
          </a:prstGeom>
        </p:spPr>
      </p:pic>
      <p:sp>
        <p:nvSpPr>
          <p:cNvPr id="3" name="object 3"/>
          <p:cNvSpPr txBox="1">
            <a:spLocks noGrp="1"/>
          </p:cNvSpPr>
          <p:nvPr>
            <p:ph type="title"/>
          </p:nvPr>
        </p:nvSpPr>
        <p:spPr>
          <a:xfrm>
            <a:off x="1557052" y="505919"/>
            <a:ext cx="6031706" cy="425597"/>
          </a:xfrm>
          <a:prstGeom prst="rect">
            <a:avLst/>
          </a:prstGeom>
        </p:spPr>
        <p:txBody>
          <a:bodyPr vert="horz" wrap="square" lIns="0" tIns="10001" rIns="0" bIns="0" rtlCol="0" anchor="ctr">
            <a:spAutoFit/>
          </a:bodyPr>
          <a:lstStyle/>
          <a:p>
            <a:pPr marL="9525">
              <a:lnSpc>
                <a:spcPct val="100000"/>
              </a:lnSpc>
              <a:spcBef>
                <a:spcPts val="79"/>
              </a:spcBef>
            </a:pPr>
            <a:r>
              <a:rPr b="1" spc="-34" dirty="0"/>
              <a:t>Applications</a:t>
            </a:r>
            <a:r>
              <a:rPr b="1" spc="-113" dirty="0"/>
              <a:t> </a:t>
            </a:r>
            <a:r>
              <a:rPr b="1" dirty="0"/>
              <a:t>of</a:t>
            </a:r>
            <a:r>
              <a:rPr b="1" spc="-98" dirty="0"/>
              <a:t> </a:t>
            </a:r>
            <a:r>
              <a:rPr b="1" spc="-30" dirty="0"/>
              <a:t>Quantum</a:t>
            </a:r>
            <a:r>
              <a:rPr b="1" spc="-146" dirty="0"/>
              <a:t> </a:t>
            </a:r>
            <a:r>
              <a:rPr b="1" spc="-15" dirty="0"/>
              <a:t>Computers</a:t>
            </a:r>
          </a:p>
        </p:txBody>
      </p:sp>
      <p:sp>
        <p:nvSpPr>
          <p:cNvPr id="4" name="object 4"/>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30</a:t>
            </a:fld>
            <a:endParaRPr kern="1200" spc="-19" dirty="0">
              <a:ea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0650" y="238491"/>
            <a:ext cx="4183380" cy="379431"/>
          </a:xfrm>
          <a:prstGeom prst="rect">
            <a:avLst/>
          </a:prstGeom>
        </p:spPr>
        <p:txBody>
          <a:bodyPr vert="horz" wrap="square" lIns="0" tIns="10001" rIns="0" bIns="0" rtlCol="0" anchor="ctr">
            <a:spAutoFit/>
          </a:bodyPr>
          <a:lstStyle/>
          <a:p>
            <a:pPr marL="9525">
              <a:lnSpc>
                <a:spcPct val="100000"/>
              </a:lnSpc>
              <a:spcBef>
                <a:spcPts val="79"/>
              </a:spcBef>
            </a:pPr>
            <a:r>
              <a:rPr sz="2400" u="sng" dirty="0">
                <a:uFill>
                  <a:solidFill>
                    <a:srgbClr val="000000"/>
                  </a:solidFill>
                </a:uFill>
                <a:latin typeface="Calibri"/>
                <a:cs typeface="Calibri"/>
              </a:rPr>
              <a:t>Application</a:t>
            </a:r>
            <a:r>
              <a:rPr sz="2400" u="sng" spc="-60" dirty="0">
                <a:uFill>
                  <a:solidFill>
                    <a:srgbClr val="000000"/>
                  </a:solidFill>
                </a:uFill>
                <a:latin typeface="Calibri"/>
                <a:cs typeface="Calibri"/>
              </a:rPr>
              <a:t> </a:t>
            </a:r>
            <a:r>
              <a:rPr sz="2400" u="sng" dirty="0">
                <a:uFill>
                  <a:solidFill>
                    <a:srgbClr val="000000"/>
                  </a:solidFill>
                </a:uFill>
                <a:latin typeface="Calibri"/>
                <a:cs typeface="Calibri"/>
              </a:rPr>
              <a:t>1.</a:t>
            </a:r>
            <a:r>
              <a:rPr sz="2400" u="sng" spc="-75" dirty="0">
                <a:uFill>
                  <a:solidFill>
                    <a:srgbClr val="000000"/>
                  </a:solidFill>
                </a:uFill>
                <a:latin typeface="Calibri"/>
                <a:cs typeface="Calibri"/>
              </a:rPr>
              <a:t> </a:t>
            </a:r>
            <a:r>
              <a:rPr sz="2400" u="sng" dirty="0">
                <a:uFill>
                  <a:solidFill>
                    <a:srgbClr val="000000"/>
                  </a:solidFill>
                </a:uFill>
                <a:latin typeface="Calibri"/>
                <a:cs typeface="Calibri"/>
              </a:rPr>
              <a:t>Quantum</a:t>
            </a:r>
            <a:r>
              <a:rPr sz="2400" u="sng" spc="-75" dirty="0">
                <a:uFill>
                  <a:solidFill>
                    <a:srgbClr val="000000"/>
                  </a:solidFill>
                </a:uFill>
                <a:latin typeface="Calibri"/>
                <a:cs typeface="Calibri"/>
              </a:rPr>
              <a:t> </a:t>
            </a:r>
            <a:r>
              <a:rPr sz="2400" u="sng" spc="-8" dirty="0">
                <a:uFill>
                  <a:solidFill>
                    <a:srgbClr val="000000"/>
                  </a:solidFill>
                </a:uFill>
                <a:latin typeface="Calibri"/>
                <a:cs typeface="Calibri"/>
              </a:rPr>
              <a:t>Factoring</a:t>
            </a:r>
            <a:endParaRPr sz="2400">
              <a:latin typeface="Calibri"/>
              <a:cs typeface="Calibri"/>
            </a:endParaRPr>
          </a:p>
        </p:txBody>
      </p:sp>
      <p:sp>
        <p:nvSpPr>
          <p:cNvPr id="12" name="object 12"/>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31</a:t>
            </a:fld>
            <a:endParaRPr kern="1200" spc="-19" dirty="0">
              <a:ea typeface="+mn-ea"/>
            </a:endParaRPr>
          </a:p>
        </p:txBody>
      </p:sp>
      <p:sp>
        <p:nvSpPr>
          <p:cNvPr id="3" name="object 3"/>
          <p:cNvSpPr txBox="1"/>
          <p:nvPr/>
        </p:nvSpPr>
        <p:spPr>
          <a:xfrm>
            <a:off x="1419892" y="713804"/>
            <a:ext cx="3070859" cy="1045799"/>
          </a:xfrm>
          <a:prstGeom prst="rect">
            <a:avLst/>
          </a:prstGeom>
        </p:spPr>
        <p:txBody>
          <a:bodyPr vert="horz" wrap="square" lIns="0" tIns="9525" rIns="0" bIns="0" rtlCol="0">
            <a:spAutoFit/>
          </a:bodyPr>
          <a:lstStyle/>
          <a:p>
            <a:pPr marL="9525" marR="8096" defTabSz="685800">
              <a:spcBef>
                <a:spcPts val="75"/>
              </a:spcBef>
              <a:buClrTx/>
            </a:pPr>
            <a:r>
              <a:rPr sz="1350" kern="1200" dirty="0">
                <a:solidFill>
                  <a:srgbClr val="0000FF"/>
                </a:solidFill>
                <a:latin typeface="Calibri Light"/>
                <a:ea typeface="+mn-ea"/>
                <a:cs typeface="Calibri Light"/>
              </a:rPr>
              <a:t>A</a:t>
            </a:r>
            <a:r>
              <a:rPr sz="1350" kern="1200" spc="-38"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quantum</a:t>
            </a:r>
            <a:r>
              <a:rPr sz="1350" kern="1200" spc="-41"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computer</a:t>
            </a:r>
            <a:r>
              <a:rPr sz="1350" kern="1200" spc="-45"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can</a:t>
            </a:r>
            <a:r>
              <a:rPr sz="1350" kern="1200" spc="-45"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factor</a:t>
            </a:r>
            <a:r>
              <a:rPr sz="1350" kern="1200" spc="-41" dirty="0">
                <a:solidFill>
                  <a:srgbClr val="0000FF"/>
                </a:solidFill>
                <a:latin typeface="Calibri Light"/>
                <a:ea typeface="+mn-ea"/>
                <a:cs typeface="Calibri Light"/>
              </a:rPr>
              <a:t> </a:t>
            </a:r>
            <a:r>
              <a:rPr sz="1350" kern="1200" spc="-8" dirty="0">
                <a:solidFill>
                  <a:srgbClr val="0000FF"/>
                </a:solidFill>
                <a:latin typeface="Calibri Light"/>
                <a:ea typeface="+mn-ea"/>
                <a:cs typeface="Calibri Light"/>
              </a:rPr>
              <a:t>numbers </a:t>
            </a:r>
            <a:r>
              <a:rPr sz="1350" kern="1200" spc="-19" dirty="0">
                <a:solidFill>
                  <a:srgbClr val="0000FF"/>
                </a:solidFill>
                <a:latin typeface="Calibri Light"/>
                <a:ea typeface="+mn-ea"/>
                <a:cs typeface="Calibri Light"/>
              </a:rPr>
              <a:t>exponentially</a:t>
            </a:r>
            <a:r>
              <a:rPr sz="1350" kern="1200" spc="-60" dirty="0">
                <a:solidFill>
                  <a:srgbClr val="0000FF"/>
                </a:solidFill>
                <a:latin typeface="Calibri Light"/>
                <a:ea typeface="+mn-ea"/>
                <a:cs typeface="Calibri Light"/>
              </a:rPr>
              <a:t> </a:t>
            </a:r>
            <a:r>
              <a:rPr sz="1350" kern="1200" spc="-8" dirty="0">
                <a:solidFill>
                  <a:srgbClr val="0000FF"/>
                </a:solidFill>
                <a:latin typeface="Calibri Light"/>
                <a:ea typeface="+mn-ea"/>
                <a:cs typeface="Calibri Light"/>
              </a:rPr>
              <a:t>faster</a:t>
            </a:r>
            <a:r>
              <a:rPr sz="1350" kern="1200" spc="-56"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than</a:t>
            </a:r>
            <a:r>
              <a:rPr sz="1350" kern="1200" spc="-49" dirty="0">
                <a:solidFill>
                  <a:srgbClr val="0000FF"/>
                </a:solidFill>
                <a:latin typeface="Calibri Light"/>
                <a:ea typeface="+mn-ea"/>
                <a:cs typeface="Calibri Light"/>
              </a:rPr>
              <a:t> </a:t>
            </a:r>
            <a:r>
              <a:rPr sz="1350" kern="1200" dirty="0">
                <a:solidFill>
                  <a:srgbClr val="0000FF"/>
                </a:solidFill>
                <a:latin typeface="Calibri Light"/>
                <a:ea typeface="+mn-ea"/>
                <a:cs typeface="Calibri Light"/>
              </a:rPr>
              <a:t>classical</a:t>
            </a:r>
            <a:r>
              <a:rPr sz="1350" kern="1200" spc="-26" dirty="0">
                <a:solidFill>
                  <a:srgbClr val="0000FF"/>
                </a:solidFill>
                <a:latin typeface="Calibri Light"/>
                <a:ea typeface="+mn-ea"/>
                <a:cs typeface="Calibri Light"/>
              </a:rPr>
              <a:t> </a:t>
            </a:r>
            <a:r>
              <a:rPr sz="1350" kern="1200" spc="-8" dirty="0">
                <a:solidFill>
                  <a:srgbClr val="0000FF"/>
                </a:solidFill>
                <a:latin typeface="Calibri Light"/>
                <a:ea typeface="+mn-ea"/>
                <a:cs typeface="Calibri Light"/>
              </a:rPr>
              <a:t>computers</a:t>
            </a:r>
            <a:endParaRPr sz="1350" kern="1200">
              <a:solidFill>
                <a:prstClr val="black"/>
              </a:solidFill>
              <a:latin typeface="Calibri Light"/>
              <a:ea typeface="+mn-ea"/>
              <a:cs typeface="Calibri Light"/>
            </a:endParaRPr>
          </a:p>
          <a:p>
            <a:pPr marL="9525" defTabSz="685800">
              <a:spcBef>
                <a:spcPts val="1639"/>
              </a:spcBef>
              <a:buClrTx/>
            </a:pPr>
            <a:r>
              <a:rPr sz="1350" kern="1200" dirty="0">
                <a:solidFill>
                  <a:srgbClr val="C00000"/>
                </a:solidFill>
                <a:latin typeface="Calibri Light"/>
                <a:ea typeface="+mn-ea"/>
                <a:cs typeface="Calibri Light"/>
              </a:rPr>
              <a:t>15</a:t>
            </a:r>
            <a:r>
              <a:rPr sz="1350" kern="1200" spc="304" dirty="0">
                <a:solidFill>
                  <a:srgbClr val="C00000"/>
                </a:solidFill>
                <a:latin typeface="Calibri Light"/>
                <a:ea typeface="+mn-ea"/>
                <a:cs typeface="Calibri Light"/>
              </a:rPr>
              <a:t> </a:t>
            </a:r>
            <a:r>
              <a:rPr sz="1350" kern="1200" dirty="0">
                <a:solidFill>
                  <a:srgbClr val="C00000"/>
                </a:solidFill>
                <a:latin typeface="Calibri Light"/>
                <a:ea typeface="+mn-ea"/>
                <a:cs typeface="Calibri Light"/>
              </a:rPr>
              <a:t>=</a:t>
            </a:r>
            <a:r>
              <a:rPr sz="1350" kern="1200" spc="-8" dirty="0">
                <a:solidFill>
                  <a:srgbClr val="C00000"/>
                </a:solidFill>
                <a:latin typeface="Calibri Light"/>
                <a:ea typeface="+mn-ea"/>
                <a:cs typeface="Calibri Light"/>
              </a:rPr>
              <a:t> </a:t>
            </a:r>
            <a:r>
              <a:rPr sz="1350" kern="1200" dirty="0">
                <a:solidFill>
                  <a:srgbClr val="C00000"/>
                </a:solidFill>
                <a:latin typeface="Calibri Light"/>
                <a:ea typeface="+mn-ea"/>
                <a:cs typeface="Calibri Light"/>
              </a:rPr>
              <a:t>3</a:t>
            </a:r>
            <a:r>
              <a:rPr sz="1350" kern="1200" spc="8" dirty="0">
                <a:solidFill>
                  <a:srgbClr val="C00000"/>
                </a:solidFill>
                <a:latin typeface="Calibri Light"/>
                <a:ea typeface="+mn-ea"/>
                <a:cs typeface="Calibri Light"/>
              </a:rPr>
              <a:t> </a:t>
            </a:r>
            <a:r>
              <a:rPr sz="1350" kern="1200" dirty="0">
                <a:solidFill>
                  <a:srgbClr val="C00000"/>
                </a:solidFill>
                <a:latin typeface="Symbol"/>
                <a:ea typeface="+mn-ea"/>
                <a:cs typeface="Symbol"/>
              </a:rPr>
              <a:t></a:t>
            </a:r>
            <a:r>
              <a:rPr sz="1350" kern="1200" spc="-41" dirty="0">
                <a:solidFill>
                  <a:srgbClr val="C00000"/>
                </a:solidFill>
                <a:latin typeface="Times New Roman"/>
                <a:ea typeface="+mn-ea"/>
                <a:cs typeface="Times New Roman"/>
              </a:rPr>
              <a:t> </a:t>
            </a:r>
            <a:r>
              <a:rPr sz="1350" kern="1200" dirty="0">
                <a:solidFill>
                  <a:srgbClr val="C00000"/>
                </a:solidFill>
                <a:latin typeface="Calibri Light"/>
                <a:ea typeface="+mn-ea"/>
                <a:cs typeface="Calibri Light"/>
              </a:rPr>
              <a:t>5</a:t>
            </a:r>
            <a:r>
              <a:rPr sz="1350" kern="1200" spc="304" dirty="0">
                <a:solidFill>
                  <a:srgbClr val="C00000"/>
                </a:solidFill>
                <a:latin typeface="Calibri Light"/>
                <a:ea typeface="+mn-ea"/>
                <a:cs typeface="Calibri Light"/>
              </a:rPr>
              <a:t> </a:t>
            </a:r>
            <a:r>
              <a:rPr sz="1350" kern="1200" spc="-8" dirty="0">
                <a:solidFill>
                  <a:srgbClr val="C00000"/>
                </a:solidFill>
                <a:latin typeface="Calibri Light"/>
                <a:ea typeface="+mn-ea"/>
                <a:cs typeface="Calibri Light"/>
              </a:rPr>
              <a:t>(…easy)</a:t>
            </a:r>
            <a:endParaRPr sz="1350" kern="1200">
              <a:solidFill>
                <a:prstClr val="black"/>
              </a:solidFill>
              <a:latin typeface="Calibri Light"/>
              <a:ea typeface="+mn-ea"/>
              <a:cs typeface="Calibri Light"/>
            </a:endParaRPr>
          </a:p>
          <a:p>
            <a:pPr marL="9525" defTabSz="685800">
              <a:buClrTx/>
            </a:pPr>
            <a:r>
              <a:rPr sz="1350" kern="1200" spc="-8" dirty="0">
                <a:solidFill>
                  <a:srgbClr val="C00000"/>
                </a:solidFill>
                <a:latin typeface="Calibri Light"/>
                <a:ea typeface="+mn-ea"/>
                <a:cs typeface="Calibri Light"/>
              </a:rPr>
              <a:t>38647884621009387621432325631</a:t>
            </a:r>
            <a:r>
              <a:rPr sz="1350" kern="1200" spc="281" dirty="0">
                <a:solidFill>
                  <a:srgbClr val="C00000"/>
                </a:solidFill>
                <a:latin typeface="Calibri Light"/>
                <a:ea typeface="+mn-ea"/>
                <a:cs typeface="Calibri Light"/>
              </a:rPr>
              <a:t> </a:t>
            </a:r>
            <a:r>
              <a:rPr sz="1350" kern="1200" dirty="0">
                <a:solidFill>
                  <a:srgbClr val="C00000"/>
                </a:solidFill>
                <a:latin typeface="Calibri Light"/>
                <a:ea typeface="+mn-ea"/>
                <a:cs typeface="Calibri Light"/>
              </a:rPr>
              <a:t>=</a:t>
            </a:r>
            <a:r>
              <a:rPr sz="1350" kern="1200" spc="-15" dirty="0">
                <a:solidFill>
                  <a:srgbClr val="C00000"/>
                </a:solidFill>
                <a:latin typeface="Calibri Light"/>
                <a:ea typeface="+mn-ea"/>
                <a:cs typeface="Calibri Light"/>
              </a:rPr>
              <a:t> </a:t>
            </a:r>
            <a:r>
              <a:rPr sz="1350" kern="1200" dirty="0">
                <a:solidFill>
                  <a:srgbClr val="C00000"/>
                </a:solidFill>
                <a:latin typeface="Calibri Light"/>
                <a:ea typeface="+mn-ea"/>
                <a:cs typeface="Calibri Light"/>
              </a:rPr>
              <a:t>?</a:t>
            </a:r>
            <a:r>
              <a:rPr sz="1350" kern="1200" spc="-41" dirty="0">
                <a:solidFill>
                  <a:srgbClr val="C00000"/>
                </a:solidFill>
                <a:latin typeface="Calibri Light"/>
                <a:ea typeface="+mn-ea"/>
                <a:cs typeface="Calibri Light"/>
              </a:rPr>
              <a:t> </a:t>
            </a:r>
            <a:r>
              <a:rPr sz="1350" b="1" kern="1200" dirty="0">
                <a:solidFill>
                  <a:srgbClr val="C00000"/>
                </a:solidFill>
                <a:latin typeface="Symbol"/>
                <a:ea typeface="+mn-ea"/>
                <a:cs typeface="Symbol"/>
              </a:rPr>
              <a:t></a:t>
            </a:r>
            <a:r>
              <a:rPr sz="1350" kern="1200" spc="-56" dirty="0">
                <a:solidFill>
                  <a:srgbClr val="C00000"/>
                </a:solidFill>
                <a:latin typeface="Times New Roman"/>
                <a:ea typeface="+mn-ea"/>
                <a:cs typeface="Times New Roman"/>
              </a:rPr>
              <a:t> </a:t>
            </a:r>
            <a:r>
              <a:rPr sz="1350" kern="1200" spc="-38" dirty="0">
                <a:solidFill>
                  <a:srgbClr val="C00000"/>
                </a:solidFill>
                <a:latin typeface="Calibri Light"/>
                <a:ea typeface="+mn-ea"/>
                <a:cs typeface="Calibri Light"/>
              </a:rPr>
              <a:t>?</a:t>
            </a:r>
            <a:endParaRPr sz="1350" kern="1200">
              <a:solidFill>
                <a:prstClr val="black"/>
              </a:solidFill>
              <a:latin typeface="Calibri Light"/>
              <a:ea typeface="+mn-ea"/>
              <a:cs typeface="Calibri Light"/>
            </a:endParaRPr>
          </a:p>
        </p:txBody>
      </p:sp>
      <p:sp>
        <p:nvSpPr>
          <p:cNvPr id="5" name="object 5"/>
          <p:cNvSpPr txBox="1"/>
          <p:nvPr/>
        </p:nvSpPr>
        <p:spPr>
          <a:xfrm>
            <a:off x="1467041" y="1793938"/>
            <a:ext cx="2458878" cy="851035"/>
          </a:xfrm>
          <a:prstGeom prst="rect">
            <a:avLst/>
          </a:prstGeom>
          <a:solidFill>
            <a:srgbClr val="FFFF99"/>
          </a:solidFill>
          <a:ln w="28575">
            <a:solidFill>
              <a:srgbClr val="000000"/>
            </a:solidFill>
          </a:ln>
        </p:spPr>
        <p:txBody>
          <a:bodyPr vert="horz" wrap="square" lIns="0" tIns="22384" rIns="0" bIns="0" rtlCol="0">
            <a:spAutoFit/>
          </a:bodyPr>
          <a:lstStyle/>
          <a:p>
            <a:pPr marL="68104" defTabSz="685800">
              <a:spcBef>
                <a:spcPts val="176"/>
              </a:spcBef>
              <a:buClrTx/>
            </a:pPr>
            <a:r>
              <a:rPr sz="1350" b="1" i="1" kern="1200" dirty="0">
                <a:solidFill>
                  <a:srgbClr val="C00000"/>
                </a:solidFill>
                <a:latin typeface="Calibri"/>
                <a:ea typeface="+mn-ea"/>
                <a:cs typeface="Calibri"/>
              </a:rPr>
              <a:t>Importance:</a:t>
            </a:r>
            <a:r>
              <a:rPr sz="1350" b="1" i="1" kern="1200" spc="-53" dirty="0">
                <a:solidFill>
                  <a:srgbClr val="C00000"/>
                </a:solidFill>
                <a:latin typeface="Calibri"/>
                <a:ea typeface="+mn-ea"/>
                <a:cs typeface="Calibri"/>
              </a:rPr>
              <a:t> </a:t>
            </a:r>
            <a:r>
              <a:rPr sz="1350" b="1" i="1" kern="1200" spc="-8" dirty="0">
                <a:solidFill>
                  <a:srgbClr val="C00000"/>
                </a:solidFill>
                <a:latin typeface="Calibri"/>
                <a:ea typeface="+mn-ea"/>
                <a:cs typeface="Calibri"/>
              </a:rPr>
              <a:t>cryptanalysis</a:t>
            </a:r>
            <a:endParaRPr sz="1350" kern="1200">
              <a:solidFill>
                <a:prstClr val="black"/>
              </a:solidFill>
              <a:latin typeface="Calibri"/>
              <a:ea typeface="+mn-ea"/>
              <a:cs typeface="Calibri"/>
            </a:endParaRPr>
          </a:p>
          <a:p>
            <a:pPr marL="68104" marR="97631" defTabSz="685800">
              <a:spcBef>
                <a:spcPts val="1620"/>
              </a:spcBef>
              <a:buClrTx/>
            </a:pPr>
            <a:r>
              <a:rPr sz="1350" kern="1200" dirty="0">
                <a:solidFill>
                  <a:srgbClr val="0000FF"/>
                </a:solidFill>
                <a:latin typeface="Calibri"/>
                <a:ea typeface="+mn-ea"/>
                <a:cs typeface="Calibri"/>
              </a:rPr>
              <a:t>public</a:t>
            </a:r>
            <a:r>
              <a:rPr sz="1350" kern="1200" spc="-38" dirty="0">
                <a:solidFill>
                  <a:srgbClr val="0000FF"/>
                </a:solidFill>
                <a:latin typeface="Calibri"/>
                <a:ea typeface="+mn-ea"/>
                <a:cs typeface="Calibri"/>
              </a:rPr>
              <a:t> </a:t>
            </a:r>
            <a:r>
              <a:rPr sz="1350" kern="1200" dirty="0">
                <a:solidFill>
                  <a:srgbClr val="0000FF"/>
                </a:solidFill>
                <a:latin typeface="Calibri"/>
                <a:ea typeface="+mn-ea"/>
                <a:cs typeface="Calibri"/>
              </a:rPr>
              <a:t>key</a:t>
            </a:r>
            <a:r>
              <a:rPr sz="1350" kern="1200" spc="-49" dirty="0">
                <a:solidFill>
                  <a:srgbClr val="0000FF"/>
                </a:solidFill>
                <a:latin typeface="Calibri"/>
                <a:ea typeface="+mn-ea"/>
                <a:cs typeface="Calibri"/>
              </a:rPr>
              <a:t> </a:t>
            </a:r>
            <a:r>
              <a:rPr sz="1350" kern="1200" spc="-8" dirty="0">
                <a:solidFill>
                  <a:srgbClr val="0000FF"/>
                </a:solidFill>
                <a:latin typeface="Calibri"/>
                <a:ea typeface="+mn-ea"/>
                <a:cs typeface="Calibri"/>
              </a:rPr>
              <a:t>cryptography</a:t>
            </a:r>
            <a:r>
              <a:rPr sz="1350" kern="1200" spc="-41" dirty="0">
                <a:solidFill>
                  <a:srgbClr val="0000FF"/>
                </a:solidFill>
                <a:latin typeface="Calibri"/>
                <a:ea typeface="+mn-ea"/>
                <a:cs typeface="Calibri"/>
              </a:rPr>
              <a:t> </a:t>
            </a:r>
            <a:r>
              <a:rPr sz="1350" kern="1200" dirty="0">
                <a:solidFill>
                  <a:srgbClr val="0000FF"/>
                </a:solidFill>
                <a:latin typeface="Calibri"/>
                <a:ea typeface="+mn-ea"/>
                <a:cs typeface="Calibri"/>
              </a:rPr>
              <a:t>relies</a:t>
            </a:r>
            <a:r>
              <a:rPr sz="1350" kern="1200" spc="-41" dirty="0">
                <a:solidFill>
                  <a:srgbClr val="0000FF"/>
                </a:solidFill>
                <a:latin typeface="Calibri"/>
                <a:ea typeface="+mn-ea"/>
                <a:cs typeface="Calibri"/>
              </a:rPr>
              <a:t> </a:t>
            </a:r>
            <a:r>
              <a:rPr sz="1350" kern="1200" spc="-19" dirty="0">
                <a:solidFill>
                  <a:srgbClr val="0000FF"/>
                </a:solidFill>
                <a:latin typeface="Calibri"/>
                <a:ea typeface="+mn-ea"/>
                <a:cs typeface="Calibri"/>
              </a:rPr>
              <a:t>on </a:t>
            </a:r>
            <a:r>
              <a:rPr sz="1350" kern="1200" dirty="0">
                <a:solidFill>
                  <a:srgbClr val="0000FF"/>
                </a:solidFill>
                <a:latin typeface="Calibri"/>
                <a:ea typeface="+mn-ea"/>
                <a:cs typeface="Calibri"/>
              </a:rPr>
              <a:t>inability</a:t>
            </a:r>
            <a:r>
              <a:rPr sz="1350" kern="1200" spc="-26" dirty="0">
                <a:solidFill>
                  <a:srgbClr val="0000FF"/>
                </a:solidFill>
                <a:latin typeface="Calibri"/>
                <a:ea typeface="+mn-ea"/>
                <a:cs typeface="Calibri"/>
              </a:rPr>
              <a:t> </a:t>
            </a:r>
            <a:r>
              <a:rPr sz="1350" kern="1200" dirty="0">
                <a:solidFill>
                  <a:srgbClr val="0000FF"/>
                </a:solidFill>
                <a:latin typeface="Calibri"/>
                <a:ea typeface="+mn-ea"/>
                <a:cs typeface="Calibri"/>
              </a:rPr>
              <a:t>to</a:t>
            </a:r>
            <a:r>
              <a:rPr sz="1350" kern="1200" spc="-45" dirty="0">
                <a:solidFill>
                  <a:srgbClr val="0000FF"/>
                </a:solidFill>
                <a:latin typeface="Calibri"/>
                <a:ea typeface="+mn-ea"/>
                <a:cs typeface="Calibri"/>
              </a:rPr>
              <a:t> </a:t>
            </a:r>
            <a:r>
              <a:rPr sz="1350" kern="1200" dirty="0">
                <a:solidFill>
                  <a:srgbClr val="0000FF"/>
                </a:solidFill>
                <a:latin typeface="Calibri"/>
                <a:ea typeface="+mn-ea"/>
                <a:cs typeface="Calibri"/>
              </a:rPr>
              <a:t>factor</a:t>
            </a:r>
            <a:r>
              <a:rPr sz="1350" kern="1200" spc="-38" dirty="0">
                <a:solidFill>
                  <a:srgbClr val="0000FF"/>
                </a:solidFill>
                <a:latin typeface="Calibri"/>
                <a:ea typeface="+mn-ea"/>
                <a:cs typeface="Calibri"/>
              </a:rPr>
              <a:t> </a:t>
            </a:r>
            <a:r>
              <a:rPr sz="1350" kern="1200" dirty="0">
                <a:solidFill>
                  <a:srgbClr val="0000FF"/>
                </a:solidFill>
                <a:latin typeface="Calibri"/>
                <a:ea typeface="+mn-ea"/>
                <a:cs typeface="Calibri"/>
              </a:rPr>
              <a:t>large</a:t>
            </a:r>
            <a:r>
              <a:rPr sz="1350" kern="1200" spc="-30" dirty="0">
                <a:solidFill>
                  <a:srgbClr val="0000FF"/>
                </a:solidFill>
                <a:latin typeface="Calibri"/>
                <a:ea typeface="+mn-ea"/>
                <a:cs typeface="Calibri"/>
              </a:rPr>
              <a:t> </a:t>
            </a:r>
            <a:r>
              <a:rPr sz="1350" kern="1200" spc="-8" dirty="0">
                <a:solidFill>
                  <a:srgbClr val="0000FF"/>
                </a:solidFill>
                <a:latin typeface="Calibri"/>
                <a:ea typeface="+mn-ea"/>
                <a:cs typeface="Calibri"/>
              </a:rPr>
              <a:t>numbers</a:t>
            </a:r>
            <a:endParaRPr sz="1350" kern="1200">
              <a:solidFill>
                <a:prstClr val="black"/>
              </a:solidFill>
              <a:latin typeface="Calibri"/>
              <a:ea typeface="+mn-ea"/>
              <a:cs typeface="Calibri"/>
            </a:endParaRPr>
          </a:p>
        </p:txBody>
      </p:sp>
      <p:sp>
        <p:nvSpPr>
          <p:cNvPr id="6" name="object 6"/>
          <p:cNvSpPr txBox="1"/>
          <p:nvPr/>
        </p:nvSpPr>
        <p:spPr>
          <a:xfrm>
            <a:off x="1416939" y="2820981"/>
            <a:ext cx="3872389" cy="379431"/>
          </a:xfrm>
          <a:prstGeom prst="rect">
            <a:avLst/>
          </a:prstGeom>
        </p:spPr>
        <p:txBody>
          <a:bodyPr vert="horz" wrap="square" lIns="0" tIns="10001" rIns="0" bIns="0" rtlCol="0">
            <a:spAutoFit/>
          </a:bodyPr>
          <a:lstStyle/>
          <a:p>
            <a:pPr marL="9525" defTabSz="685800">
              <a:spcBef>
                <a:spcPts val="79"/>
              </a:spcBef>
              <a:buClrTx/>
            </a:pPr>
            <a:r>
              <a:rPr sz="2400" u="sng" kern="1200" dirty="0">
                <a:solidFill>
                  <a:prstClr val="black"/>
                </a:solidFill>
                <a:uFill>
                  <a:solidFill>
                    <a:srgbClr val="000000"/>
                  </a:solidFill>
                </a:uFill>
                <a:latin typeface="Calibri"/>
                <a:ea typeface="+mn-ea"/>
                <a:cs typeface="Calibri"/>
              </a:rPr>
              <a:t>Application</a:t>
            </a:r>
            <a:r>
              <a:rPr sz="2400" u="sng" kern="1200" spc="-60" dirty="0">
                <a:solidFill>
                  <a:prstClr val="black"/>
                </a:solidFill>
                <a:uFill>
                  <a:solidFill>
                    <a:srgbClr val="000000"/>
                  </a:solidFill>
                </a:uFill>
                <a:latin typeface="Calibri"/>
                <a:ea typeface="+mn-ea"/>
                <a:cs typeface="Calibri"/>
              </a:rPr>
              <a:t> </a:t>
            </a:r>
            <a:r>
              <a:rPr sz="2400" u="sng" kern="1200" dirty="0">
                <a:solidFill>
                  <a:prstClr val="black"/>
                </a:solidFill>
                <a:uFill>
                  <a:solidFill>
                    <a:srgbClr val="000000"/>
                  </a:solidFill>
                </a:uFill>
                <a:latin typeface="Calibri"/>
                <a:ea typeface="+mn-ea"/>
                <a:cs typeface="Calibri"/>
              </a:rPr>
              <a:t>2:</a:t>
            </a:r>
            <a:r>
              <a:rPr sz="2400" u="sng" kern="1200" spc="-71" dirty="0">
                <a:solidFill>
                  <a:prstClr val="black"/>
                </a:solidFill>
                <a:uFill>
                  <a:solidFill>
                    <a:srgbClr val="000000"/>
                  </a:solidFill>
                </a:uFill>
                <a:latin typeface="Calibri"/>
                <a:ea typeface="+mn-ea"/>
                <a:cs typeface="Calibri"/>
              </a:rPr>
              <a:t> </a:t>
            </a:r>
            <a:r>
              <a:rPr sz="2400" u="sng" kern="1200" dirty="0">
                <a:solidFill>
                  <a:prstClr val="black"/>
                </a:solidFill>
                <a:uFill>
                  <a:solidFill>
                    <a:srgbClr val="000000"/>
                  </a:solidFill>
                </a:uFill>
                <a:latin typeface="Calibri"/>
                <a:ea typeface="+mn-ea"/>
                <a:cs typeface="Calibri"/>
              </a:rPr>
              <a:t>Quantum</a:t>
            </a:r>
            <a:r>
              <a:rPr sz="2400" u="sng" kern="1200" spc="-75" dirty="0">
                <a:solidFill>
                  <a:prstClr val="black"/>
                </a:solidFill>
                <a:uFill>
                  <a:solidFill>
                    <a:srgbClr val="000000"/>
                  </a:solidFill>
                </a:uFill>
                <a:latin typeface="Calibri"/>
                <a:ea typeface="+mn-ea"/>
                <a:cs typeface="Calibri"/>
              </a:rPr>
              <a:t> </a:t>
            </a:r>
            <a:r>
              <a:rPr sz="2400" u="sng" kern="1200" spc="-8" dirty="0">
                <a:solidFill>
                  <a:prstClr val="black"/>
                </a:solidFill>
                <a:uFill>
                  <a:solidFill>
                    <a:srgbClr val="000000"/>
                  </a:solidFill>
                </a:uFill>
                <a:latin typeface="Calibri"/>
                <a:ea typeface="+mn-ea"/>
                <a:cs typeface="Calibri"/>
              </a:rPr>
              <a:t>Search</a:t>
            </a:r>
            <a:endParaRPr sz="2400" kern="1200">
              <a:solidFill>
                <a:prstClr val="black"/>
              </a:solidFill>
              <a:latin typeface="Calibri"/>
              <a:ea typeface="+mn-ea"/>
              <a:cs typeface="Calibri"/>
            </a:endParaRPr>
          </a:p>
        </p:txBody>
      </p:sp>
      <p:sp>
        <p:nvSpPr>
          <p:cNvPr id="7" name="object 7"/>
          <p:cNvSpPr txBox="1"/>
          <p:nvPr/>
        </p:nvSpPr>
        <p:spPr>
          <a:xfrm>
            <a:off x="5885592" y="2931414"/>
            <a:ext cx="1195388" cy="217367"/>
          </a:xfrm>
          <a:prstGeom prst="rect">
            <a:avLst/>
          </a:prstGeom>
        </p:spPr>
        <p:txBody>
          <a:bodyPr vert="horz" wrap="square" lIns="0" tIns="9525" rIns="0" bIns="0" rtlCol="0">
            <a:spAutoFit/>
          </a:bodyPr>
          <a:lstStyle/>
          <a:p>
            <a:pPr marL="9525" defTabSz="685800">
              <a:spcBef>
                <a:spcPts val="75"/>
              </a:spcBef>
              <a:buClrTx/>
            </a:pPr>
            <a:r>
              <a:rPr sz="1350" kern="1200" dirty="0">
                <a:solidFill>
                  <a:prstClr val="black"/>
                </a:solidFill>
                <a:latin typeface="Times New Roman"/>
                <a:ea typeface="+mn-ea"/>
                <a:cs typeface="Times New Roman"/>
              </a:rPr>
              <a:t>L.</a:t>
            </a:r>
            <a:r>
              <a:rPr sz="1350" kern="1200" spc="-26" dirty="0">
                <a:solidFill>
                  <a:prstClr val="black"/>
                </a:solidFill>
                <a:latin typeface="Times New Roman"/>
                <a:ea typeface="+mn-ea"/>
                <a:cs typeface="Times New Roman"/>
              </a:rPr>
              <a:t> </a:t>
            </a:r>
            <a:r>
              <a:rPr sz="1350" kern="1200" dirty="0">
                <a:solidFill>
                  <a:prstClr val="black"/>
                </a:solidFill>
                <a:latin typeface="Times New Roman"/>
                <a:ea typeface="+mn-ea"/>
                <a:cs typeface="Times New Roman"/>
              </a:rPr>
              <a:t>Grover</a:t>
            </a:r>
            <a:r>
              <a:rPr sz="1350" kern="1200" spc="-26" dirty="0">
                <a:solidFill>
                  <a:prstClr val="black"/>
                </a:solidFill>
                <a:latin typeface="Times New Roman"/>
                <a:ea typeface="+mn-ea"/>
                <a:cs typeface="Times New Roman"/>
              </a:rPr>
              <a:t> </a:t>
            </a:r>
            <a:r>
              <a:rPr sz="1350" kern="1200" spc="-8" dirty="0">
                <a:solidFill>
                  <a:prstClr val="black"/>
                </a:solidFill>
                <a:latin typeface="Times New Roman"/>
                <a:ea typeface="+mn-ea"/>
                <a:cs typeface="Times New Roman"/>
              </a:rPr>
              <a:t>(1997)</a:t>
            </a:r>
            <a:endParaRPr sz="1350" kern="1200">
              <a:solidFill>
                <a:prstClr val="black"/>
              </a:solidFill>
              <a:latin typeface="Times New Roman"/>
              <a:ea typeface="+mn-ea"/>
              <a:cs typeface="Times New Roman"/>
            </a:endParaRPr>
          </a:p>
        </p:txBody>
      </p:sp>
      <p:sp>
        <p:nvSpPr>
          <p:cNvPr id="8" name="object 8"/>
          <p:cNvSpPr txBox="1"/>
          <p:nvPr/>
        </p:nvSpPr>
        <p:spPr>
          <a:xfrm>
            <a:off x="1466755" y="3202781"/>
            <a:ext cx="3370421" cy="632866"/>
          </a:xfrm>
          <a:prstGeom prst="rect">
            <a:avLst/>
          </a:prstGeom>
        </p:spPr>
        <p:txBody>
          <a:bodyPr vert="horz" wrap="square" lIns="0" tIns="9525" rIns="0" bIns="0" rtlCol="0">
            <a:spAutoFit/>
          </a:bodyPr>
          <a:lstStyle/>
          <a:p>
            <a:pPr marL="9525" marR="3810" defTabSz="685800">
              <a:spcBef>
                <a:spcPts val="75"/>
              </a:spcBef>
              <a:buClrTx/>
            </a:pPr>
            <a:r>
              <a:rPr sz="1350" kern="1200" dirty="0">
                <a:solidFill>
                  <a:srgbClr val="0000FF"/>
                </a:solidFill>
                <a:latin typeface="Calibri"/>
                <a:ea typeface="+mn-ea"/>
                <a:cs typeface="Calibri"/>
              </a:rPr>
              <a:t>A</a:t>
            </a:r>
            <a:r>
              <a:rPr sz="1350" kern="1200" spc="-34" dirty="0">
                <a:solidFill>
                  <a:srgbClr val="0000FF"/>
                </a:solidFill>
                <a:latin typeface="Calibri"/>
                <a:ea typeface="+mn-ea"/>
                <a:cs typeface="Calibri"/>
              </a:rPr>
              <a:t> </a:t>
            </a:r>
            <a:r>
              <a:rPr sz="1350" kern="1200" dirty="0">
                <a:solidFill>
                  <a:srgbClr val="0000FF"/>
                </a:solidFill>
                <a:latin typeface="Calibri"/>
                <a:ea typeface="+mn-ea"/>
                <a:cs typeface="Calibri"/>
              </a:rPr>
              <a:t>quantum</a:t>
            </a:r>
            <a:r>
              <a:rPr sz="1350" kern="1200" spc="-34" dirty="0">
                <a:solidFill>
                  <a:srgbClr val="0000FF"/>
                </a:solidFill>
                <a:latin typeface="Calibri"/>
                <a:ea typeface="+mn-ea"/>
                <a:cs typeface="Calibri"/>
              </a:rPr>
              <a:t> </a:t>
            </a:r>
            <a:r>
              <a:rPr sz="1350" kern="1200" spc="-8" dirty="0">
                <a:solidFill>
                  <a:srgbClr val="0000FF"/>
                </a:solidFill>
                <a:latin typeface="Calibri"/>
                <a:ea typeface="+mn-ea"/>
                <a:cs typeface="Calibri"/>
              </a:rPr>
              <a:t>computer</a:t>
            </a:r>
            <a:r>
              <a:rPr sz="1350" kern="1200" spc="-19" dirty="0">
                <a:solidFill>
                  <a:srgbClr val="0000FF"/>
                </a:solidFill>
                <a:latin typeface="Calibri"/>
                <a:ea typeface="+mn-ea"/>
                <a:cs typeface="Calibri"/>
              </a:rPr>
              <a:t> </a:t>
            </a:r>
            <a:r>
              <a:rPr sz="1350" kern="1200" dirty="0">
                <a:solidFill>
                  <a:srgbClr val="0000FF"/>
                </a:solidFill>
                <a:latin typeface="Calibri"/>
                <a:ea typeface="+mn-ea"/>
                <a:cs typeface="Calibri"/>
              </a:rPr>
              <a:t>can</a:t>
            </a:r>
            <a:r>
              <a:rPr sz="1350" kern="1200" spc="-34" dirty="0">
                <a:solidFill>
                  <a:srgbClr val="0000FF"/>
                </a:solidFill>
                <a:latin typeface="Calibri"/>
                <a:ea typeface="+mn-ea"/>
                <a:cs typeface="Calibri"/>
              </a:rPr>
              <a:t> </a:t>
            </a:r>
            <a:r>
              <a:rPr sz="1350" kern="1200" dirty="0">
                <a:solidFill>
                  <a:srgbClr val="0000FF"/>
                </a:solidFill>
                <a:latin typeface="Calibri"/>
                <a:ea typeface="+mn-ea"/>
                <a:cs typeface="Calibri"/>
              </a:rPr>
              <a:t>find</a:t>
            </a:r>
            <a:r>
              <a:rPr sz="1350" kern="1200" spc="-26" dirty="0">
                <a:solidFill>
                  <a:srgbClr val="0000FF"/>
                </a:solidFill>
                <a:latin typeface="Calibri"/>
                <a:ea typeface="+mn-ea"/>
                <a:cs typeface="Calibri"/>
              </a:rPr>
              <a:t> </a:t>
            </a:r>
            <a:r>
              <a:rPr sz="1350" kern="1200" dirty="0">
                <a:solidFill>
                  <a:srgbClr val="0000FF"/>
                </a:solidFill>
                <a:latin typeface="Calibri"/>
                <a:ea typeface="+mn-ea"/>
                <a:cs typeface="Calibri"/>
              </a:rPr>
              <a:t>a</a:t>
            </a:r>
            <a:r>
              <a:rPr sz="1350" kern="1200" spc="-34" dirty="0">
                <a:solidFill>
                  <a:srgbClr val="0000FF"/>
                </a:solidFill>
                <a:latin typeface="Calibri"/>
                <a:ea typeface="+mn-ea"/>
                <a:cs typeface="Calibri"/>
              </a:rPr>
              <a:t> </a:t>
            </a:r>
            <a:r>
              <a:rPr sz="1350" kern="1200" dirty="0">
                <a:solidFill>
                  <a:srgbClr val="0000FF"/>
                </a:solidFill>
                <a:latin typeface="Calibri"/>
                <a:ea typeface="+mn-ea"/>
                <a:cs typeface="Calibri"/>
              </a:rPr>
              <a:t>marked</a:t>
            </a:r>
            <a:r>
              <a:rPr sz="1350" kern="1200" spc="-23" dirty="0">
                <a:solidFill>
                  <a:srgbClr val="0000FF"/>
                </a:solidFill>
                <a:latin typeface="Calibri"/>
                <a:ea typeface="+mn-ea"/>
                <a:cs typeface="Calibri"/>
              </a:rPr>
              <a:t> </a:t>
            </a:r>
            <a:r>
              <a:rPr sz="1350" kern="1200" dirty="0">
                <a:solidFill>
                  <a:srgbClr val="0000FF"/>
                </a:solidFill>
                <a:latin typeface="Calibri"/>
                <a:ea typeface="+mn-ea"/>
                <a:cs typeface="Calibri"/>
              </a:rPr>
              <a:t>entry</a:t>
            </a:r>
            <a:r>
              <a:rPr sz="1350" kern="1200" spc="-38" dirty="0">
                <a:solidFill>
                  <a:srgbClr val="0000FF"/>
                </a:solidFill>
                <a:latin typeface="Calibri"/>
                <a:ea typeface="+mn-ea"/>
                <a:cs typeface="Calibri"/>
              </a:rPr>
              <a:t> </a:t>
            </a:r>
            <a:r>
              <a:rPr sz="1350" kern="1200" spc="-19" dirty="0">
                <a:solidFill>
                  <a:srgbClr val="0000FF"/>
                </a:solidFill>
                <a:latin typeface="Calibri"/>
                <a:ea typeface="+mn-ea"/>
                <a:cs typeface="Calibri"/>
              </a:rPr>
              <a:t>in </a:t>
            </a:r>
            <a:r>
              <a:rPr sz="1350" kern="1200" dirty="0">
                <a:solidFill>
                  <a:srgbClr val="0000FF"/>
                </a:solidFill>
                <a:latin typeface="Calibri"/>
                <a:ea typeface="+mn-ea"/>
                <a:cs typeface="Calibri"/>
              </a:rPr>
              <a:t>an</a:t>
            </a:r>
            <a:r>
              <a:rPr sz="1350" kern="1200" spc="-45" dirty="0">
                <a:solidFill>
                  <a:srgbClr val="0000FF"/>
                </a:solidFill>
                <a:latin typeface="Calibri"/>
                <a:ea typeface="+mn-ea"/>
                <a:cs typeface="Calibri"/>
              </a:rPr>
              <a:t> </a:t>
            </a:r>
            <a:r>
              <a:rPr sz="1350" kern="1200" dirty="0">
                <a:solidFill>
                  <a:srgbClr val="0000FF"/>
                </a:solidFill>
                <a:latin typeface="Calibri"/>
                <a:ea typeface="+mn-ea"/>
                <a:cs typeface="Calibri"/>
              </a:rPr>
              <a:t>unsorted</a:t>
            </a:r>
            <a:r>
              <a:rPr sz="1350" kern="1200" spc="-34" dirty="0">
                <a:solidFill>
                  <a:srgbClr val="0000FF"/>
                </a:solidFill>
                <a:latin typeface="Calibri"/>
                <a:ea typeface="+mn-ea"/>
                <a:cs typeface="Calibri"/>
              </a:rPr>
              <a:t> </a:t>
            </a:r>
            <a:r>
              <a:rPr sz="1350" kern="1200" dirty="0">
                <a:solidFill>
                  <a:srgbClr val="0000FF"/>
                </a:solidFill>
                <a:latin typeface="Calibri"/>
                <a:ea typeface="+mn-ea"/>
                <a:cs typeface="Calibri"/>
              </a:rPr>
              <a:t>database</a:t>
            </a:r>
            <a:r>
              <a:rPr sz="1350" kern="1200" spc="-34" dirty="0">
                <a:solidFill>
                  <a:srgbClr val="0000FF"/>
                </a:solidFill>
                <a:latin typeface="Calibri"/>
                <a:ea typeface="+mn-ea"/>
                <a:cs typeface="Calibri"/>
              </a:rPr>
              <a:t> </a:t>
            </a:r>
            <a:r>
              <a:rPr sz="1350" b="1" kern="1200" spc="-8" dirty="0">
                <a:solidFill>
                  <a:srgbClr val="0000FF"/>
                </a:solidFill>
                <a:latin typeface="Calibri"/>
                <a:ea typeface="+mn-ea"/>
                <a:cs typeface="Calibri"/>
              </a:rPr>
              <a:t>quadratically</a:t>
            </a:r>
            <a:r>
              <a:rPr sz="1350" b="1" kern="1200" spc="-68" dirty="0">
                <a:solidFill>
                  <a:srgbClr val="0000FF"/>
                </a:solidFill>
                <a:latin typeface="Calibri"/>
                <a:ea typeface="+mn-ea"/>
                <a:cs typeface="Calibri"/>
              </a:rPr>
              <a:t> </a:t>
            </a:r>
            <a:r>
              <a:rPr sz="1350" b="1" kern="1200" dirty="0">
                <a:solidFill>
                  <a:srgbClr val="0000FF"/>
                </a:solidFill>
                <a:latin typeface="Calibri"/>
                <a:ea typeface="+mn-ea"/>
                <a:cs typeface="Calibri"/>
              </a:rPr>
              <a:t>faster</a:t>
            </a:r>
            <a:r>
              <a:rPr sz="1350" b="1" kern="1200" spc="-34" dirty="0">
                <a:solidFill>
                  <a:srgbClr val="0000FF"/>
                </a:solidFill>
                <a:latin typeface="Calibri"/>
                <a:ea typeface="+mn-ea"/>
                <a:cs typeface="Calibri"/>
              </a:rPr>
              <a:t> </a:t>
            </a:r>
            <a:r>
              <a:rPr sz="1350" kern="1200" spc="-15" dirty="0">
                <a:solidFill>
                  <a:srgbClr val="0000FF"/>
                </a:solidFill>
                <a:latin typeface="Calibri"/>
                <a:ea typeface="+mn-ea"/>
                <a:cs typeface="Calibri"/>
              </a:rPr>
              <a:t>than </a:t>
            </a:r>
            <a:r>
              <a:rPr sz="1350" kern="1200" dirty="0">
                <a:solidFill>
                  <a:srgbClr val="0000FF"/>
                </a:solidFill>
                <a:latin typeface="Calibri"/>
                <a:ea typeface="+mn-ea"/>
                <a:cs typeface="Calibri"/>
              </a:rPr>
              <a:t>classical</a:t>
            </a:r>
            <a:r>
              <a:rPr sz="1350" kern="1200" spc="-34" dirty="0">
                <a:solidFill>
                  <a:srgbClr val="0000FF"/>
                </a:solidFill>
                <a:latin typeface="Calibri"/>
                <a:ea typeface="+mn-ea"/>
                <a:cs typeface="Calibri"/>
              </a:rPr>
              <a:t> </a:t>
            </a:r>
            <a:r>
              <a:rPr sz="1350" kern="1200" spc="-8" dirty="0">
                <a:solidFill>
                  <a:srgbClr val="0000FF"/>
                </a:solidFill>
                <a:latin typeface="Calibri"/>
                <a:ea typeface="+mn-ea"/>
                <a:cs typeface="Calibri"/>
              </a:rPr>
              <a:t>computers</a:t>
            </a:r>
            <a:endParaRPr sz="1350" kern="1200">
              <a:solidFill>
                <a:prstClr val="black"/>
              </a:solidFill>
              <a:latin typeface="Calibri"/>
              <a:ea typeface="+mn-ea"/>
              <a:cs typeface="Calibri"/>
            </a:endParaRPr>
          </a:p>
        </p:txBody>
      </p:sp>
      <p:sp>
        <p:nvSpPr>
          <p:cNvPr id="9" name="object 9"/>
          <p:cNvSpPr txBox="1"/>
          <p:nvPr/>
        </p:nvSpPr>
        <p:spPr>
          <a:xfrm>
            <a:off x="1466755" y="4025950"/>
            <a:ext cx="3397568" cy="425116"/>
          </a:xfrm>
          <a:prstGeom prst="rect">
            <a:avLst/>
          </a:prstGeom>
        </p:spPr>
        <p:txBody>
          <a:bodyPr vert="horz" wrap="square" lIns="0" tIns="9525" rIns="0" bIns="0" rtlCol="0">
            <a:spAutoFit/>
          </a:bodyPr>
          <a:lstStyle/>
          <a:p>
            <a:pPr marL="9525" defTabSz="685800">
              <a:spcBef>
                <a:spcPts val="75"/>
              </a:spcBef>
              <a:buClrTx/>
            </a:pPr>
            <a:r>
              <a:rPr sz="1350" kern="1200" dirty="0">
                <a:solidFill>
                  <a:srgbClr val="C00000"/>
                </a:solidFill>
                <a:latin typeface="Calibri"/>
                <a:ea typeface="+mn-ea"/>
                <a:cs typeface="Calibri"/>
              </a:rPr>
              <a:t>(e.g.,</a:t>
            </a:r>
            <a:r>
              <a:rPr sz="1350" kern="1200" spc="-41" dirty="0">
                <a:solidFill>
                  <a:srgbClr val="C00000"/>
                </a:solidFill>
                <a:latin typeface="Calibri"/>
                <a:ea typeface="+mn-ea"/>
                <a:cs typeface="Calibri"/>
              </a:rPr>
              <a:t> </a:t>
            </a:r>
            <a:r>
              <a:rPr sz="1350" kern="1200" dirty="0">
                <a:solidFill>
                  <a:srgbClr val="C00000"/>
                </a:solidFill>
                <a:latin typeface="Calibri"/>
                <a:ea typeface="+mn-ea"/>
                <a:cs typeface="Calibri"/>
              </a:rPr>
              <a:t>given</a:t>
            </a:r>
            <a:r>
              <a:rPr sz="1350" kern="1200" spc="-30" dirty="0">
                <a:solidFill>
                  <a:srgbClr val="C00000"/>
                </a:solidFill>
                <a:latin typeface="Calibri"/>
                <a:ea typeface="+mn-ea"/>
                <a:cs typeface="Calibri"/>
              </a:rPr>
              <a:t> </a:t>
            </a:r>
            <a:r>
              <a:rPr sz="1350" kern="1200" dirty="0">
                <a:solidFill>
                  <a:srgbClr val="C00000"/>
                </a:solidFill>
                <a:latin typeface="Calibri"/>
                <a:ea typeface="+mn-ea"/>
                <a:cs typeface="Calibri"/>
              </a:rPr>
              <a:t>a</a:t>
            </a:r>
            <a:r>
              <a:rPr sz="1350" kern="1200" spc="-34" dirty="0">
                <a:solidFill>
                  <a:srgbClr val="C00000"/>
                </a:solidFill>
                <a:latin typeface="Calibri"/>
                <a:ea typeface="+mn-ea"/>
                <a:cs typeface="Calibri"/>
              </a:rPr>
              <a:t> </a:t>
            </a:r>
            <a:r>
              <a:rPr sz="1350" kern="1200" dirty="0">
                <a:solidFill>
                  <a:srgbClr val="C00000"/>
                </a:solidFill>
                <a:latin typeface="Calibri"/>
                <a:ea typeface="+mn-ea"/>
                <a:cs typeface="Calibri"/>
              </a:rPr>
              <a:t>phone</a:t>
            </a:r>
            <a:r>
              <a:rPr sz="1350" kern="1200" spc="-23" dirty="0">
                <a:solidFill>
                  <a:srgbClr val="C00000"/>
                </a:solidFill>
                <a:latin typeface="Calibri"/>
                <a:ea typeface="+mn-ea"/>
                <a:cs typeface="Calibri"/>
              </a:rPr>
              <a:t> </a:t>
            </a:r>
            <a:r>
              <a:rPr sz="1350" kern="1200" spc="-15" dirty="0">
                <a:solidFill>
                  <a:srgbClr val="C00000"/>
                </a:solidFill>
                <a:latin typeface="Calibri"/>
                <a:ea typeface="+mn-ea"/>
                <a:cs typeface="Calibri"/>
              </a:rPr>
              <a:t>number,</a:t>
            </a:r>
            <a:r>
              <a:rPr sz="1350" kern="1200" spc="-19" dirty="0">
                <a:solidFill>
                  <a:srgbClr val="C00000"/>
                </a:solidFill>
                <a:latin typeface="Calibri"/>
                <a:ea typeface="+mn-ea"/>
                <a:cs typeface="Calibri"/>
              </a:rPr>
              <a:t> </a:t>
            </a:r>
            <a:r>
              <a:rPr sz="1350" kern="1200" dirty="0">
                <a:solidFill>
                  <a:srgbClr val="C00000"/>
                </a:solidFill>
                <a:latin typeface="Calibri"/>
                <a:ea typeface="+mn-ea"/>
                <a:cs typeface="Calibri"/>
              </a:rPr>
              <a:t>finding</a:t>
            </a:r>
            <a:r>
              <a:rPr sz="1350" kern="1200" spc="-19" dirty="0">
                <a:solidFill>
                  <a:srgbClr val="C00000"/>
                </a:solidFill>
                <a:latin typeface="Calibri"/>
                <a:ea typeface="+mn-ea"/>
                <a:cs typeface="Calibri"/>
              </a:rPr>
              <a:t> </a:t>
            </a:r>
            <a:r>
              <a:rPr sz="1350" kern="1200" dirty="0">
                <a:solidFill>
                  <a:srgbClr val="C00000"/>
                </a:solidFill>
                <a:latin typeface="Calibri"/>
                <a:ea typeface="+mn-ea"/>
                <a:cs typeface="Calibri"/>
              </a:rPr>
              <a:t>the</a:t>
            </a:r>
            <a:r>
              <a:rPr sz="1350" kern="1200" spc="-19" dirty="0">
                <a:solidFill>
                  <a:srgbClr val="C00000"/>
                </a:solidFill>
                <a:latin typeface="Calibri"/>
                <a:ea typeface="+mn-ea"/>
                <a:cs typeface="Calibri"/>
              </a:rPr>
              <a:t> </a:t>
            </a:r>
            <a:r>
              <a:rPr sz="1350" kern="1200" spc="-8" dirty="0">
                <a:solidFill>
                  <a:srgbClr val="C00000"/>
                </a:solidFill>
                <a:latin typeface="Calibri"/>
                <a:ea typeface="+mn-ea"/>
                <a:cs typeface="Calibri"/>
              </a:rPr>
              <a:t>owner’s</a:t>
            </a:r>
            <a:endParaRPr sz="1350" kern="1200">
              <a:solidFill>
                <a:prstClr val="black"/>
              </a:solidFill>
              <a:latin typeface="Calibri"/>
              <a:ea typeface="+mn-ea"/>
              <a:cs typeface="Calibri"/>
            </a:endParaRPr>
          </a:p>
          <a:p>
            <a:pPr marL="9525" defTabSz="685800">
              <a:buClrTx/>
            </a:pPr>
            <a:r>
              <a:rPr sz="1350" kern="1200" dirty="0">
                <a:solidFill>
                  <a:srgbClr val="C00000"/>
                </a:solidFill>
                <a:latin typeface="Calibri"/>
                <a:ea typeface="+mn-ea"/>
                <a:cs typeface="Calibri"/>
              </a:rPr>
              <a:t>name</a:t>
            </a:r>
            <a:r>
              <a:rPr sz="1350" kern="1200" spc="-19" dirty="0">
                <a:solidFill>
                  <a:srgbClr val="C00000"/>
                </a:solidFill>
                <a:latin typeface="Calibri"/>
                <a:ea typeface="+mn-ea"/>
                <a:cs typeface="Calibri"/>
              </a:rPr>
              <a:t> </a:t>
            </a:r>
            <a:r>
              <a:rPr sz="1350" kern="1200" dirty="0">
                <a:solidFill>
                  <a:srgbClr val="C00000"/>
                </a:solidFill>
                <a:latin typeface="Calibri"/>
                <a:ea typeface="+mn-ea"/>
                <a:cs typeface="Calibri"/>
              </a:rPr>
              <a:t>in</a:t>
            </a:r>
            <a:r>
              <a:rPr sz="1350" kern="1200" spc="-8" dirty="0">
                <a:solidFill>
                  <a:srgbClr val="C00000"/>
                </a:solidFill>
                <a:latin typeface="Calibri"/>
                <a:ea typeface="+mn-ea"/>
                <a:cs typeface="Calibri"/>
              </a:rPr>
              <a:t> </a:t>
            </a:r>
            <a:r>
              <a:rPr sz="1350" kern="1200" dirty="0">
                <a:solidFill>
                  <a:srgbClr val="C00000"/>
                </a:solidFill>
                <a:latin typeface="Calibri"/>
                <a:ea typeface="+mn-ea"/>
                <a:cs typeface="Calibri"/>
              </a:rPr>
              <a:t>a</a:t>
            </a:r>
            <a:r>
              <a:rPr sz="1350" kern="1200" spc="-19" dirty="0">
                <a:solidFill>
                  <a:srgbClr val="C00000"/>
                </a:solidFill>
                <a:latin typeface="Calibri"/>
                <a:ea typeface="+mn-ea"/>
                <a:cs typeface="Calibri"/>
              </a:rPr>
              <a:t> </a:t>
            </a:r>
            <a:r>
              <a:rPr sz="1350" kern="1200" spc="-8" dirty="0">
                <a:solidFill>
                  <a:srgbClr val="C00000"/>
                </a:solidFill>
                <a:latin typeface="Calibri"/>
                <a:ea typeface="+mn-ea"/>
                <a:cs typeface="Calibri"/>
              </a:rPr>
              <a:t>phonebook)</a:t>
            </a:r>
            <a:endParaRPr sz="1350" kern="1200">
              <a:solidFill>
                <a:prstClr val="black"/>
              </a:solidFill>
              <a:latin typeface="Calibri"/>
              <a:ea typeface="+mn-ea"/>
              <a:cs typeface="Calibri"/>
            </a:endParaRPr>
          </a:p>
        </p:txBody>
      </p:sp>
      <p:sp>
        <p:nvSpPr>
          <p:cNvPr id="10" name="object 10"/>
          <p:cNvSpPr txBox="1"/>
          <p:nvPr/>
        </p:nvSpPr>
        <p:spPr>
          <a:xfrm>
            <a:off x="5024057" y="3310699"/>
            <a:ext cx="2874645" cy="1475243"/>
          </a:xfrm>
          <a:prstGeom prst="rect">
            <a:avLst/>
          </a:prstGeom>
          <a:solidFill>
            <a:srgbClr val="FFFF99"/>
          </a:solidFill>
          <a:ln w="28575">
            <a:solidFill>
              <a:srgbClr val="000000"/>
            </a:solidFill>
          </a:ln>
        </p:spPr>
        <p:txBody>
          <a:bodyPr vert="horz" wrap="square" lIns="0" tIns="23336" rIns="0" bIns="0" rtlCol="0">
            <a:spAutoFit/>
          </a:bodyPr>
          <a:lstStyle/>
          <a:p>
            <a:pPr marL="68104" defTabSz="685800">
              <a:spcBef>
                <a:spcPts val="184"/>
              </a:spcBef>
              <a:buClrTx/>
            </a:pPr>
            <a:r>
              <a:rPr sz="1350" b="1" i="1" kern="1200" dirty="0">
                <a:solidFill>
                  <a:srgbClr val="C00000"/>
                </a:solidFill>
                <a:latin typeface="Calibri"/>
                <a:ea typeface="+mn-ea"/>
                <a:cs typeface="Calibri"/>
              </a:rPr>
              <a:t>Importance:</a:t>
            </a:r>
            <a:r>
              <a:rPr sz="1350" b="1" i="1" kern="1200" spc="-71" dirty="0">
                <a:solidFill>
                  <a:srgbClr val="C00000"/>
                </a:solidFill>
                <a:latin typeface="Calibri"/>
                <a:ea typeface="+mn-ea"/>
                <a:cs typeface="Calibri"/>
              </a:rPr>
              <a:t> </a:t>
            </a:r>
            <a:r>
              <a:rPr sz="1350" b="1" i="1" kern="1200" dirty="0">
                <a:solidFill>
                  <a:srgbClr val="C00000"/>
                </a:solidFill>
                <a:latin typeface="Calibri"/>
                <a:ea typeface="+mn-ea"/>
                <a:cs typeface="Calibri"/>
              </a:rPr>
              <a:t>“satisfiability”</a:t>
            </a:r>
            <a:r>
              <a:rPr sz="1350" b="1" i="1" kern="1200" spc="-71" dirty="0">
                <a:solidFill>
                  <a:srgbClr val="C00000"/>
                </a:solidFill>
                <a:latin typeface="Calibri"/>
                <a:ea typeface="+mn-ea"/>
                <a:cs typeface="Calibri"/>
              </a:rPr>
              <a:t> </a:t>
            </a:r>
            <a:r>
              <a:rPr sz="1350" b="1" i="1" kern="1200" spc="-8" dirty="0">
                <a:solidFill>
                  <a:srgbClr val="C00000"/>
                </a:solidFill>
                <a:latin typeface="Calibri"/>
                <a:ea typeface="+mn-ea"/>
                <a:cs typeface="Calibri"/>
              </a:rPr>
              <a:t>problems</a:t>
            </a:r>
            <a:endParaRPr sz="1350" kern="1200">
              <a:solidFill>
                <a:prstClr val="black"/>
              </a:solidFill>
              <a:latin typeface="Calibri"/>
              <a:ea typeface="+mn-ea"/>
              <a:cs typeface="Calibri"/>
            </a:endParaRPr>
          </a:p>
          <a:p>
            <a:pPr marL="282893" indent="-214789" defTabSz="685800">
              <a:spcBef>
                <a:spcPts val="1620"/>
              </a:spcBef>
              <a:buClrTx/>
              <a:buFont typeface="Arial"/>
              <a:buChar char="•"/>
              <a:tabLst>
                <a:tab pos="282893" algn="l"/>
              </a:tabLst>
            </a:pPr>
            <a:r>
              <a:rPr sz="1350" kern="1200" dirty="0">
                <a:solidFill>
                  <a:srgbClr val="0000FF"/>
                </a:solidFill>
                <a:latin typeface="Calibri"/>
                <a:ea typeface="+mn-ea"/>
                <a:cs typeface="Calibri"/>
              </a:rPr>
              <a:t>fast</a:t>
            </a:r>
            <a:r>
              <a:rPr sz="1350" kern="1200" spc="-41" dirty="0">
                <a:solidFill>
                  <a:srgbClr val="0000FF"/>
                </a:solidFill>
                <a:latin typeface="Calibri"/>
                <a:ea typeface="+mn-ea"/>
                <a:cs typeface="Calibri"/>
              </a:rPr>
              <a:t> </a:t>
            </a:r>
            <a:r>
              <a:rPr sz="1350" kern="1200" dirty="0">
                <a:solidFill>
                  <a:srgbClr val="0000FF"/>
                </a:solidFill>
                <a:latin typeface="Calibri"/>
                <a:ea typeface="+mn-ea"/>
                <a:cs typeface="Calibri"/>
              </a:rPr>
              <a:t>searching</a:t>
            </a:r>
            <a:r>
              <a:rPr sz="1350" kern="1200" spc="-38" dirty="0">
                <a:solidFill>
                  <a:srgbClr val="0000FF"/>
                </a:solidFill>
                <a:latin typeface="Calibri"/>
                <a:ea typeface="+mn-ea"/>
                <a:cs typeface="Calibri"/>
              </a:rPr>
              <a:t> </a:t>
            </a:r>
            <a:r>
              <a:rPr sz="1350" kern="1200" dirty="0">
                <a:solidFill>
                  <a:srgbClr val="0000FF"/>
                </a:solidFill>
                <a:latin typeface="Calibri"/>
                <a:ea typeface="+mn-ea"/>
                <a:cs typeface="Calibri"/>
              </a:rPr>
              <a:t>of</a:t>
            </a:r>
            <a:r>
              <a:rPr sz="1350" kern="1200" spc="-34" dirty="0">
                <a:solidFill>
                  <a:srgbClr val="0000FF"/>
                </a:solidFill>
                <a:latin typeface="Calibri"/>
                <a:ea typeface="+mn-ea"/>
                <a:cs typeface="Calibri"/>
              </a:rPr>
              <a:t> </a:t>
            </a:r>
            <a:r>
              <a:rPr sz="1350" kern="1200" dirty="0">
                <a:solidFill>
                  <a:srgbClr val="0000FF"/>
                </a:solidFill>
                <a:latin typeface="Calibri"/>
                <a:ea typeface="+mn-ea"/>
                <a:cs typeface="Calibri"/>
              </a:rPr>
              <a:t>big</a:t>
            </a:r>
            <a:r>
              <a:rPr sz="1350" kern="1200" spc="-30" dirty="0">
                <a:solidFill>
                  <a:srgbClr val="0000FF"/>
                </a:solidFill>
                <a:latin typeface="Calibri"/>
                <a:ea typeface="+mn-ea"/>
                <a:cs typeface="Calibri"/>
              </a:rPr>
              <a:t> </a:t>
            </a:r>
            <a:r>
              <a:rPr sz="1350" kern="1200" spc="-15" dirty="0">
                <a:solidFill>
                  <a:srgbClr val="0000FF"/>
                </a:solidFill>
                <a:latin typeface="Calibri"/>
                <a:ea typeface="+mn-ea"/>
                <a:cs typeface="Calibri"/>
              </a:rPr>
              <a:t>data</a:t>
            </a:r>
            <a:endParaRPr sz="1350" kern="1200">
              <a:solidFill>
                <a:prstClr val="black"/>
              </a:solidFill>
              <a:latin typeface="Calibri"/>
              <a:ea typeface="+mn-ea"/>
              <a:cs typeface="Calibri"/>
            </a:endParaRPr>
          </a:p>
          <a:p>
            <a:pPr marL="282893" indent="-214789" defTabSz="685800">
              <a:buClrTx/>
              <a:buFont typeface="Arial"/>
              <a:buChar char="•"/>
              <a:tabLst>
                <a:tab pos="282893" algn="l"/>
              </a:tabLst>
            </a:pPr>
            <a:r>
              <a:rPr sz="1350" kern="1200" dirty="0">
                <a:solidFill>
                  <a:srgbClr val="0000FF"/>
                </a:solidFill>
                <a:latin typeface="Calibri"/>
                <a:ea typeface="+mn-ea"/>
                <a:cs typeface="Calibri"/>
              </a:rPr>
              <a:t>inverting</a:t>
            </a:r>
            <a:r>
              <a:rPr sz="1350" kern="1200" spc="-64" dirty="0">
                <a:solidFill>
                  <a:srgbClr val="0000FF"/>
                </a:solidFill>
                <a:latin typeface="Calibri"/>
                <a:ea typeface="+mn-ea"/>
                <a:cs typeface="Calibri"/>
              </a:rPr>
              <a:t> </a:t>
            </a:r>
            <a:r>
              <a:rPr sz="1350" kern="1200" dirty="0">
                <a:solidFill>
                  <a:srgbClr val="0000FF"/>
                </a:solidFill>
                <a:latin typeface="Calibri"/>
                <a:ea typeface="+mn-ea"/>
                <a:cs typeface="Calibri"/>
              </a:rPr>
              <a:t>complex</a:t>
            </a:r>
            <a:r>
              <a:rPr sz="1350" kern="1200" spc="-60" dirty="0">
                <a:solidFill>
                  <a:srgbClr val="0000FF"/>
                </a:solidFill>
                <a:latin typeface="Calibri"/>
                <a:ea typeface="+mn-ea"/>
                <a:cs typeface="Calibri"/>
              </a:rPr>
              <a:t> </a:t>
            </a:r>
            <a:r>
              <a:rPr sz="1350" kern="1200" spc="-8" dirty="0">
                <a:solidFill>
                  <a:srgbClr val="0000FF"/>
                </a:solidFill>
                <a:latin typeface="Calibri"/>
                <a:ea typeface="+mn-ea"/>
                <a:cs typeface="Calibri"/>
              </a:rPr>
              <a:t>functions</a:t>
            </a:r>
            <a:endParaRPr sz="1350" kern="1200">
              <a:solidFill>
                <a:prstClr val="black"/>
              </a:solidFill>
              <a:latin typeface="Calibri"/>
              <a:ea typeface="+mn-ea"/>
              <a:cs typeface="Calibri"/>
            </a:endParaRPr>
          </a:p>
          <a:p>
            <a:pPr marL="282893" marR="283369" indent="-215265" defTabSz="685800">
              <a:buClrTx/>
              <a:buFont typeface="Arial"/>
              <a:buChar char="•"/>
              <a:tabLst>
                <a:tab pos="282893" algn="l"/>
              </a:tabLst>
            </a:pPr>
            <a:r>
              <a:rPr sz="1350" kern="1200" spc="-8" dirty="0">
                <a:solidFill>
                  <a:srgbClr val="0000FF"/>
                </a:solidFill>
                <a:latin typeface="Calibri"/>
                <a:ea typeface="+mn-ea"/>
                <a:cs typeface="Calibri"/>
              </a:rPr>
              <a:t>determining</a:t>
            </a:r>
            <a:r>
              <a:rPr sz="1350" kern="1200" dirty="0">
                <a:solidFill>
                  <a:srgbClr val="0000FF"/>
                </a:solidFill>
                <a:latin typeface="Calibri"/>
                <a:ea typeface="+mn-ea"/>
                <a:cs typeface="Calibri"/>
              </a:rPr>
              <a:t> the</a:t>
            </a:r>
            <a:r>
              <a:rPr sz="1350" kern="1200" spc="-19" dirty="0">
                <a:solidFill>
                  <a:srgbClr val="0000FF"/>
                </a:solidFill>
                <a:latin typeface="Calibri"/>
                <a:ea typeface="+mn-ea"/>
                <a:cs typeface="Calibri"/>
              </a:rPr>
              <a:t> </a:t>
            </a:r>
            <a:r>
              <a:rPr sz="1350" kern="1200" dirty="0">
                <a:solidFill>
                  <a:srgbClr val="0000FF"/>
                </a:solidFill>
                <a:latin typeface="Calibri"/>
                <a:ea typeface="+mn-ea"/>
                <a:cs typeface="Calibri"/>
              </a:rPr>
              <a:t>median</a:t>
            </a:r>
            <a:r>
              <a:rPr sz="1350" kern="1200" spc="-4" dirty="0">
                <a:solidFill>
                  <a:srgbClr val="0000FF"/>
                </a:solidFill>
                <a:latin typeface="Calibri"/>
                <a:ea typeface="+mn-ea"/>
                <a:cs typeface="Calibri"/>
              </a:rPr>
              <a:t> </a:t>
            </a:r>
            <a:r>
              <a:rPr sz="1350" kern="1200" dirty="0">
                <a:solidFill>
                  <a:srgbClr val="0000FF"/>
                </a:solidFill>
                <a:latin typeface="Calibri"/>
                <a:ea typeface="+mn-ea"/>
                <a:cs typeface="Calibri"/>
              </a:rPr>
              <a:t>or</a:t>
            </a:r>
            <a:r>
              <a:rPr sz="1350" kern="1200" spc="-11" dirty="0">
                <a:solidFill>
                  <a:srgbClr val="0000FF"/>
                </a:solidFill>
                <a:latin typeface="Calibri"/>
                <a:ea typeface="+mn-ea"/>
                <a:cs typeface="Calibri"/>
              </a:rPr>
              <a:t> </a:t>
            </a:r>
            <a:r>
              <a:rPr sz="1350" kern="1200" spc="-8" dirty="0">
                <a:solidFill>
                  <a:srgbClr val="0000FF"/>
                </a:solidFill>
                <a:latin typeface="Calibri"/>
                <a:ea typeface="+mn-ea"/>
                <a:cs typeface="Calibri"/>
              </a:rPr>
              <a:t>other </a:t>
            </a:r>
            <a:r>
              <a:rPr sz="1350" kern="1200" dirty="0">
                <a:solidFill>
                  <a:srgbClr val="0000FF"/>
                </a:solidFill>
                <a:latin typeface="Calibri"/>
                <a:ea typeface="+mn-ea"/>
                <a:cs typeface="Calibri"/>
              </a:rPr>
              <a:t>global</a:t>
            </a:r>
            <a:r>
              <a:rPr sz="1350" kern="1200" spc="-41" dirty="0">
                <a:solidFill>
                  <a:srgbClr val="0000FF"/>
                </a:solidFill>
                <a:latin typeface="Calibri"/>
                <a:ea typeface="+mn-ea"/>
                <a:cs typeface="Calibri"/>
              </a:rPr>
              <a:t> </a:t>
            </a:r>
            <a:r>
              <a:rPr sz="1350" kern="1200" dirty="0">
                <a:solidFill>
                  <a:srgbClr val="0000FF"/>
                </a:solidFill>
                <a:latin typeface="Calibri"/>
                <a:ea typeface="+mn-ea"/>
                <a:cs typeface="Calibri"/>
              </a:rPr>
              <a:t>properties</a:t>
            </a:r>
            <a:r>
              <a:rPr sz="1350" kern="1200" spc="-30" dirty="0">
                <a:solidFill>
                  <a:srgbClr val="0000FF"/>
                </a:solidFill>
                <a:latin typeface="Calibri"/>
                <a:ea typeface="+mn-ea"/>
                <a:cs typeface="Calibri"/>
              </a:rPr>
              <a:t> </a:t>
            </a:r>
            <a:r>
              <a:rPr sz="1350" kern="1200" dirty="0">
                <a:solidFill>
                  <a:srgbClr val="0000FF"/>
                </a:solidFill>
                <a:latin typeface="Calibri"/>
                <a:ea typeface="+mn-ea"/>
                <a:cs typeface="Calibri"/>
              </a:rPr>
              <a:t>of</a:t>
            </a:r>
            <a:r>
              <a:rPr sz="1350" kern="1200" spc="-45" dirty="0">
                <a:solidFill>
                  <a:srgbClr val="0000FF"/>
                </a:solidFill>
                <a:latin typeface="Calibri"/>
                <a:ea typeface="+mn-ea"/>
                <a:cs typeface="Calibri"/>
              </a:rPr>
              <a:t> </a:t>
            </a:r>
            <a:r>
              <a:rPr sz="1350" kern="1200" spc="-15" dirty="0">
                <a:solidFill>
                  <a:srgbClr val="0000FF"/>
                </a:solidFill>
                <a:latin typeface="Calibri"/>
                <a:ea typeface="+mn-ea"/>
                <a:cs typeface="Calibri"/>
              </a:rPr>
              <a:t>data</a:t>
            </a:r>
            <a:endParaRPr sz="1350" kern="1200">
              <a:solidFill>
                <a:prstClr val="black"/>
              </a:solidFill>
              <a:latin typeface="Calibri"/>
              <a:ea typeface="+mn-ea"/>
              <a:cs typeface="Calibri"/>
            </a:endParaRPr>
          </a:p>
          <a:p>
            <a:pPr marL="282893" indent="-214789" defTabSz="685800">
              <a:buClrTx/>
              <a:buFont typeface="Arial"/>
              <a:buChar char="•"/>
              <a:tabLst>
                <a:tab pos="282893" algn="l"/>
              </a:tabLst>
            </a:pPr>
            <a:r>
              <a:rPr sz="1350" kern="1200" spc="-8" dirty="0">
                <a:solidFill>
                  <a:srgbClr val="0000FF"/>
                </a:solidFill>
                <a:latin typeface="Calibri"/>
                <a:ea typeface="+mn-ea"/>
                <a:cs typeface="Calibri"/>
              </a:rPr>
              <a:t>pattern</a:t>
            </a:r>
            <a:r>
              <a:rPr sz="1350" kern="1200" spc="-26" dirty="0">
                <a:solidFill>
                  <a:srgbClr val="0000FF"/>
                </a:solidFill>
                <a:latin typeface="Calibri"/>
                <a:ea typeface="+mn-ea"/>
                <a:cs typeface="Calibri"/>
              </a:rPr>
              <a:t> </a:t>
            </a:r>
            <a:r>
              <a:rPr sz="1350" kern="1200" spc="-8" dirty="0">
                <a:solidFill>
                  <a:srgbClr val="0000FF"/>
                </a:solidFill>
                <a:latin typeface="Calibri"/>
                <a:ea typeface="+mn-ea"/>
                <a:cs typeface="Calibri"/>
              </a:rPr>
              <a:t>recognition;</a:t>
            </a:r>
            <a:r>
              <a:rPr sz="1350" kern="1200" spc="-19" dirty="0">
                <a:solidFill>
                  <a:srgbClr val="0000FF"/>
                </a:solidFill>
                <a:latin typeface="Calibri"/>
                <a:ea typeface="+mn-ea"/>
                <a:cs typeface="Calibri"/>
              </a:rPr>
              <a:t> </a:t>
            </a:r>
            <a:r>
              <a:rPr sz="1350" kern="1200" dirty="0">
                <a:solidFill>
                  <a:srgbClr val="0000FF"/>
                </a:solidFill>
                <a:latin typeface="Calibri"/>
                <a:ea typeface="+mn-ea"/>
                <a:cs typeface="Calibri"/>
              </a:rPr>
              <a:t>machine</a:t>
            </a:r>
            <a:r>
              <a:rPr sz="1350" kern="1200" spc="-15" dirty="0">
                <a:solidFill>
                  <a:srgbClr val="0000FF"/>
                </a:solidFill>
                <a:latin typeface="Calibri"/>
                <a:ea typeface="+mn-ea"/>
                <a:cs typeface="Calibri"/>
              </a:rPr>
              <a:t> </a:t>
            </a:r>
            <a:r>
              <a:rPr sz="1350" kern="1200" spc="-8" dirty="0">
                <a:solidFill>
                  <a:srgbClr val="0000FF"/>
                </a:solidFill>
                <a:latin typeface="Calibri"/>
                <a:ea typeface="+mn-ea"/>
                <a:cs typeface="Calibri"/>
              </a:rPr>
              <a:t>vision</a:t>
            </a:r>
            <a:endParaRPr sz="1350" kern="1200">
              <a:solidFill>
                <a:prstClr val="black"/>
              </a:solidFill>
              <a:latin typeface="Calibri"/>
              <a:ea typeface="+mn-ea"/>
              <a:cs typeface="Calibri"/>
            </a:endParaRPr>
          </a:p>
        </p:txBody>
      </p:sp>
      <p:graphicFrame>
        <p:nvGraphicFramePr>
          <p:cNvPr id="11" name="object 11"/>
          <p:cNvGraphicFramePr>
            <a:graphicFrameLocks noGrp="1"/>
          </p:cNvGraphicFramePr>
          <p:nvPr/>
        </p:nvGraphicFramePr>
        <p:xfrm>
          <a:off x="4674727" y="901874"/>
          <a:ext cx="3048953" cy="1591628"/>
        </p:xfrm>
        <a:graphic>
          <a:graphicData uri="http://schemas.openxmlformats.org/drawingml/2006/table">
            <a:tbl>
              <a:tblPr firstRow="1" bandRow="1">
                <a:tableStyleId>{2D5ABB26-0587-4C30-8999-92F81FD0307C}</a:tableStyleId>
              </a:tblPr>
              <a:tblGrid>
                <a:gridCol w="1519238">
                  <a:extLst>
                    <a:ext uri="{9D8B030D-6E8A-4147-A177-3AD203B41FA5}">
                      <a16:colId xmlns:a16="http://schemas.microsoft.com/office/drawing/2014/main" val="20000"/>
                    </a:ext>
                  </a:extLst>
                </a:gridCol>
                <a:gridCol w="1529715">
                  <a:extLst>
                    <a:ext uri="{9D8B030D-6E8A-4147-A177-3AD203B41FA5}">
                      <a16:colId xmlns:a16="http://schemas.microsoft.com/office/drawing/2014/main" val="20001"/>
                    </a:ext>
                  </a:extLst>
                </a:gridCol>
              </a:tblGrid>
              <a:tr h="796290">
                <a:tc>
                  <a:txBody>
                    <a:bodyPr/>
                    <a:lstStyle/>
                    <a:p>
                      <a:pPr algn="ctr">
                        <a:lnSpc>
                          <a:spcPct val="100000"/>
                        </a:lnSpc>
                        <a:spcBef>
                          <a:spcPts val="315"/>
                        </a:spcBef>
                      </a:pPr>
                      <a:r>
                        <a:rPr sz="1400" dirty="0">
                          <a:solidFill>
                            <a:srgbClr val="44536A"/>
                          </a:solidFill>
                          <a:latin typeface="Arial"/>
                          <a:cs typeface="Arial"/>
                        </a:rPr>
                        <a:t>Best</a:t>
                      </a:r>
                      <a:r>
                        <a:rPr sz="1400" spc="-10" dirty="0">
                          <a:solidFill>
                            <a:srgbClr val="44536A"/>
                          </a:solidFill>
                          <a:latin typeface="Arial"/>
                          <a:cs typeface="Arial"/>
                        </a:rPr>
                        <a:t> classical</a:t>
                      </a:r>
                      <a:endParaRPr sz="1400">
                        <a:latin typeface="Arial"/>
                        <a:cs typeface="Arial"/>
                      </a:endParaRPr>
                    </a:p>
                    <a:p>
                      <a:pPr algn="ctr">
                        <a:lnSpc>
                          <a:spcPct val="100000"/>
                        </a:lnSpc>
                      </a:pPr>
                      <a:r>
                        <a:rPr sz="1400" spc="-10" dirty="0">
                          <a:solidFill>
                            <a:srgbClr val="44536A"/>
                          </a:solidFill>
                          <a:latin typeface="Arial"/>
                          <a:cs typeface="Arial"/>
                        </a:rPr>
                        <a:t>algorithm:</a:t>
                      </a:r>
                      <a:endParaRPr sz="1400">
                        <a:latin typeface="Arial"/>
                        <a:cs typeface="Arial"/>
                      </a:endParaRPr>
                    </a:p>
                    <a:p>
                      <a:pPr algn="ctr">
                        <a:lnSpc>
                          <a:spcPct val="100000"/>
                        </a:lnSpc>
                        <a:spcBef>
                          <a:spcPts val="430"/>
                        </a:spcBef>
                      </a:pPr>
                      <a:r>
                        <a:rPr sz="1400" dirty="0">
                          <a:latin typeface="Arial"/>
                          <a:cs typeface="Arial"/>
                        </a:rPr>
                        <a:t>10</a:t>
                      </a:r>
                      <a:r>
                        <a:rPr sz="1400" baseline="25462" dirty="0">
                          <a:latin typeface="Arial"/>
                          <a:cs typeface="Arial"/>
                        </a:rPr>
                        <a:t>24</a:t>
                      </a:r>
                      <a:r>
                        <a:rPr sz="1400" spc="225" baseline="25462" dirty="0">
                          <a:latin typeface="Arial"/>
                          <a:cs typeface="Arial"/>
                        </a:rPr>
                        <a:t> </a:t>
                      </a:r>
                      <a:r>
                        <a:rPr sz="1400" spc="-20" dirty="0">
                          <a:latin typeface="Arial"/>
                          <a:cs typeface="Arial"/>
                        </a:rPr>
                        <a:t>steps</a:t>
                      </a:r>
                      <a:endParaRPr sz="1400">
                        <a:latin typeface="Arial"/>
                        <a:cs typeface="Arial"/>
                      </a:endParaRPr>
                    </a:p>
                  </a:txBody>
                  <a:tcPr marL="0" marR="0" marT="30004"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05" algn="ctr">
                        <a:lnSpc>
                          <a:spcPct val="100000"/>
                        </a:lnSpc>
                        <a:spcBef>
                          <a:spcPts val="315"/>
                        </a:spcBef>
                      </a:pPr>
                      <a:r>
                        <a:rPr sz="1400" dirty="0">
                          <a:solidFill>
                            <a:srgbClr val="44536A"/>
                          </a:solidFill>
                          <a:latin typeface="Arial"/>
                          <a:cs typeface="Arial"/>
                        </a:rPr>
                        <a:t>Shor’s</a:t>
                      </a:r>
                      <a:r>
                        <a:rPr sz="1400" spc="15" dirty="0">
                          <a:solidFill>
                            <a:srgbClr val="44536A"/>
                          </a:solidFill>
                          <a:latin typeface="Arial"/>
                          <a:cs typeface="Arial"/>
                        </a:rPr>
                        <a:t> </a:t>
                      </a:r>
                      <a:r>
                        <a:rPr sz="1400" spc="-10" dirty="0">
                          <a:solidFill>
                            <a:srgbClr val="44536A"/>
                          </a:solidFill>
                          <a:latin typeface="Arial"/>
                          <a:cs typeface="Arial"/>
                        </a:rPr>
                        <a:t>quantum</a:t>
                      </a:r>
                      <a:endParaRPr sz="1400">
                        <a:latin typeface="Arial"/>
                        <a:cs typeface="Arial"/>
                      </a:endParaRPr>
                    </a:p>
                    <a:p>
                      <a:pPr algn="ctr">
                        <a:lnSpc>
                          <a:spcPct val="100000"/>
                        </a:lnSpc>
                      </a:pPr>
                      <a:r>
                        <a:rPr sz="1400" spc="-10" dirty="0">
                          <a:solidFill>
                            <a:srgbClr val="44536A"/>
                          </a:solidFill>
                          <a:latin typeface="Arial"/>
                          <a:cs typeface="Arial"/>
                        </a:rPr>
                        <a:t>algorithm:</a:t>
                      </a:r>
                      <a:endParaRPr sz="1400">
                        <a:latin typeface="Arial"/>
                        <a:cs typeface="Arial"/>
                      </a:endParaRPr>
                    </a:p>
                    <a:p>
                      <a:pPr marL="635" algn="ctr">
                        <a:lnSpc>
                          <a:spcPct val="100000"/>
                        </a:lnSpc>
                        <a:spcBef>
                          <a:spcPts val="430"/>
                        </a:spcBef>
                      </a:pPr>
                      <a:r>
                        <a:rPr sz="1400" dirty="0">
                          <a:latin typeface="Arial"/>
                          <a:cs typeface="Arial"/>
                        </a:rPr>
                        <a:t>10</a:t>
                      </a:r>
                      <a:r>
                        <a:rPr sz="1400" baseline="25462" dirty="0">
                          <a:latin typeface="Arial"/>
                          <a:cs typeface="Arial"/>
                        </a:rPr>
                        <a:t>10</a:t>
                      </a:r>
                      <a:r>
                        <a:rPr sz="1400" spc="225" baseline="25462" dirty="0">
                          <a:latin typeface="Arial"/>
                          <a:cs typeface="Arial"/>
                        </a:rPr>
                        <a:t> </a:t>
                      </a:r>
                      <a:r>
                        <a:rPr sz="1400" spc="-20" dirty="0">
                          <a:latin typeface="Arial"/>
                          <a:cs typeface="Arial"/>
                        </a:rPr>
                        <a:t>steps</a:t>
                      </a:r>
                      <a:endParaRPr sz="1400">
                        <a:latin typeface="Arial"/>
                        <a:cs typeface="Arial"/>
                      </a:endParaRPr>
                    </a:p>
                  </a:txBody>
                  <a:tcPr marL="0" marR="0" marT="30004"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795338">
                <a:tc>
                  <a:txBody>
                    <a:bodyPr/>
                    <a:lstStyle/>
                    <a:p>
                      <a:pPr marL="156210" marR="149225" algn="ctr">
                        <a:lnSpc>
                          <a:spcPct val="110100"/>
                        </a:lnSpc>
                        <a:spcBef>
                          <a:spcPts val="95"/>
                        </a:spcBef>
                      </a:pPr>
                      <a:r>
                        <a:rPr sz="1400" dirty="0">
                          <a:solidFill>
                            <a:srgbClr val="44536A"/>
                          </a:solidFill>
                          <a:latin typeface="Arial"/>
                          <a:cs typeface="Arial"/>
                        </a:rPr>
                        <a:t>On</a:t>
                      </a:r>
                      <a:r>
                        <a:rPr sz="1400" spc="-45" dirty="0">
                          <a:solidFill>
                            <a:srgbClr val="44536A"/>
                          </a:solidFill>
                          <a:latin typeface="Arial"/>
                          <a:cs typeface="Arial"/>
                        </a:rPr>
                        <a:t> </a:t>
                      </a:r>
                      <a:r>
                        <a:rPr sz="1400" dirty="0">
                          <a:solidFill>
                            <a:srgbClr val="44536A"/>
                          </a:solidFill>
                          <a:latin typeface="Arial"/>
                          <a:cs typeface="Arial"/>
                        </a:rPr>
                        <a:t>classical</a:t>
                      </a:r>
                      <a:r>
                        <a:rPr sz="1400" spc="-55" dirty="0">
                          <a:solidFill>
                            <a:srgbClr val="44536A"/>
                          </a:solidFill>
                          <a:latin typeface="Arial"/>
                          <a:cs typeface="Arial"/>
                        </a:rPr>
                        <a:t> </a:t>
                      </a:r>
                      <a:r>
                        <a:rPr sz="1400" spc="-25" dirty="0">
                          <a:solidFill>
                            <a:srgbClr val="44536A"/>
                          </a:solidFill>
                          <a:latin typeface="Arial"/>
                          <a:cs typeface="Arial"/>
                        </a:rPr>
                        <a:t>THz </a:t>
                      </a:r>
                      <a:r>
                        <a:rPr sz="1400" spc="-10" dirty="0">
                          <a:solidFill>
                            <a:srgbClr val="44536A"/>
                          </a:solidFill>
                          <a:latin typeface="Arial"/>
                          <a:cs typeface="Arial"/>
                        </a:rPr>
                        <a:t>computer: </a:t>
                      </a:r>
                      <a:r>
                        <a:rPr sz="1400" dirty="0">
                          <a:latin typeface="Arial"/>
                          <a:cs typeface="Arial"/>
                        </a:rPr>
                        <a:t>150,000</a:t>
                      </a:r>
                      <a:r>
                        <a:rPr sz="1400" spc="-15" dirty="0">
                          <a:latin typeface="Arial"/>
                          <a:cs typeface="Arial"/>
                        </a:rPr>
                        <a:t> </a:t>
                      </a:r>
                      <a:r>
                        <a:rPr sz="1400" spc="-20" dirty="0">
                          <a:latin typeface="Arial"/>
                          <a:cs typeface="Arial"/>
                        </a:rPr>
                        <a:t>years</a:t>
                      </a:r>
                      <a:endParaRPr sz="1400">
                        <a:latin typeface="Arial"/>
                        <a:cs typeface="Arial"/>
                      </a:endParaRPr>
                    </a:p>
                  </a:txBody>
                  <a:tcPr marL="0" marR="0" marT="9049"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175" algn="ctr">
                        <a:lnSpc>
                          <a:spcPct val="100000"/>
                        </a:lnSpc>
                        <a:spcBef>
                          <a:spcPts val="315"/>
                        </a:spcBef>
                      </a:pPr>
                      <a:r>
                        <a:rPr sz="1400" dirty="0">
                          <a:solidFill>
                            <a:srgbClr val="44536A"/>
                          </a:solidFill>
                          <a:latin typeface="Arial"/>
                          <a:cs typeface="Arial"/>
                        </a:rPr>
                        <a:t>On</a:t>
                      </a:r>
                      <a:r>
                        <a:rPr sz="1400" spc="-35" dirty="0">
                          <a:solidFill>
                            <a:srgbClr val="44536A"/>
                          </a:solidFill>
                          <a:latin typeface="Arial"/>
                          <a:cs typeface="Arial"/>
                        </a:rPr>
                        <a:t> </a:t>
                      </a:r>
                      <a:r>
                        <a:rPr sz="1400" dirty="0">
                          <a:solidFill>
                            <a:srgbClr val="44536A"/>
                          </a:solidFill>
                          <a:latin typeface="Arial"/>
                          <a:cs typeface="Arial"/>
                        </a:rPr>
                        <a:t>quantum</a:t>
                      </a:r>
                      <a:r>
                        <a:rPr sz="1400" spc="-45" dirty="0">
                          <a:solidFill>
                            <a:srgbClr val="44536A"/>
                          </a:solidFill>
                          <a:latin typeface="Arial"/>
                          <a:cs typeface="Arial"/>
                        </a:rPr>
                        <a:t> </a:t>
                      </a:r>
                      <a:r>
                        <a:rPr sz="1400" spc="-25" dirty="0">
                          <a:solidFill>
                            <a:srgbClr val="44536A"/>
                          </a:solidFill>
                          <a:latin typeface="Arial"/>
                          <a:cs typeface="Arial"/>
                        </a:rPr>
                        <a:t>THz</a:t>
                      </a:r>
                      <a:endParaRPr sz="1400">
                        <a:latin typeface="Arial"/>
                        <a:cs typeface="Arial"/>
                      </a:endParaRPr>
                    </a:p>
                    <a:p>
                      <a:pPr marL="1905" algn="ctr">
                        <a:lnSpc>
                          <a:spcPct val="100000"/>
                        </a:lnSpc>
                      </a:pPr>
                      <a:r>
                        <a:rPr sz="1400" spc="-10" dirty="0">
                          <a:solidFill>
                            <a:srgbClr val="44536A"/>
                          </a:solidFill>
                          <a:latin typeface="Arial"/>
                          <a:cs typeface="Arial"/>
                        </a:rPr>
                        <a:t>computer:</a:t>
                      </a:r>
                      <a:endParaRPr sz="1400">
                        <a:latin typeface="Arial"/>
                        <a:cs typeface="Arial"/>
                      </a:endParaRPr>
                    </a:p>
                    <a:p>
                      <a:pPr marL="3175" algn="ctr">
                        <a:lnSpc>
                          <a:spcPct val="100000"/>
                        </a:lnSpc>
                        <a:spcBef>
                          <a:spcPts val="434"/>
                        </a:spcBef>
                      </a:pPr>
                      <a:r>
                        <a:rPr sz="1400" dirty="0">
                          <a:latin typeface="Arial"/>
                          <a:cs typeface="Arial"/>
                        </a:rPr>
                        <a:t>&lt;1</a:t>
                      </a:r>
                      <a:r>
                        <a:rPr sz="1400" spc="-10" dirty="0">
                          <a:latin typeface="Arial"/>
                          <a:cs typeface="Arial"/>
                        </a:rPr>
                        <a:t> second</a:t>
                      </a:r>
                      <a:endParaRPr sz="1400">
                        <a:latin typeface="Arial"/>
                        <a:cs typeface="Arial"/>
                      </a:endParaRPr>
                    </a:p>
                  </a:txBody>
                  <a:tcPr marL="0" marR="0" marT="30004"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6746" y="1623059"/>
            <a:ext cx="6231731" cy="1263015"/>
          </a:xfrm>
          <a:custGeom>
            <a:avLst/>
            <a:gdLst/>
            <a:ahLst/>
            <a:cxnLst/>
            <a:rect l="l" t="t" r="r" b="b"/>
            <a:pathLst>
              <a:path w="8308975" h="1684020">
                <a:moveTo>
                  <a:pt x="0" y="280670"/>
                </a:moveTo>
                <a:lnTo>
                  <a:pt x="3671" y="235129"/>
                </a:lnTo>
                <a:lnTo>
                  <a:pt x="14303" y="191934"/>
                </a:lnTo>
                <a:lnTo>
                  <a:pt x="31317" y="151660"/>
                </a:lnTo>
                <a:lnTo>
                  <a:pt x="54136" y="114885"/>
                </a:lnTo>
                <a:lnTo>
                  <a:pt x="82184" y="82184"/>
                </a:lnTo>
                <a:lnTo>
                  <a:pt x="114885" y="54136"/>
                </a:lnTo>
                <a:lnTo>
                  <a:pt x="151660" y="31317"/>
                </a:lnTo>
                <a:lnTo>
                  <a:pt x="191934" y="14303"/>
                </a:lnTo>
                <a:lnTo>
                  <a:pt x="235129" y="3671"/>
                </a:lnTo>
                <a:lnTo>
                  <a:pt x="280670" y="0"/>
                </a:lnTo>
                <a:lnTo>
                  <a:pt x="8028178" y="0"/>
                </a:lnTo>
                <a:lnTo>
                  <a:pt x="8073718" y="3671"/>
                </a:lnTo>
                <a:lnTo>
                  <a:pt x="8116913" y="14303"/>
                </a:lnTo>
                <a:lnTo>
                  <a:pt x="8157187" y="31317"/>
                </a:lnTo>
                <a:lnTo>
                  <a:pt x="8193962" y="54136"/>
                </a:lnTo>
                <a:lnTo>
                  <a:pt x="8226663" y="82184"/>
                </a:lnTo>
                <a:lnTo>
                  <a:pt x="8254711" y="114885"/>
                </a:lnTo>
                <a:lnTo>
                  <a:pt x="8277530" y="151660"/>
                </a:lnTo>
                <a:lnTo>
                  <a:pt x="8294544" y="191934"/>
                </a:lnTo>
                <a:lnTo>
                  <a:pt x="8305176" y="235129"/>
                </a:lnTo>
                <a:lnTo>
                  <a:pt x="8308848" y="280670"/>
                </a:lnTo>
                <a:lnTo>
                  <a:pt x="8308848" y="1403350"/>
                </a:lnTo>
                <a:lnTo>
                  <a:pt x="8305176" y="1448890"/>
                </a:lnTo>
                <a:lnTo>
                  <a:pt x="8294544" y="1492085"/>
                </a:lnTo>
                <a:lnTo>
                  <a:pt x="8277530" y="1532359"/>
                </a:lnTo>
                <a:lnTo>
                  <a:pt x="8254711" y="1569134"/>
                </a:lnTo>
                <a:lnTo>
                  <a:pt x="8226663" y="1601835"/>
                </a:lnTo>
                <a:lnTo>
                  <a:pt x="8193962" y="1629883"/>
                </a:lnTo>
                <a:lnTo>
                  <a:pt x="8157187" y="1652702"/>
                </a:lnTo>
                <a:lnTo>
                  <a:pt x="8116913" y="1669716"/>
                </a:lnTo>
                <a:lnTo>
                  <a:pt x="8073718" y="1680348"/>
                </a:lnTo>
                <a:lnTo>
                  <a:pt x="8028178" y="1684020"/>
                </a:lnTo>
                <a:lnTo>
                  <a:pt x="280670" y="1684020"/>
                </a:lnTo>
                <a:lnTo>
                  <a:pt x="235129" y="1680348"/>
                </a:lnTo>
                <a:lnTo>
                  <a:pt x="191934" y="1669716"/>
                </a:lnTo>
                <a:lnTo>
                  <a:pt x="151660" y="1652702"/>
                </a:lnTo>
                <a:lnTo>
                  <a:pt x="114885" y="1629883"/>
                </a:lnTo>
                <a:lnTo>
                  <a:pt x="82184" y="1601835"/>
                </a:lnTo>
                <a:lnTo>
                  <a:pt x="54136" y="1569134"/>
                </a:lnTo>
                <a:lnTo>
                  <a:pt x="31317" y="1532359"/>
                </a:lnTo>
                <a:lnTo>
                  <a:pt x="14303" y="1492085"/>
                </a:lnTo>
                <a:lnTo>
                  <a:pt x="3671" y="1448890"/>
                </a:lnTo>
                <a:lnTo>
                  <a:pt x="0" y="1403350"/>
                </a:lnTo>
                <a:lnTo>
                  <a:pt x="0" y="280670"/>
                </a:lnTo>
                <a:close/>
              </a:path>
            </a:pathLst>
          </a:custGeom>
          <a:ln w="12700">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3" name="object 3"/>
          <p:cNvSpPr txBox="1">
            <a:spLocks noGrp="1"/>
          </p:cNvSpPr>
          <p:nvPr>
            <p:ph type="title"/>
          </p:nvPr>
        </p:nvSpPr>
        <p:spPr>
          <a:xfrm>
            <a:off x="900988" y="214623"/>
            <a:ext cx="4852112" cy="378950"/>
          </a:xfrm>
          <a:prstGeom prst="rect">
            <a:avLst/>
          </a:prstGeom>
        </p:spPr>
        <p:txBody>
          <a:bodyPr vert="horz" wrap="square" lIns="0" tIns="9525" rIns="0" bIns="0" rtlCol="0" anchor="ctr">
            <a:spAutoFit/>
          </a:bodyPr>
          <a:lstStyle/>
          <a:p>
            <a:pPr marL="9525">
              <a:lnSpc>
                <a:spcPct val="100000"/>
              </a:lnSpc>
              <a:spcBef>
                <a:spcPts val="75"/>
              </a:spcBef>
            </a:pPr>
            <a:r>
              <a:rPr sz="2400" u="sng" spc="-8" dirty="0">
                <a:uFill>
                  <a:solidFill>
                    <a:srgbClr val="000000"/>
                  </a:solidFill>
                </a:uFill>
                <a:latin typeface="Calibri"/>
                <a:cs typeface="Calibri"/>
              </a:rPr>
              <a:t>Application</a:t>
            </a:r>
            <a:r>
              <a:rPr sz="2400" u="sng" spc="-60" dirty="0">
                <a:uFill>
                  <a:solidFill>
                    <a:srgbClr val="000000"/>
                  </a:solidFill>
                </a:uFill>
                <a:latin typeface="Calibri"/>
                <a:cs typeface="Calibri"/>
              </a:rPr>
              <a:t> </a:t>
            </a:r>
            <a:r>
              <a:rPr sz="2400" u="sng" dirty="0">
                <a:uFill>
                  <a:solidFill>
                    <a:srgbClr val="000000"/>
                  </a:solidFill>
                </a:uFill>
                <a:latin typeface="Calibri"/>
                <a:cs typeface="Calibri"/>
              </a:rPr>
              <a:t>3:</a:t>
            </a:r>
            <a:r>
              <a:rPr sz="2400" u="sng" spc="-68" dirty="0">
                <a:uFill>
                  <a:solidFill>
                    <a:srgbClr val="000000"/>
                  </a:solidFill>
                </a:uFill>
                <a:latin typeface="Calibri"/>
                <a:cs typeface="Calibri"/>
              </a:rPr>
              <a:t> </a:t>
            </a:r>
            <a:r>
              <a:rPr sz="2400" u="sng" dirty="0">
                <a:uFill>
                  <a:solidFill>
                    <a:srgbClr val="000000"/>
                  </a:solidFill>
                </a:uFill>
                <a:latin typeface="Calibri"/>
                <a:cs typeface="Calibri"/>
              </a:rPr>
              <a:t>Quantum</a:t>
            </a:r>
            <a:r>
              <a:rPr sz="2400" u="sng" spc="-75" dirty="0">
                <a:uFill>
                  <a:solidFill>
                    <a:srgbClr val="000000"/>
                  </a:solidFill>
                </a:uFill>
                <a:latin typeface="Calibri"/>
                <a:cs typeface="Calibri"/>
              </a:rPr>
              <a:t> </a:t>
            </a:r>
            <a:r>
              <a:rPr sz="2400" u="sng" spc="-8" dirty="0">
                <a:uFill>
                  <a:solidFill>
                    <a:srgbClr val="000000"/>
                  </a:solidFill>
                </a:uFill>
                <a:latin typeface="Calibri"/>
                <a:cs typeface="Calibri"/>
              </a:rPr>
              <a:t>Simulation</a:t>
            </a:r>
            <a:endParaRPr sz="2400" dirty="0">
              <a:latin typeface="Calibri"/>
              <a:cs typeface="Calibri"/>
            </a:endParaRPr>
          </a:p>
        </p:txBody>
      </p:sp>
      <p:sp>
        <p:nvSpPr>
          <p:cNvPr id="4" name="object 4"/>
          <p:cNvSpPr txBox="1"/>
          <p:nvPr/>
        </p:nvSpPr>
        <p:spPr>
          <a:xfrm>
            <a:off x="7076123" y="3088005"/>
            <a:ext cx="543401" cy="451406"/>
          </a:xfrm>
          <a:prstGeom prst="rect">
            <a:avLst/>
          </a:prstGeom>
        </p:spPr>
        <p:txBody>
          <a:bodyPr vert="horz" wrap="square" lIns="0" tIns="0" rIns="0" bIns="0" rtlCol="0">
            <a:spAutoFit/>
          </a:bodyPr>
          <a:lstStyle/>
          <a:p>
            <a:pPr marL="77629" defTabSz="685800">
              <a:lnSpc>
                <a:spcPts val="1001"/>
              </a:lnSpc>
              <a:buClrTx/>
            </a:pPr>
            <a:r>
              <a:rPr sz="1050" i="1" kern="1200" spc="-8" dirty="0">
                <a:solidFill>
                  <a:prstClr val="black"/>
                </a:solidFill>
                <a:latin typeface="Calibri"/>
                <a:ea typeface="+mn-ea"/>
                <a:cs typeface="Calibri"/>
              </a:rPr>
              <a:t>high-</a:t>
            </a:r>
            <a:r>
              <a:rPr sz="1050" i="1" kern="1200" spc="-19" dirty="0">
                <a:solidFill>
                  <a:prstClr val="black"/>
                </a:solidFill>
                <a:latin typeface="Calibri"/>
                <a:ea typeface="+mn-ea"/>
                <a:cs typeface="Calibri"/>
              </a:rPr>
              <a:t>T</a:t>
            </a:r>
            <a:r>
              <a:rPr sz="1013" i="1" kern="1200" spc="-28" baseline="-21604" dirty="0">
                <a:solidFill>
                  <a:prstClr val="black"/>
                </a:solidFill>
                <a:latin typeface="Calibri"/>
                <a:ea typeface="+mn-ea"/>
                <a:cs typeface="Calibri"/>
              </a:rPr>
              <a:t>C</a:t>
            </a:r>
            <a:endParaRPr sz="1013" kern="1200" baseline="-21604">
              <a:solidFill>
                <a:prstClr val="black"/>
              </a:solidFill>
              <a:latin typeface="Calibri"/>
              <a:ea typeface="+mn-ea"/>
              <a:cs typeface="Calibri"/>
            </a:endParaRPr>
          </a:p>
          <a:p>
            <a:pPr indent="101441" defTabSz="685800">
              <a:buClrTx/>
            </a:pPr>
            <a:r>
              <a:rPr sz="1050" i="1" kern="1200" spc="-8" dirty="0">
                <a:solidFill>
                  <a:prstClr val="black"/>
                </a:solidFill>
                <a:latin typeface="Calibri"/>
                <a:ea typeface="+mn-ea"/>
                <a:cs typeface="Calibri"/>
              </a:rPr>
              <a:t>super- conductor</a:t>
            </a:r>
            <a:endParaRPr sz="1050" kern="1200">
              <a:solidFill>
                <a:prstClr val="black"/>
              </a:solidFill>
              <a:latin typeface="Calibri"/>
              <a:ea typeface="+mn-ea"/>
              <a:cs typeface="Calibri"/>
            </a:endParaRPr>
          </a:p>
        </p:txBody>
      </p:sp>
      <p:sp>
        <p:nvSpPr>
          <p:cNvPr id="5" name="object 5"/>
          <p:cNvSpPr txBox="1"/>
          <p:nvPr/>
        </p:nvSpPr>
        <p:spPr>
          <a:xfrm>
            <a:off x="819912" y="526351"/>
            <a:ext cx="4172903" cy="425116"/>
          </a:xfrm>
          <a:prstGeom prst="rect">
            <a:avLst/>
          </a:prstGeom>
        </p:spPr>
        <p:txBody>
          <a:bodyPr vert="horz" wrap="square" lIns="0" tIns="9525" rIns="0" bIns="0" rtlCol="0">
            <a:spAutoFit/>
          </a:bodyPr>
          <a:lstStyle/>
          <a:p>
            <a:pPr marL="19050" defTabSz="685800">
              <a:spcBef>
                <a:spcPts val="75"/>
              </a:spcBef>
              <a:buClrTx/>
            </a:pPr>
            <a:r>
              <a:rPr sz="1350" b="1" kern="1200" dirty="0">
                <a:solidFill>
                  <a:srgbClr val="0000FF"/>
                </a:solidFill>
                <a:latin typeface="Calibri"/>
                <a:ea typeface="+mn-ea"/>
                <a:cs typeface="Calibri"/>
              </a:rPr>
              <a:t>Quantum</a:t>
            </a:r>
            <a:r>
              <a:rPr sz="1350" b="1" kern="1200" spc="-38" dirty="0">
                <a:solidFill>
                  <a:srgbClr val="0000FF"/>
                </a:solidFill>
                <a:latin typeface="Calibri"/>
                <a:ea typeface="+mn-ea"/>
                <a:cs typeface="Calibri"/>
              </a:rPr>
              <a:t> </a:t>
            </a:r>
            <a:r>
              <a:rPr sz="1350" b="1" kern="1200" dirty="0">
                <a:solidFill>
                  <a:srgbClr val="0000FF"/>
                </a:solidFill>
                <a:latin typeface="Calibri"/>
                <a:ea typeface="+mn-ea"/>
                <a:cs typeface="Calibri"/>
              </a:rPr>
              <a:t>modelling</a:t>
            </a:r>
            <a:r>
              <a:rPr sz="1350" b="1" kern="1200" spc="-30" dirty="0">
                <a:solidFill>
                  <a:srgbClr val="0000FF"/>
                </a:solidFill>
                <a:latin typeface="Calibri"/>
                <a:ea typeface="+mn-ea"/>
                <a:cs typeface="Calibri"/>
              </a:rPr>
              <a:t> </a:t>
            </a:r>
            <a:r>
              <a:rPr sz="1350" b="1" kern="1200" dirty="0">
                <a:solidFill>
                  <a:srgbClr val="0000FF"/>
                </a:solidFill>
                <a:latin typeface="Calibri"/>
                <a:ea typeface="+mn-ea"/>
                <a:cs typeface="Calibri"/>
              </a:rPr>
              <a:t>is</a:t>
            </a:r>
            <a:r>
              <a:rPr sz="1350" b="1" kern="1200" spc="-45" dirty="0">
                <a:solidFill>
                  <a:srgbClr val="0000FF"/>
                </a:solidFill>
                <a:latin typeface="Calibri"/>
                <a:ea typeface="+mn-ea"/>
                <a:cs typeface="Calibri"/>
              </a:rPr>
              <a:t> </a:t>
            </a:r>
            <a:r>
              <a:rPr sz="1350" b="1" kern="1200" dirty="0">
                <a:solidFill>
                  <a:srgbClr val="0000FF"/>
                </a:solidFill>
                <a:latin typeface="Calibri"/>
                <a:ea typeface="+mn-ea"/>
                <a:cs typeface="Calibri"/>
              </a:rPr>
              <a:t>hard:</a:t>
            </a:r>
            <a:r>
              <a:rPr sz="1350" b="1" kern="1200" spc="278" dirty="0">
                <a:solidFill>
                  <a:srgbClr val="0000FF"/>
                </a:solidFill>
                <a:latin typeface="Calibri"/>
                <a:ea typeface="+mn-ea"/>
                <a:cs typeface="Calibri"/>
              </a:rPr>
              <a:t> </a:t>
            </a:r>
            <a:r>
              <a:rPr sz="1350" i="1" kern="1200" dirty="0">
                <a:solidFill>
                  <a:prstClr val="black"/>
                </a:solidFill>
                <a:latin typeface="Calibri"/>
                <a:ea typeface="+mn-ea"/>
                <a:cs typeface="Calibri"/>
              </a:rPr>
              <a:t>N</a:t>
            </a:r>
            <a:r>
              <a:rPr sz="1350" i="1" kern="1200" spc="-19" dirty="0">
                <a:solidFill>
                  <a:prstClr val="black"/>
                </a:solidFill>
                <a:latin typeface="Calibri"/>
                <a:ea typeface="+mn-ea"/>
                <a:cs typeface="Calibri"/>
              </a:rPr>
              <a:t> </a:t>
            </a:r>
            <a:r>
              <a:rPr sz="1350" kern="1200" dirty="0">
                <a:solidFill>
                  <a:prstClr val="black"/>
                </a:solidFill>
                <a:latin typeface="Calibri"/>
                <a:ea typeface="+mn-ea"/>
                <a:cs typeface="Calibri"/>
              </a:rPr>
              <a:t>quantum</a:t>
            </a:r>
            <a:r>
              <a:rPr sz="1350" kern="1200" spc="-15" dirty="0">
                <a:solidFill>
                  <a:prstClr val="black"/>
                </a:solidFill>
                <a:latin typeface="Calibri"/>
                <a:ea typeface="+mn-ea"/>
                <a:cs typeface="Calibri"/>
              </a:rPr>
              <a:t> </a:t>
            </a:r>
            <a:r>
              <a:rPr sz="1350" kern="1200" spc="-8" dirty="0">
                <a:solidFill>
                  <a:prstClr val="black"/>
                </a:solidFill>
                <a:latin typeface="Calibri"/>
                <a:ea typeface="+mn-ea"/>
                <a:cs typeface="Calibri"/>
              </a:rPr>
              <a:t>systems</a:t>
            </a:r>
            <a:r>
              <a:rPr sz="1350" kern="1200" spc="-34" dirty="0">
                <a:solidFill>
                  <a:prstClr val="black"/>
                </a:solidFill>
                <a:latin typeface="Calibri"/>
                <a:ea typeface="+mn-ea"/>
                <a:cs typeface="Calibri"/>
              </a:rPr>
              <a:t> </a:t>
            </a:r>
            <a:r>
              <a:rPr sz="1350" kern="1200" spc="-8" dirty="0">
                <a:solidFill>
                  <a:prstClr val="black"/>
                </a:solidFill>
                <a:latin typeface="Calibri"/>
                <a:ea typeface="+mn-ea"/>
                <a:cs typeface="Calibri"/>
              </a:rPr>
              <a:t>require</a:t>
            </a:r>
            <a:endParaRPr sz="1350" kern="1200" dirty="0">
              <a:solidFill>
                <a:prstClr val="black"/>
              </a:solidFill>
              <a:latin typeface="Calibri"/>
              <a:ea typeface="+mn-ea"/>
              <a:cs typeface="Calibri"/>
            </a:endParaRPr>
          </a:p>
          <a:p>
            <a:pPr marL="2233136" defTabSz="685800">
              <a:buClrTx/>
            </a:pPr>
            <a:r>
              <a:rPr sz="1350" kern="1200" dirty="0">
                <a:solidFill>
                  <a:prstClr val="black"/>
                </a:solidFill>
                <a:latin typeface="Calibri"/>
                <a:ea typeface="+mn-ea"/>
                <a:cs typeface="Calibri"/>
              </a:rPr>
              <a:t>solution</a:t>
            </a:r>
            <a:r>
              <a:rPr sz="1350" kern="1200" spc="-23" dirty="0">
                <a:solidFill>
                  <a:prstClr val="black"/>
                </a:solidFill>
                <a:latin typeface="Calibri"/>
                <a:ea typeface="+mn-ea"/>
                <a:cs typeface="Calibri"/>
              </a:rPr>
              <a:t> </a:t>
            </a:r>
            <a:r>
              <a:rPr sz="1350" kern="1200" dirty="0">
                <a:solidFill>
                  <a:prstClr val="black"/>
                </a:solidFill>
                <a:latin typeface="Calibri"/>
                <a:ea typeface="+mn-ea"/>
                <a:cs typeface="Calibri"/>
              </a:rPr>
              <a:t>to</a:t>
            </a:r>
            <a:r>
              <a:rPr sz="1350" kern="1200" spc="-38" dirty="0">
                <a:solidFill>
                  <a:prstClr val="black"/>
                </a:solidFill>
                <a:latin typeface="Calibri"/>
                <a:ea typeface="+mn-ea"/>
                <a:cs typeface="Calibri"/>
              </a:rPr>
              <a:t> </a:t>
            </a:r>
            <a:r>
              <a:rPr sz="1350" i="1" kern="1200" dirty="0">
                <a:solidFill>
                  <a:prstClr val="black"/>
                </a:solidFill>
                <a:latin typeface="Calibri"/>
                <a:ea typeface="+mn-ea"/>
                <a:cs typeface="Calibri"/>
              </a:rPr>
              <a:t>2</a:t>
            </a:r>
            <a:r>
              <a:rPr sz="1350" i="1" kern="1200" baseline="25462" dirty="0">
                <a:solidFill>
                  <a:prstClr val="black"/>
                </a:solidFill>
                <a:latin typeface="Calibri"/>
                <a:ea typeface="+mn-ea"/>
                <a:cs typeface="Calibri"/>
              </a:rPr>
              <a:t>N</a:t>
            </a:r>
            <a:r>
              <a:rPr sz="1350" i="1" kern="1200" spc="113" baseline="25462" dirty="0">
                <a:solidFill>
                  <a:prstClr val="black"/>
                </a:solidFill>
                <a:latin typeface="Calibri"/>
                <a:ea typeface="+mn-ea"/>
                <a:cs typeface="Calibri"/>
              </a:rPr>
              <a:t> </a:t>
            </a:r>
            <a:r>
              <a:rPr sz="1350" kern="1200" dirty="0">
                <a:solidFill>
                  <a:prstClr val="black"/>
                </a:solidFill>
                <a:latin typeface="Calibri"/>
                <a:ea typeface="+mn-ea"/>
                <a:cs typeface="Calibri"/>
              </a:rPr>
              <a:t>coupled</a:t>
            </a:r>
            <a:r>
              <a:rPr sz="1350" kern="1200" spc="-15" dirty="0">
                <a:solidFill>
                  <a:prstClr val="black"/>
                </a:solidFill>
                <a:latin typeface="Calibri"/>
                <a:ea typeface="+mn-ea"/>
                <a:cs typeface="Calibri"/>
              </a:rPr>
              <a:t> eqns</a:t>
            </a:r>
            <a:endParaRPr sz="1350" kern="1200" dirty="0">
              <a:solidFill>
                <a:prstClr val="black"/>
              </a:solidFill>
              <a:latin typeface="Calibri"/>
              <a:ea typeface="+mn-ea"/>
              <a:cs typeface="Calibri"/>
            </a:endParaRPr>
          </a:p>
        </p:txBody>
      </p:sp>
      <p:sp>
        <p:nvSpPr>
          <p:cNvPr id="6" name="object 6"/>
          <p:cNvSpPr txBox="1"/>
          <p:nvPr/>
        </p:nvSpPr>
        <p:spPr>
          <a:xfrm>
            <a:off x="829437" y="1052131"/>
            <a:ext cx="7539990" cy="425116"/>
          </a:xfrm>
          <a:prstGeom prst="rect">
            <a:avLst/>
          </a:prstGeom>
        </p:spPr>
        <p:txBody>
          <a:bodyPr vert="horz" wrap="square" lIns="0" tIns="9525" rIns="0" bIns="0" rtlCol="0">
            <a:spAutoFit/>
          </a:bodyPr>
          <a:lstStyle/>
          <a:p>
            <a:pPr marL="9525" defTabSz="685800">
              <a:spcBef>
                <a:spcPts val="75"/>
              </a:spcBef>
              <a:buClrTx/>
            </a:pPr>
            <a:r>
              <a:rPr sz="1350" b="1" kern="1200" dirty="0">
                <a:solidFill>
                  <a:srgbClr val="0000FF"/>
                </a:solidFill>
                <a:latin typeface="Calibri"/>
                <a:ea typeface="+mn-ea"/>
                <a:cs typeface="Calibri"/>
              </a:rPr>
              <a:t>Alternative</a:t>
            </a:r>
            <a:r>
              <a:rPr sz="1350" b="1" kern="1200" spc="-41" dirty="0">
                <a:solidFill>
                  <a:srgbClr val="0000FF"/>
                </a:solidFill>
                <a:latin typeface="Calibri"/>
                <a:ea typeface="+mn-ea"/>
                <a:cs typeface="Calibri"/>
              </a:rPr>
              <a:t> </a:t>
            </a:r>
            <a:r>
              <a:rPr sz="1350" b="1" kern="1200" dirty="0">
                <a:solidFill>
                  <a:srgbClr val="0000FF"/>
                </a:solidFill>
                <a:latin typeface="Calibri"/>
                <a:ea typeface="+mn-ea"/>
                <a:cs typeface="Calibri"/>
              </a:rPr>
              <a:t>approach:</a:t>
            </a:r>
            <a:r>
              <a:rPr sz="1350" b="1" kern="1200" spc="-53" dirty="0">
                <a:solidFill>
                  <a:srgbClr val="0000FF"/>
                </a:solidFill>
                <a:latin typeface="Calibri"/>
                <a:ea typeface="+mn-ea"/>
                <a:cs typeface="Calibri"/>
              </a:rPr>
              <a:t> </a:t>
            </a:r>
            <a:r>
              <a:rPr sz="1350" kern="1200" dirty="0">
                <a:solidFill>
                  <a:prstClr val="black"/>
                </a:solidFill>
                <a:latin typeface="Calibri"/>
                <a:ea typeface="+mn-ea"/>
                <a:cs typeface="Calibri"/>
              </a:rPr>
              <a:t>Implement</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model</a:t>
            </a:r>
            <a:r>
              <a:rPr sz="1350" kern="1200" spc="-30" dirty="0">
                <a:solidFill>
                  <a:prstClr val="black"/>
                </a:solidFill>
                <a:latin typeface="Calibri"/>
                <a:ea typeface="+mn-ea"/>
                <a:cs typeface="Calibri"/>
              </a:rPr>
              <a:t> </a:t>
            </a:r>
            <a:r>
              <a:rPr sz="1350" kern="1200" dirty="0">
                <a:solidFill>
                  <a:prstClr val="black"/>
                </a:solidFill>
                <a:latin typeface="Calibri"/>
                <a:ea typeface="+mn-ea"/>
                <a:cs typeface="Calibri"/>
              </a:rPr>
              <a:t>of</a:t>
            </a:r>
            <a:r>
              <a:rPr sz="1350" kern="1200" spc="-38" dirty="0">
                <a:solidFill>
                  <a:prstClr val="black"/>
                </a:solidFill>
                <a:latin typeface="Calibri"/>
                <a:ea typeface="+mn-ea"/>
                <a:cs typeface="Calibri"/>
              </a:rPr>
              <a:t> </a:t>
            </a:r>
            <a:r>
              <a:rPr sz="1350" kern="1200" spc="-8" dirty="0">
                <a:solidFill>
                  <a:prstClr val="black"/>
                </a:solidFill>
                <a:latin typeface="Calibri"/>
                <a:ea typeface="+mn-ea"/>
                <a:cs typeface="Calibri"/>
              </a:rPr>
              <a:t>interacting</a:t>
            </a:r>
            <a:r>
              <a:rPr sz="1350" kern="1200" spc="-15" dirty="0">
                <a:solidFill>
                  <a:prstClr val="black"/>
                </a:solidFill>
                <a:latin typeface="Calibri"/>
                <a:ea typeface="+mn-ea"/>
                <a:cs typeface="Calibri"/>
              </a:rPr>
              <a:t> </a:t>
            </a:r>
            <a:r>
              <a:rPr sz="1350" kern="1200" spc="-8" dirty="0">
                <a:solidFill>
                  <a:prstClr val="black"/>
                </a:solidFill>
                <a:latin typeface="Calibri"/>
                <a:ea typeface="+mn-ea"/>
                <a:cs typeface="Calibri"/>
              </a:rPr>
              <a:t>system</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on</a:t>
            </a:r>
            <a:r>
              <a:rPr sz="1350" kern="1200" spc="-30" dirty="0">
                <a:solidFill>
                  <a:prstClr val="black"/>
                </a:solidFill>
                <a:latin typeface="Calibri"/>
                <a:ea typeface="+mn-ea"/>
                <a:cs typeface="Calibri"/>
              </a:rPr>
              <a:t> </a:t>
            </a:r>
            <a:r>
              <a:rPr sz="1350" kern="1200" dirty="0">
                <a:solidFill>
                  <a:prstClr val="black"/>
                </a:solidFill>
                <a:latin typeface="Calibri"/>
                <a:ea typeface="+mn-ea"/>
                <a:cs typeface="Calibri"/>
              </a:rPr>
              <a:t>a</a:t>
            </a:r>
            <a:r>
              <a:rPr sz="1350" kern="1200" spc="-26" dirty="0">
                <a:solidFill>
                  <a:prstClr val="black"/>
                </a:solidFill>
                <a:latin typeface="Calibri"/>
                <a:ea typeface="+mn-ea"/>
                <a:cs typeface="Calibri"/>
              </a:rPr>
              <a:t> </a:t>
            </a:r>
            <a:r>
              <a:rPr sz="1350" b="1" i="1" kern="1200" dirty="0">
                <a:solidFill>
                  <a:prstClr val="black"/>
                </a:solidFill>
                <a:latin typeface="Calibri"/>
                <a:ea typeface="+mn-ea"/>
                <a:cs typeface="Calibri"/>
              </a:rPr>
              <a:t>quantum</a:t>
            </a:r>
            <a:r>
              <a:rPr sz="1350" b="1" i="1" kern="1200" spc="-26" dirty="0">
                <a:solidFill>
                  <a:prstClr val="black"/>
                </a:solidFill>
                <a:latin typeface="Calibri"/>
                <a:ea typeface="+mn-ea"/>
                <a:cs typeface="Calibri"/>
              </a:rPr>
              <a:t> </a:t>
            </a:r>
            <a:r>
              <a:rPr sz="1350" b="1" i="1" kern="1200" dirty="0">
                <a:solidFill>
                  <a:prstClr val="black"/>
                </a:solidFill>
                <a:latin typeface="Calibri"/>
                <a:ea typeface="+mn-ea"/>
                <a:cs typeface="Calibri"/>
              </a:rPr>
              <a:t>simulator</a:t>
            </a:r>
            <a:r>
              <a:rPr sz="1350" kern="1200" dirty="0">
                <a:solidFill>
                  <a:prstClr val="black"/>
                </a:solidFill>
                <a:latin typeface="Calibri"/>
                <a:ea typeface="+mn-ea"/>
                <a:cs typeface="Calibri"/>
              </a:rPr>
              <a:t>,</a:t>
            </a:r>
            <a:r>
              <a:rPr sz="1350" kern="1200" spc="-30" dirty="0">
                <a:solidFill>
                  <a:prstClr val="black"/>
                </a:solidFill>
                <a:latin typeface="Calibri"/>
                <a:ea typeface="+mn-ea"/>
                <a:cs typeface="Calibri"/>
              </a:rPr>
              <a:t> </a:t>
            </a:r>
            <a:r>
              <a:rPr sz="1350" kern="1200" dirty="0">
                <a:solidFill>
                  <a:prstClr val="black"/>
                </a:solidFill>
                <a:latin typeface="Calibri"/>
                <a:ea typeface="+mn-ea"/>
                <a:cs typeface="Calibri"/>
              </a:rPr>
              <a:t>or</a:t>
            </a:r>
            <a:r>
              <a:rPr sz="1350" kern="1200" spc="-30" dirty="0">
                <a:solidFill>
                  <a:prstClr val="black"/>
                </a:solidFill>
                <a:latin typeface="Calibri"/>
                <a:ea typeface="+mn-ea"/>
                <a:cs typeface="Calibri"/>
              </a:rPr>
              <a:t> </a:t>
            </a:r>
            <a:r>
              <a:rPr sz="1350" kern="1200" spc="-8" dirty="0">
                <a:solidFill>
                  <a:prstClr val="black"/>
                </a:solidFill>
                <a:latin typeface="Calibri"/>
                <a:ea typeface="+mn-ea"/>
                <a:cs typeface="Calibri"/>
              </a:rPr>
              <a:t>“standard”</a:t>
            </a:r>
            <a:r>
              <a:rPr sz="1350" kern="1200" spc="-41" dirty="0">
                <a:solidFill>
                  <a:prstClr val="black"/>
                </a:solidFill>
                <a:latin typeface="Calibri"/>
                <a:ea typeface="+mn-ea"/>
                <a:cs typeface="Calibri"/>
              </a:rPr>
              <a:t> </a:t>
            </a:r>
            <a:r>
              <a:rPr sz="1350" kern="1200" dirty="0">
                <a:solidFill>
                  <a:prstClr val="black"/>
                </a:solidFill>
                <a:latin typeface="Calibri"/>
                <a:ea typeface="+mn-ea"/>
                <a:cs typeface="Calibri"/>
              </a:rPr>
              <a:t>set</a:t>
            </a:r>
            <a:r>
              <a:rPr sz="1350" kern="1200" spc="-38" dirty="0">
                <a:solidFill>
                  <a:prstClr val="black"/>
                </a:solidFill>
                <a:latin typeface="Calibri"/>
                <a:ea typeface="+mn-ea"/>
                <a:cs typeface="Calibri"/>
              </a:rPr>
              <a:t> </a:t>
            </a:r>
            <a:r>
              <a:rPr sz="1350" kern="1200" spc="-19" dirty="0">
                <a:solidFill>
                  <a:prstClr val="black"/>
                </a:solidFill>
                <a:latin typeface="Calibri"/>
                <a:ea typeface="+mn-ea"/>
                <a:cs typeface="Calibri"/>
              </a:rPr>
              <a:t>of</a:t>
            </a:r>
            <a:endParaRPr sz="1350" kern="1200">
              <a:solidFill>
                <a:prstClr val="black"/>
              </a:solidFill>
              <a:latin typeface="Calibri"/>
              <a:ea typeface="+mn-ea"/>
              <a:cs typeface="Calibri"/>
            </a:endParaRPr>
          </a:p>
          <a:p>
            <a:pPr marL="9525" defTabSz="685800">
              <a:buClrTx/>
            </a:pPr>
            <a:r>
              <a:rPr sz="1350" kern="1200" dirty="0">
                <a:solidFill>
                  <a:prstClr val="black"/>
                </a:solidFill>
                <a:latin typeface="Calibri"/>
                <a:ea typeface="+mn-ea"/>
                <a:cs typeface="Calibri"/>
              </a:rPr>
              <a:t>qubits</a:t>
            </a:r>
            <a:r>
              <a:rPr sz="1350" kern="1200" spc="-19" dirty="0">
                <a:solidFill>
                  <a:prstClr val="black"/>
                </a:solidFill>
                <a:latin typeface="Calibri"/>
                <a:ea typeface="+mn-ea"/>
                <a:cs typeface="Calibri"/>
              </a:rPr>
              <a:t> </a:t>
            </a:r>
            <a:r>
              <a:rPr sz="1350" kern="1200" dirty="0">
                <a:solidFill>
                  <a:prstClr val="black"/>
                </a:solidFill>
                <a:latin typeface="Calibri"/>
                <a:ea typeface="+mn-ea"/>
                <a:cs typeface="Calibri"/>
              </a:rPr>
              <a:t>with</a:t>
            </a:r>
            <a:r>
              <a:rPr sz="1350" kern="1200" spc="-15" dirty="0">
                <a:solidFill>
                  <a:prstClr val="black"/>
                </a:solidFill>
                <a:latin typeface="Calibri"/>
                <a:ea typeface="+mn-ea"/>
                <a:cs typeface="Calibri"/>
              </a:rPr>
              <a:t> </a:t>
            </a:r>
            <a:r>
              <a:rPr sz="1350" kern="1200" spc="-8" dirty="0">
                <a:solidFill>
                  <a:prstClr val="black"/>
                </a:solidFill>
                <a:latin typeface="Calibri"/>
                <a:ea typeface="+mn-ea"/>
                <a:cs typeface="Calibri"/>
              </a:rPr>
              <a:t>programmable</a:t>
            </a:r>
            <a:r>
              <a:rPr sz="1350" kern="1200" spc="-26" dirty="0">
                <a:solidFill>
                  <a:prstClr val="black"/>
                </a:solidFill>
                <a:latin typeface="Calibri"/>
                <a:ea typeface="+mn-ea"/>
                <a:cs typeface="Calibri"/>
              </a:rPr>
              <a:t> </a:t>
            </a:r>
            <a:r>
              <a:rPr sz="1350" kern="1200" spc="-8" dirty="0">
                <a:solidFill>
                  <a:prstClr val="black"/>
                </a:solidFill>
                <a:latin typeface="Calibri"/>
                <a:ea typeface="+mn-ea"/>
                <a:cs typeface="Calibri"/>
              </a:rPr>
              <a:t>interactions</a:t>
            </a:r>
            <a:endParaRPr sz="1350" kern="1200">
              <a:solidFill>
                <a:prstClr val="black"/>
              </a:solidFill>
              <a:latin typeface="Calibri"/>
              <a:ea typeface="+mn-ea"/>
              <a:cs typeface="Calibri"/>
            </a:endParaRPr>
          </a:p>
        </p:txBody>
      </p:sp>
      <p:sp>
        <p:nvSpPr>
          <p:cNvPr id="7" name="object 7"/>
          <p:cNvSpPr/>
          <p:nvPr/>
        </p:nvSpPr>
        <p:spPr>
          <a:xfrm>
            <a:off x="6367463" y="753523"/>
            <a:ext cx="230029" cy="11430"/>
          </a:xfrm>
          <a:custGeom>
            <a:avLst/>
            <a:gdLst/>
            <a:ahLst/>
            <a:cxnLst/>
            <a:rect l="l" t="t" r="r" b="b"/>
            <a:pathLst>
              <a:path w="306704" h="15240">
                <a:moveTo>
                  <a:pt x="306324" y="0"/>
                </a:moveTo>
                <a:lnTo>
                  <a:pt x="0" y="0"/>
                </a:lnTo>
                <a:lnTo>
                  <a:pt x="0" y="15239"/>
                </a:lnTo>
                <a:lnTo>
                  <a:pt x="306324" y="15239"/>
                </a:lnTo>
                <a:lnTo>
                  <a:pt x="306324" y="0"/>
                </a:lnTo>
                <a:close/>
              </a:path>
            </a:pathLst>
          </a:custGeom>
          <a:solidFill>
            <a:srgbClr val="C00000"/>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8" name="object 8"/>
          <p:cNvSpPr txBox="1"/>
          <p:nvPr/>
        </p:nvSpPr>
        <p:spPr>
          <a:xfrm>
            <a:off x="6389656" y="741903"/>
            <a:ext cx="181451" cy="217367"/>
          </a:xfrm>
          <a:prstGeom prst="rect">
            <a:avLst/>
          </a:prstGeom>
        </p:spPr>
        <p:txBody>
          <a:bodyPr vert="horz" wrap="square" lIns="0" tIns="9525" rIns="0" bIns="0" rtlCol="0">
            <a:spAutoFit/>
          </a:bodyPr>
          <a:lstStyle/>
          <a:p>
            <a:pPr marL="9525" defTabSz="685800">
              <a:spcBef>
                <a:spcPts val="75"/>
              </a:spcBef>
              <a:buClrTx/>
            </a:pPr>
            <a:r>
              <a:rPr sz="1350" kern="1200" spc="-19" dirty="0">
                <a:solidFill>
                  <a:srgbClr val="C00000"/>
                </a:solidFill>
                <a:latin typeface="Cambria Math"/>
                <a:ea typeface="+mn-ea"/>
                <a:cs typeface="Cambria Math"/>
              </a:rPr>
              <a:t>𝜕𝑡</a:t>
            </a:r>
            <a:endParaRPr sz="1350" kern="1200">
              <a:solidFill>
                <a:prstClr val="black"/>
              </a:solidFill>
              <a:latin typeface="Cambria Math"/>
              <a:ea typeface="+mn-ea"/>
              <a:cs typeface="Cambria Math"/>
            </a:endParaRPr>
          </a:p>
        </p:txBody>
      </p:sp>
      <p:sp>
        <p:nvSpPr>
          <p:cNvPr id="9" name="object 9"/>
          <p:cNvSpPr txBox="1"/>
          <p:nvPr/>
        </p:nvSpPr>
        <p:spPr>
          <a:xfrm>
            <a:off x="6173438" y="497300"/>
            <a:ext cx="917258" cy="343043"/>
          </a:xfrm>
          <a:prstGeom prst="rect">
            <a:avLst/>
          </a:prstGeom>
        </p:spPr>
        <p:txBody>
          <a:bodyPr vert="horz" wrap="square" lIns="0" tIns="9525" rIns="0" bIns="0" rtlCol="0">
            <a:spAutoFit/>
          </a:bodyPr>
          <a:lstStyle/>
          <a:p>
            <a:pPr marL="194786" defTabSz="685800">
              <a:lnSpc>
                <a:spcPts val="1323"/>
              </a:lnSpc>
              <a:spcBef>
                <a:spcPts val="75"/>
              </a:spcBef>
              <a:buClrTx/>
            </a:pPr>
            <a:r>
              <a:rPr sz="1350" kern="1200" spc="-19" dirty="0">
                <a:solidFill>
                  <a:srgbClr val="C00000"/>
                </a:solidFill>
                <a:latin typeface="Cambria Math"/>
                <a:ea typeface="+mn-ea"/>
                <a:cs typeface="Cambria Math"/>
              </a:rPr>
              <a:t>𝜕Ψ</a:t>
            </a:r>
            <a:endParaRPr sz="1350" kern="1200">
              <a:solidFill>
                <a:prstClr val="black"/>
              </a:solidFill>
              <a:latin typeface="Cambria Math"/>
              <a:ea typeface="+mn-ea"/>
              <a:cs typeface="Cambria Math"/>
            </a:endParaRPr>
          </a:p>
          <a:p>
            <a:pPr marL="9525" defTabSz="685800">
              <a:lnSpc>
                <a:spcPts val="1323"/>
              </a:lnSpc>
              <a:buClrTx/>
              <a:tabLst>
                <a:tab pos="472440" algn="l"/>
              </a:tabLst>
            </a:pPr>
            <a:r>
              <a:rPr sz="1350" kern="1200" spc="-19" dirty="0">
                <a:solidFill>
                  <a:srgbClr val="C00000"/>
                </a:solidFill>
                <a:latin typeface="Cambria Math"/>
                <a:ea typeface="+mn-ea"/>
                <a:cs typeface="Cambria Math"/>
              </a:rPr>
              <a:t>𝑖ℏ</a:t>
            </a:r>
            <a:r>
              <a:rPr sz="1350" kern="1200" dirty="0">
                <a:solidFill>
                  <a:srgbClr val="C00000"/>
                </a:solidFill>
                <a:latin typeface="Cambria Math"/>
                <a:ea typeface="+mn-ea"/>
                <a:cs typeface="Cambria Math"/>
              </a:rPr>
              <a:t>	=</a:t>
            </a:r>
            <a:r>
              <a:rPr sz="1350" kern="1200" spc="68" dirty="0">
                <a:solidFill>
                  <a:srgbClr val="C00000"/>
                </a:solidFill>
                <a:latin typeface="Cambria Math"/>
                <a:ea typeface="+mn-ea"/>
                <a:cs typeface="Cambria Math"/>
              </a:rPr>
              <a:t> </a:t>
            </a:r>
            <a:r>
              <a:rPr sz="1350" kern="1200" spc="-19" dirty="0">
                <a:solidFill>
                  <a:srgbClr val="C00000"/>
                </a:solidFill>
                <a:latin typeface="Cambria Math"/>
                <a:ea typeface="+mn-ea"/>
                <a:cs typeface="Cambria Math"/>
              </a:rPr>
              <a:t>𝐻Ψ</a:t>
            </a:r>
            <a:endParaRPr sz="1350" kern="1200">
              <a:solidFill>
                <a:prstClr val="black"/>
              </a:solidFill>
              <a:latin typeface="Cambria Math"/>
              <a:ea typeface="+mn-ea"/>
              <a:cs typeface="Cambria Math"/>
            </a:endParaRPr>
          </a:p>
        </p:txBody>
      </p:sp>
      <p:grpSp>
        <p:nvGrpSpPr>
          <p:cNvPr id="10" name="object 10"/>
          <p:cNvGrpSpPr/>
          <p:nvPr/>
        </p:nvGrpSpPr>
        <p:grpSpPr>
          <a:xfrm>
            <a:off x="1512189" y="1664208"/>
            <a:ext cx="6031706" cy="1011555"/>
            <a:chOff x="2016251" y="2218944"/>
            <a:chExt cx="8042275" cy="1348740"/>
          </a:xfrm>
        </p:grpSpPr>
        <p:pic>
          <p:nvPicPr>
            <p:cNvPr id="11" name="object 11"/>
            <p:cNvPicPr/>
            <p:nvPr/>
          </p:nvPicPr>
          <p:blipFill>
            <a:blip r:embed="rId2" cstate="print"/>
            <a:stretch>
              <a:fillRect/>
            </a:stretch>
          </p:blipFill>
          <p:spPr>
            <a:xfrm>
              <a:off x="5977127" y="2237232"/>
              <a:ext cx="2048255" cy="1316736"/>
            </a:xfrm>
            <a:prstGeom prst="rect">
              <a:avLst/>
            </a:prstGeom>
          </p:spPr>
        </p:pic>
        <p:pic>
          <p:nvPicPr>
            <p:cNvPr id="12" name="object 12"/>
            <p:cNvPicPr/>
            <p:nvPr/>
          </p:nvPicPr>
          <p:blipFill>
            <a:blip r:embed="rId3" cstate="print"/>
            <a:stretch>
              <a:fillRect/>
            </a:stretch>
          </p:blipFill>
          <p:spPr>
            <a:xfrm>
              <a:off x="4000500" y="2275332"/>
              <a:ext cx="1894331" cy="1237488"/>
            </a:xfrm>
            <a:prstGeom prst="rect">
              <a:avLst/>
            </a:prstGeom>
          </p:spPr>
        </p:pic>
        <p:pic>
          <p:nvPicPr>
            <p:cNvPr id="13" name="object 13"/>
            <p:cNvPicPr/>
            <p:nvPr/>
          </p:nvPicPr>
          <p:blipFill>
            <a:blip r:embed="rId4" cstate="print"/>
            <a:stretch>
              <a:fillRect/>
            </a:stretch>
          </p:blipFill>
          <p:spPr>
            <a:xfrm>
              <a:off x="2016251" y="2275332"/>
              <a:ext cx="1943100" cy="1292352"/>
            </a:xfrm>
            <a:prstGeom prst="rect">
              <a:avLst/>
            </a:prstGeom>
          </p:spPr>
        </p:pic>
        <p:pic>
          <p:nvPicPr>
            <p:cNvPr id="14" name="object 14"/>
            <p:cNvPicPr/>
            <p:nvPr/>
          </p:nvPicPr>
          <p:blipFill>
            <a:blip r:embed="rId5" cstate="print"/>
            <a:stretch>
              <a:fillRect/>
            </a:stretch>
          </p:blipFill>
          <p:spPr>
            <a:xfrm>
              <a:off x="2054351" y="2311527"/>
              <a:ext cx="933174" cy="911331"/>
            </a:xfrm>
            <a:prstGeom prst="rect">
              <a:avLst/>
            </a:prstGeom>
          </p:spPr>
        </p:pic>
        <p:sp>
          <p:nvSpPr>
            <p:cNvPr id="15" name="object 15"/>
            <p:cNvSpPr/>
            <p:nvPr/>
          </p:nvSpPr>
          <p:spPr>
            <a:xfrm>
              <a:off x="2040889" y="2298065"/>
              <a:ext cx="960119" cy="938530"/>
            </a:xfrm>
            <a:custGeom>
              <a:avLst/>
              <a:gdLst/>
              <a:ahLst/>
              <a:cxnLst/>
              <a:rect l="l" t="t" r="r" b="b"/>
              <a:pathLst>
                <a:path w="960119" h="938530">
                  <a:moveTo>
                    <a:pt x="122047" y="938276"/>
                  </a:moveTo>
                  <a:lnTo>
                    <a:pt x="960120" y="125857"/>
                  </a:lnTo>
                  <a:lnTo>
                    <a:pt x="838073" y="0"/>
                  </a:lnTo>
                  <a:lnTo>
                    <a:pt x="0" y="812419"/>
                  </a:lnTo>
                  <a:lnTo>
                    <a:pt x="122047" y="938276"/>
                  </a:lnTo>
                  <a:close/>
                </a:path>
              </a:pathLst>
            </a:custGeom>
            <a:ln w="19050">
              <a:solidFill>
                <a:srgbClr val="C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6" name="object 16"/>
            <p:cNvPicPr/>
            <p:nvPr/>
          </p:nvPicPr>
          <p:blipFill>
            <a:blip r:embed="rId6" cstate="print"/>
            <a:stretch>
              <a:fillRect/>
            </a:stretch>
          </p:blipFill>
          <p:spPr>
            <a:xfrm>
              <a:off x="2896234" y="2932811"/>
              <a:ext cx="76572" cy="74675"/>
            </a:xfrm>
            <a:prstGeom prst="rect">
              <a:avLst/>
            </a:prstGeom>
          </p:spPr>
        </p:pic>
        <p:sp>
          <p:nvSpPr>
            <p:cNvPr id="17" name="object 17"/>
            <p:cNvSpPr/>
            <p:nvPr/>
          </p:nvSpPr>
          <p:spPr>
            <a:xfrm>
              <a:off x="2889503" y="2926080"/>
              <a:ext cx="90170" cy="88265"/>
            </a:xfrm>
            <a:custGeom>
              <a:avLst/>
              <a:gdLst/>
              <a:ahLst/>
              <a:cxnLst/>
              <a:rect l="l" t="t" r="r" b="b"/>
              <a:pathLst>
                <a:path w="90169" h="88264">
                  <a:moveTo>
                    <a:pt x="17398" y="88137"/>
                  </a:moveTo>
                  <a:lnTo>
                    <a:pt x="90043" y="18034"/>
                  </a:lnTo>
                  <a:lnTo>
                    <a:pt x="72643" y="0"/>
                  </a:lnTo>
                  <a:lnTo>
                    <a:pt x="0" y="70104"/>
                  </a:lnTo>
                  <a:lnTo>
                    <a:pt x="17398" y="88137"/>
                  </a:lnTo>
                  <a:close/>
                </a:path>
              </a:pathLst>
            </a:custGeom>
            <a:ln w="9525">
              <a:solidFill>
                <a:srgbClr val="C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8" name="object 18"/>
            <p:cNvSpPr/>
            <p:nvPr/>
          </p:nvSpPr>
          <p:spPr>
            <a:xfrm>
              <a:off x="2154935" y="2417064"/>
              <a:ext cx="845819" cy="826769"/>
            </a:xfrm>
            <a:custGeom>
              <a:avLst/>
              <a:gdLst/>
              <a:ahLst/>
              <a:cxnLst/>
              <a:rect l="l" t="t" r="r" b="b"/>
              <a:pathLst>
                <a:path w="845819" h="826769">
                  <a:moveTo>
                    <a:pt x="845438" y="0"/>
                  </a:moveTo>
                  <a:lnTo>
                    <a:pt x="812291" y="521081"/>
                  </a:lnTo>
                </a:path>
                <a:path w="845819" h="826769">
                  <a:moveTo>
                    <a:pt x="0" y="826262"/>
                  </a:moveTo>
                  <a:lnTo>
                    <a:pt x="731519" y="571500"/>
                  </a:lnTo>
                </a:path>
              </a:pathLst>
            </a:custGeom>
            <a:ln w="12700">
              <a:solidFill>
                <a:srgbClr val="C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9" name="object 19"/>
            <p:cNvPicPr/>
            <p:nvPr/>
          </p:nvPicPr>
          <p:blipFill>
            <a:blip r:embed="rId7" cstate="print"/>
            <a:stretch>
              <a:fillRect/>
            </a:stretch>
          </p:blipFill>
          <p:spPr>
            <a:xfrm>
              <a:off x="8165580" y="2218944"/>
              <a:ext cx="1892630" cy="1315212"/>
            </a:xfrm>
            <a:prstGeom prst="rect">
              <a:avLst/>
            </a:prstGeom>
          </p:spPr>
        </p:pic>
      </p:grpSp>
      <p:sp>
        <p:nvSpPr>
          <p:cNvPr id="20" name="object 20"/>
          <p:cNvSpPr txBox="1"/>
          <p:nvPr/>
        </p:nvSpPr>
        <p:spPr>
          <a:xfrm>
            <a:off x="1876234" y="2671763"/>
            <a:ext cx="653414" cy="171681"/>
          </a:xfrm>
          <a:prstGeom prst="rect">
            <a:avLst/>
          </a:prstGeom>
        </p:spPr>
        <p:txBody>
          <a:bodyPr vert="horz" wrap="square" lIns="0" tIns="10001" rIns="0" bIns="0" rtlCol="0">
            <a:spAutoFit/>
          </a:bodyPr>
          <a:lstStyle/>
          <a:p>
            <a:pPr marL="9525" defTabSz="685800">
              <a:spcBef>
                <a:spcPts val="79"/>
              </a:spcBef>
              <a:buClrTx/>
            </a:pPr>
            <a:r>
              <a:rPr sz="1050" kern="1200" spc="-8" dirty="0">
                <a:solidFill>
                  <a:prstClr val="black"/>
                </a:solidFill>
                <a:latin typeface="Calibri"/>
                <a:ea typeface="+mn-ea"/>
                <a:cs typeface="Calibri"/>
              </a:rPr>
              <a:t>Atomic</a:t>
            </a:r>
            <a:r>
              <a:rPr sz="1050" kern="1200" spc="-23" dirty="0">
                <a:solidFill>
                  <a:prstClr val="black"/>
                </a:solidFill>
                <a:latin typeface="Calibri"/>
                <a:ea typeface="+mn-ea"/>
                <a:cs typeface="Calibri"/>
              </a:rPr>
              <a:t> </a:t>
            </a:r>
            <a:r>
              <a:rPr sz="1050" kern="1200" spc="-15" dirty="0">
                <a:solidFill>
                  <a:prstClr val="black"/>
                </a:solidFill>
                <a:latin typeface="Calibri"/>
                <a:ea typeface="+mn-ea"/>
                <a:cs typeface="Calibri"/>
              </a:rPr>
              <a:t>ions</a:t>
            </a:r>
            <a:endParaRPr sz="1050" kern="1200">
              <a:solidFill>
                <a:prstClr val="black"/>
              </a:solidFill>
              <a:latin typeface="Calibri"/>
              <a:ea typeface="+mn-ea"/>
              <a:cs typeface="Calibri"/>
            </a:endParaRPr>
          </a:p>
        </p:txBody>
      </p:sp>
      <p:sp>
        <p:nvSpPr>
          <p:cNvPr id="21" name="object 21"/>
          <p:cNvSpPr txBox="1"/>
          <p:nvPr/>
        </p:nvSpPr>
        <p:spPr>
          <a:xfrm>
            <a:off x="3342896" y="2671763"/>
            <a:ext cx="2395538" cy="171681"/>
          </a:xfrm>
          <a:prstGeom prst="rect">
            <a:avLst/>
          </a:prstGeom>
        </p:spPr>
        <p:txBody>
          <a:bodyPr vert="horz" wrap="square" lIns="0" tIns="10001" rIns="0" bIns="0" rtlCol="0">
            <a:spAutoFit/>
          </a:bodyPr>
          <a:lstStyle/>
          <a:p>
            <a:pPr marL="9525" defTabSz="685800">
              <a:spcBef>
                <a:spcPts val="79"/>
              </a:spcBef>
              <a:buClrTx/>
              <a:tabLst>
                <a:tab pos="1471136" algn="l"/>
              </a:tabLst>
            </a:pPr>
            <a:r>
              <a:rPr sz="1050" kern="1200" spc="-15" dirty="0">
                <a:solidFill>
                  <a:prstClr val="black"/>
                </a:solidFill>
                <a:latin typeface="Calibri"/>
                <a:ea typeface="+mn-ea"/>
                <a:cs typeface="Calibri"/>
              </a:rPr>
              <a:t>Trapped</a:t>
            </a:r>
            <a:r>
              <a:rPr sz="1050" kern="1200" spc="-26" dirty="0">
                <a:solidFill>
                  <a:prstClr val="black"/>
                </a:solidFill>
                <a:latin typeface="Calibri"/>
                <a:ea typeface="+mn-ea"/>
                <a:cs typeface="Calibri"/>
              </a:rPr>
              <a:t> </a:t>
            </a:r>
            <a:r>
              <a:rPr sz="1050" kern="1200" spc="-15" dirty="0">
                <a:solidFill>
                  <a:prstClr val="black"/>
                </a:solidFill>
                <a:latin typeface="Calibri"/>
                <a:ea typeface="+mn-ea"/>
                <a:cs typeface="Calibri"/>
              </a:rPr>
              <a:t>atoms</a:t>
            </a:r>
            <a:r>
              <a:rPr sz="1050" kern="1200" dirty="0">
                <a:solidFill>
                  <a:prstClr val="black"/>
                </a:solidFill>
                <a:latin typeface="Calibri"/>
                <a:ea typeface="+mn-ea"/>
                <a:cs typeface="Calibri"/>
              </a:rPr>
              <a:t>	</a:t>
            </a:r>
            <a:r>
              <a:rPr sz="1050" kern="1200" spc="-8" dirty="0">
                <a:solidFill>
                  <a:prstClr val="black"/>
                </a:solidFill>
                <a:latin typeface="Calibri"/>
                <a:ea typeface="+mn-ea"/>
                <a:cs typeface="Calibri"/>
              </a:rPr>
              <a:t>Superconductors</a:t>
            </a:r>
            <a:endParaRPr sz="1050" kern="1200">
              <a:solidFill>
                <a:prstClr val="black"/>
              </a:solidFill>
              <a:latin typeface="Calibri"/>
              <a:ea typeface="+mn-ea"/>
              <a:cs typeface="Calibri"/>
            </a:endParaRPr>
          </a:p>
        </p:txBody>
      </p:sp>
      <p:sp>
        <p:nvSpPr>
          <p:cNvPr id="22" name="object 22"/>
          <p:cNvSpPr txBox="1"/>
          <p:nvPr/>
        </p:nvSpPr>
        <p:spPr>
          <a:xfrm>
            <a:off x="6522939" y="2671763"/>
            <a:ext cx="707708" cy="171681"/>
          </a:xfrm>
          <a:prstGeom prst="rect">
            <a:avLst/>
          </a:prstGeom>
        </p:spPr>
        <p:txBody>
          <a:bodyPr vert="horz" wrap="square" lIns="0" tIns="10001" rIns="0" bIns="0" rtlCol="0">
            <a:spAutoFit/>
          </a:bodyPr>
          <a:lstStyle/>
          <a:p>
            <a:pPr marL="9525" defTabSz="685800">
              <a:spcBef>
                <a:spcPts val="79"/>
              </a:spcBef>
              <a:buClrTx/>
            </a:pPr>
            <a:r>
              <a:rPr sz="1050" kern="1200" dirty="0">
                <a:solidFill>
                  <a:prstClr val="black"/>
                </a:solidFill>
                <a:latin typeface="Calibri"/>
                <a:ea typeface="+mn-ea"/>
                <a:cs typeface="Calibri"/>
              </a:rPr>
              <a:t>NV-</a:t>
            </a:r>
            <a:r>
              <a:rPr sz="1050" kern="1200" spc="-8" dirty="0">
                <a:solidFill>
                  <a:prstClr val="black"/>
                </a:solidFill>
                <a:latin typeface="Calibri"/>
                <a:ea typeface="+mn-ea"/>
                <a:cs typeface="Calibri"/>
              </a:rPr>
              <a:t>diamond</a:t>
            </a:r>
            <a:endParaRPr sz="1050" kern="1200">
              <a:solidFill>
                <a:prstClr val="black"/>
              </a:solidFill>
              <a:latin typeface="Calibri"/>
              <a:ea typeface="+mn-ea"/>
              <a:cs typeface="Calibri"/>
            </a:endParaRPr>
          </a:p>
        </p:txBody>
      </p:sp>
      <p:sp>
        <p:nvSpPr>
          <p:cNvPr id="23" name="object 23"/>
          <p:cNvSpPr/>
          <p:nvPr/>
        </p:nvSpPr>
        <p:spPr>
          <a:xfrm>
            <a:off x="770381" y="3020950"/>
            <a:ext cx="7564755" cy="1939766"/>
          </a:xfrm>
          <a:custGeom>
            <a:avLst/>
            <a:gdLst/>
            <a:ahLst/>
            <a:cxnLst/>
            <a:rect l="l" t="t" r="r" b="b"/>
            <a:pathLst>
              <a:path w="10086340" h="2586354">
                <a:moveTo>
                  <a:pt x="10085832" y="0"/>
                </a:moveTo>
                <a:lnTo>
                  <a:pt x="0" y="0"/>
                </a:lnTo>
                <a:lnTo>
                  <a:pt x="0" y="2586228"/>
                </a:lnTo>
                <a:lnTo>
                  <a:pt x="10085832" y="2586228"/>
                </a:lnTo>
                <a:lnTo>
                  <a:pt x="10085832" y="0"/>
                </a:lnTo>
                <a:close/>
              </a:path>
            </a:pathLst>
          </a:custGeom>
          <a:solidFill>
            <a:srgbClr val="FFFFFF"/>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24" name="object 24"/>
          <p:cNvSpPr txBox="1"/>
          <p:nvPr/>
        </p:nvSpPr>
        <p:spPr>
          <a:xfrm>
            <a:off x="829437" y="3035237"/>
            <a:ext cx="7440930" cy="1874231"/>
          </a:xfrm>
          <a:prstGeom prst="rect">
            <a:avLst/>
          </a:prstGeom>
        </p:spPr>
        <p:txBody>
          <a:bodyPr vert="horz" wrap="square" lIns="0" tIns="9525" rIns="0" bIns="0" rtlCol="0">
            <a:spAutoFit/>
          </a:bodyPr>
          <a:lstStyle/>
          <a:p>
            <a:pPr marL="9525" marR="2826544" defTabSz="685800">
              <a:spcBef>
                <a:spcPts val="75"/>
              </a:spcBef>
              <a:buClrTx/>
              <a:tabLst>
                <a:tab pos="1961674" algn="l"/>
              </a:tabLst>
            </a:pPr>
            <a:r>
              <a:rPr sz="1350" b="1" kern="1200" dirty="0">
                <a:solidFill>
                  <a:srgbClr val="C00000"/>
                </a:solidFill>
                <a:latin typeface="Calibri"/>
                <a:ea typeface="+mn-ea"/>
                <a:cs typeface="Calibri"/>
              </a:rPr>
              <a:t>Quantum</a:t>
            </a:r>
            <a:r>
              <a:rPr sz="1350" b="1" kern="1200" spc="-53" dirty="0">
                <a:solidFill>
                  <a:srgbClr val="C00000"/>
                </a:solidFill>
                <a:latin typeface="Calibri"/>
                <a:ea typeface="+mn-ea"/>
                <a:cs typeface="Calibri"/>
              </a:rPr>
              <a:t> </a:t>
            </a:r>
            <a:r>
              <a:rPr sz="1350" b="1" kern="1200" dirty="0">
                <a:solidFill>
                  <a:srgbClr val="C00000"/>
                </a:solidFill>
                <a:latin typeface="Calibri"/>
                <a:ea typeface="+mn-ea"/>
                <a:cs typeface="Calibri"/>
              </a:rPr>
              <a:t>Material</a:t>
            </a:r>
            <a:r>
              <a:rPr sz="1350" b="1" kern="1200" spc="-53" dirty="0">
                <a:solidFill>
                  <a:srgbClr val="C00000"/>
                </a:solidFill>
                <a:latin typeface="Calibri"/>
                <a:ea typeface="+mn-ea"/>
                <a:cs typeface="Calibri"/>
              </a:rPr>
              <a:t> </a:t>
            </a:r>
            <a:r>
              <a:rPr sz="1350" b="1" kern="1200" spc="-8" dirty="0">
                <a:solidFill>
                  <a:srgbClr val="C00000"/>
                </a:solidFill>
                <a:latin typeface="Calibri"/>
                <a:ea typeface="+mn-ea"/>
                <a:cs typeface="Calibri"/>
              </a:rPr>
              <a:t>Design</a:t>
            </a:r>
            <a:r>
              <a:rPr sz="1350" b="1" kern="1200" dirty="0">
                <a:solidFill>
                  <a:srgbClr val="C00000"/>
                </a:solidFill>
                <a:latin typeface="Calibri"/>
                <a:ea typeface="+mn-ea"/>
                <a:cs typeface="Calibri"/>
              </a:rPr>
              <a:t>	</a:t>
            </a:r>
            <a:r>
              <a:rPr sz="1350" kern="1200" spc="-8" dirty="0">
                <a:solidFill>
                  <a:prstClr val="black"/>
                </a:solidFill>
                <a:latin typeface="Calibri"/>
                <a:ea typeface="+mn-ea"/>
                <a:cs typeface="Calibri"/>
              </a:rPr>
              <a:t>Understand</a:t>
            </a:r>
            <a:r>
              <a:rPr sz="1350" kern="1200" spc="-49" dirty="0">
                <a:solidFill>
                  <a:prstClr val="black"/>
                </a:solidFill>
                <a:latin typeface="Calibri"/>
                <a:ea typeface="+mn-ea"/>
                <a:cs typeface="Calibri"/>
              </a:rPr>
              <a:t> </a:t>
            </a:r>
            <a:r>
              <a:rPr sz="1350" kern="1200" dirty="0">
                <a:solidFill>
                  <a:prstClr val="black"/>
                </a:solidFill>
                <a:latin typeface="Calibri"/>
                <a:ea typeface="+mn-ea"/>
                <a:cs typeface="Calibri"/>
              </a:rPr>
              <a:t>exotic</a:t>
            </a:r>
            <a:r>
              <a:rPr sz="1350" kern="1200" spc="-56" dirty="0">
                <a:solidFill>
                  <a:prstClr val="black"/>
                </a:solidFill>
                <a:latin typeface="Calibri"/>
                <a:ea typeface="+mn-ea"/>
                <a:cs typeface="Calibri"/>
              </a:rPr>
              <a:t> </a:t>
            </a:r>
            <a:r>
              <a:rPr sz="1350" kern="1200" dirty="0">
                <a:solidFill>
                  <a:prstClr val="black"/>
                </a:solidFill>
                <a:latin typeface="Calibri"/>
                <a:ea typeface="+mn-ea"/>
                <a:cs typeface="Calibri"/>
              </a:rPr>
              <a:t>material</a:t>
            </a:r>
            <a:r>
              <a:rPr sz="1350" kern="1200" spc="-53" dirty="0">
                <a:solidFill>
                  <a:prstClr val="black"/>
                </a:solidFill>
                <a:latin typeface="Calibri"/>
                <a:ea typeface="+mn-ea"/>
                <a:cs typeface="Calibri"/>
              </a:rPr>
              <a:t> </a:t>
            </a:r>
            <a:r>
              <a:rPr sz="1350" kern="1200" spc="-8" dirty="0">
                <a:solidFill>
                  <a:prstClr val="black"/>
                </a:solidFill>
                <a:latin typeface="Calibri"/>
                <a:ea typeface="+mn-ea"/>
                <a:cs typeface="Calibri"/>
              </a:rPr>
              <a:t>properties </a:t>
            </a:r>
            <a:r>
              <a:rPr sz="1350" kern="1200" dirty="0">
                <a:solidFill>
                  <a:prstClr val="black"/>
                </a:solidFill>
                <a:latin typeface="Calibri"/>
                <a:ea typeface="+mn-ea"/>
                <a:cs typeface="Calibri"/>
              </a:rPr>
              <a:t>or</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design</a:t>
            </a:r>
            <a:r>
              <a:rPr sz="1350" kern="1200" spc="-41" dirty="0">
                <a:solidFill>
                  <a:prstClr val="black"/>
                </a:solidFill>
                <a:latin typeface="Calibri"/>
                <a:ea typeface="+mn-ea"/>
                <a:cs typeface="Calibri"/>
              </a:rPr>
              <a:t> </a:t>
            </a:r>
            <a:r>
              <a:rPr sz="1350" kern="1200" dirty="0">
                <a:solidFill>
                  <a:prstClr val="black"/>
                </a:solidFill>
                <a:latin typeface="Calibri"/>
                <a:ea typeface="+mn-ea"/>
                <a:cs typeface="Calibri"/>
              </a:rPr>
              <a:t>new</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quantum</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materials</a:t>
            </a:r>
            <a:r>
              <a:rPr sz="1350" kern="1200" spc="-45" dirty="0">
                <a:solidFill>
                  <a:prstClr val="black"/>
                </a:solidFill>
                <a:latin typeface="Calibri"/>
                <a:ea typeface="+mn-ea"/>
                <a:cs typeface="Calibri"/>
              </a:rPr>
              <a:t> </a:t>
            </a:r>
            <a:r>
              <a:rPr sz="1350" kern="1200" dirty="0">
                <a:solidFill>
                  <a:prstClr val="black"/>
                </a:solidFill>
                <a:latin typeface="Calibri"/>
                <a:ea typeface="+mn-ea"/>
                <a:cs typeface="Calibri"/>
              </a:rPr>
              <a:t>from</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the</a:t>
            </a:r>
            <a:r>
              <a:rPr sz="1350" kern="1200" spc="-30" dirty="0">
                <a:solidFill>
                  <a:prstClr val="black"/>
                </a:solidFill>
                <a:latin typeface="Calibri"/>
                <a:ea typeface="+mn-ea"/>
                <a:cs typeface="Calibri"/>
              </a:rPr>
              <a:t> </a:t>
            </a:r>
            <a:r>
              <a:rPr sz="1350" kern="1200" dirty="0">
                <a:solidFill>
                  <a:prstClr val="black"/>
                </a:solidFill>
                <a:latin typeface="Calibri"/>
                <a:ea typeface="+mn-ea"/>
                <a:cs typeface="Calibri"/>
              </a:rPr>
              <a:t>bottom</a:t>
            </a:r>
            <a:r>
              <a:rPr sz="1350" kern="1200" spc="-41" dirty="0">
                <a:solidFill>
                  <a:prstClr val="black"/>
                </a:solidFill>
                <a:latin typeface="Calibri"/>
                <a:ea typeface="+mn-ea"/>
                <a:cs typeface="Calibri"/>
              </a:rPr>
              <a:t> </a:t>
            </a:r>
            <a:r>
              <a:rPr sz="1350" kern="1200" spc="-19" dirty="0">
                <a:solidFill>
                  <a:prstClr val="black"/>
                </a:solidFill>
                <a:latin typeface="Calibri"/>
                <a:ea typeface="+mn-ea"/>
                <a:cs typeface="Calibri"/>
              </a:rPr>
              <a:t>up</a:t>
            </a:r>
            <a:endParaRPr sz="1350" kern="1200" dirty="0">
              <a:solidFill>
                <a:prstClr val="black"/>
              </a:solidFill>
              <a:latin typeface="Calibri"/>
              <a:ea typeface="+mn-ea"/>
              <a:cs typeface="Calibri"/>
            </a:endParaRPr>
          </a:p>
          <a:p>
            <a:pPr marL="2066925" marR="3810" algn="just" defTabSz="685800">
              <a:spcBef>
                <a:spcPts val="1620"/>
              </a:spcBef>
              <a:buClrTx/>
            </a:pPr>
            <a:r>
              <a:rPr sz="1350" b="1" kern="1200" dirty="0">
                <a:solidFill>
                  <a:srgbClr val="C00000"/>
                </a:solidFill>
                <a:latin typeface="Calibri"/>
                <a:ea typeface="+mn-ea"/>
                <a:cs typeface="Calibri"/>
              </a:rPr>
              <a:t>Energy</a:t>
            </a:r>
            <a:r>
              <a:rPr sz="1350" b="1" kern="1200" spc="-34" dirty="0">
                <a:solidFill>
                  <a:srgbClr val="C00000"/>
                </a:solidFill>
                <a:latin typeface="Calibri"/>
                <a:ea typeface="+mn-ea"/>
                <a:cs typeface="Calibri"/>
              </a:rPr>
              <a:t> </a:t>
            </a:r>
            <a:r>
              <a:rPr sz="1350" b="1" kern="1200" dirty="0">
                <a:solidFill>
                  <a:srgbClr val="C00000"/>
                </a:solidFill>
                <a:latin typeface="Calibri"/>
                <a:ea typeface="+mn-ea"/>
                <a:cs typeface="Calibri"/>
              </a:rPr>
              <a:t>and</a:t>
            </a:r>
            <a:r>
              <a:rPr sz="1350" b="1" kern="1200" spc="-38" dirty="0">
                <a:solidFill>
                  <a:srgbClr val="C00000"/>
                </a:solidFill>
                <a:latin typeface="Calibri"/>
                <a:ea typeface="+mn-ea"/>
                <a:cs typeface="Calibri"/>
              </a:rPr>
              <a:t> </a:t>
            </a:r>
            <a:r>
              <a:rPr sz="1350" b="1" kern="1200" dirty="0">
                <a:solidFill>
                  <a:srgbClr val="C00000"/>
                </a:solidFill>
                <a:latin typeface="Calibri"/>
                <a:ea typeface="+mn-ea"/>
                <a:cs typeface="Calibri"/>
              </a:rPr>
              <a:t>Light</a:t>
            </a:r>
            <a:r>
              <a:rPr sz="1350" b="1" kern="1200" spc="-34" dirty="0">
                <a:solidFill>
                  <a:srgbClr val="C00000"/>
                </a:solidFill>
                <a:latin typeface="Calibri"/>
                <a:ea typeface="+mn-ea"/>
                <a:cs typeface="Calibri"/>
              </a:rPr>
              <a:t> </a:t>
            </a:r>
            <a:r>
              <a:rPr sz="1350" b="1" kern="1200" dirty="0">
                <a:solidFill>
                  <a:srgbClr val="C00000"/>
                </a:solidFill>
                <a:latin typeface="Calibri"/>
                <a:ea typeface="+mn-ea"/>
                <a:cs typeface="Calibri"/>
              </a:rPr>
              <a:t>Harvesting</a:t>
            </a:r>
            <a:r>
              <a:rPr sz="1350" b="1" kern="1200" spc="120" dirty="0">
                <a:solidFill>
                  <a:srgbClr val="C00000"/>
                </a:solidFill>
                <a:latin typeface="Calibri"/>
                <a:ea typeface="+mn-ea"/>
                <a:cs typeface="Calibri"/>
              </a:rPr>
              <a:t>  </a:t>
            </a:r>
            <a:r>
              <a:rPr sz="1350" kern="1200" dirty="0">
                <a:solidFill>
                  <a:prstClr val="black"/>
                </a:solidFill>
                <a:latin typeface="Calibri"/>
                <a:ea typeface="+mn-ea"/>
                <a:cs typeface="Calibri"/>
              </a:rPr>
              <a:t>Use</a:t>
            </a:r>
            <a:r>
              <a:rPr sz="1350" kern="1200" spc="-30" dirty="0">
                <a:solidFill>
                  <a:prstClr val="black"/>
                </a:solidFill>
                <a:latin typeface="Calibri"/>
                <a:ea typeface="+mn-ea"/>
                <a:cs typeface="Calibri"/>
              </a:rPr>
              <a:t> </a:t>
            </a:r>
            <a:r>
              <a:rPr sz="1350" kern="1200" dirty="0">
                <a:solidFill>
                  <a:prstClr val="black"/>
                </a:solidFill>
                <a:latin typeface="Calibri"/>
                <a:ea typeface="+mn-ea"/>
                <a:cs typeface="Calibri"/>
              </a:rPr>
              <a:t>quantum</a:t>
            </a:r>
            <a:r>
              <a:rPr sz="1350" kern="1200" spc="-23" dirty="0">
                <a:solidFill>
                  <a:prstClr val="black"/>
                </a:solidFill>
                <a:latin typeface="Calibri"/>
                <a:ea typeface="+mn-ea"/>
                <a:cs typeface="Calibri"/>
              </a:rPr>
              <a:t> </a:t>
            </a:r>
            <a:r>
              <a:rPr sz="1350" kern="1200" dirty="0">
                <a:solidFill>
                  <a:prstClr val="black"/>
                </a:solidFill>
                <a:latin typeface="Calibri"/>
                <a:ea typeface="+mn-ea"/>
                <a:cs typeface="Calibri"/>
              </a:rPr>
              <a:t>simulator</a:t>
            </a:r>
            <a:r>
              <a:rPr sz="1350" kern="1200" spc="-23" dirty="0">
                <a:solidFill>
                  <a:prstClr val="black"/>
                </a:solidFill>
                <a:latin typeface="Calibri"/>
                <a:ea typeface="+mn-ea"/>
                <a:cs typeface="Calibri"/>
              </a:rPr>
              <a:t> </a:t>
            </a:r>
            <a:r>
              <a:rPr sz="1350" kern="1200" dirty="0">
                <a:solidFill>
                  <a:prstClr val="black"/>
                </a:solidFill>
                <a:latin typeface="Calibri"/>
                <a:ea typeface="+mn-ea"/>
                <a:cs typeface="Calibri"/>
              </a:rPr>
              <a:t>to</a:t>
            </a:r>
            <a:r>
              <a:rPr sz="1350" kern="1200" spc="-30" dirty="0">
                <a:solidFill>
                  <a:prstClr val="black"/>
                </a:solidFill>
                <a:latin typeface="Calibri"/>
                <a:ea typeface="+mn-ea"/>
                <a:cs typeface="Calibri"/>
              </a:rPr>
              <a:t> </a:t>
            </a:r>
            <a:r>
              <a:rPr sz="1350" kern="1200" spc="-8" dirty="0">
                <a:solidFill>
                  <a:prstClr val="black"/>
                </a:solidFill>
                <a:latin typeface="Calibri"/>
                <a:ea typeface="+mn-ea"/>
                <a:cs typeface="Calibri"/>
              </a:rPr>
              <a:t>program</a:t>
            </a:r>
            <a:r>
              <a:rPr sz="1350" kern="1200" spc="-23" dirty="0">
                <a:solidFill>
                  <a:prstClr val="black"/>
                </a:solidFill>
                <a:latin typeface="Calibri"/>
                <a:ea typeface="+mn-ea"/>
                <a:cs typeface="Calibri"/>
              </a:rPr>
              <a:t> </a:t>
            </a:r>
            <a:r>
              <a:rPr sz="1350" kern="1200" dirty="0">
                <a:solidFill>
                  <a:prstClr val="black"/>
                </a:solidFill>
                <a:latin typeface="Calibri"/>
                <a:ea typeface="+mn-ea"/>
                <a:cs typeface="Calibri"/>
              </a:rPr>
              <a:t>QCD</a:t>
            </a:r>
            <a:r>
              <a:rPr sz="1350" kern="1200" spc="-19" dirty="0">
                <a:solidFill>
                  <a:prstClr val="black"/>
                </a:solidFill>
                <a:latin typeface="Calibri"/>
                <a:ea typeface="+mn-ea"/>
                <a:cs typeface="Calibri"/>
              </a:rPr>
              <a:t> </a:t>
            </a:r>
            <a:r>
              <a:rPr sz="1350" kern="1200" spc="-8" dirty="0">
                <a:solidFill>
                  <a:prstClr val="black"/>
                </a:solidFill>
                <a:latin typeface="Calibri"/>
                <a:ea typeface="+mn-ea"/>
                <a:cs typeface="Calibri"/>
              </a:rPr>
              <a:t>lattice </a:t>
            </a:r>
            <a:r>
              <a:rPr sz="1350" kern="1200" dirty="0">
                <a:solidFill>
                  <a:prstClr val="black"/>
                </a:solidFill>
                <a:latin typeface="Calibri"/>
                <a:ea typeface="+mn-ea"/>
                <a:cs typeface="Calibri"/>
              </a:rPr>
              <a:t>gauge</a:t>
            </a:r>
            <a:r>
              <a:rPr sz="1350" kern="1200" spc="-41" dirty="0">
                <a:solidFill>
                  <a:prstClr val="black"/>
                </a:solidFill>
                <a:latin typeface="Calibri"/>
                <a:ea typeface="+mn-ea"/>
                <a:cs typeface="Calibri"/>
              </a:rPr>
              <a:t> </a:t>
            </a:r>
            <a:r>
              <a:rPr sz="1350" kern="1200" dirty="0">
                <a:solidFill>
                  <a:prstClr val="black"/>
                </a:solidFill>
                <a:latin typeface="Calibri"/>
                <a:ea typeface="+mn-ea"/>
                <a:cs typeface="Calibri"/>
              </a:rPr>
              <a:t>theories,</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test</a:t>
            </a:r>
            <a:r>
              <a:rPr sz="1350" kern="1200" spc="-41" dirty="0">
                <a:solidFill>
                  <a:prstClr val="black"/>
                </a:solidFill>
                <a:latin typeface="Calibri"/>
                <a:ea typeface="+mn-ea"/>
                <a:cs typeface="Calibri"/>
              </a:rPr>
              <a:t> </a:t>
            </a:r>
            <a:r>
              <a:rPr sz="1350" kern="1200" dirty="0">
                <a:solidFill>
                  <a:prstClr val="black"/>
                </a:solidFill>
                <a:latin typeface="Calibri"/>
                <a:ea typeface="+mn-ea"/>
                <a:cs typeface="Calibri"/>
              </a:rPr>
              <a:t>ideas</a:t>
            </a:r>
            <a:r>
              <a:rPr sz="1350" kern="1200" spc="-34" dirty="0">
                <a:solidFill>
                  <a:prstClr val="black"/>
                </a:solidFill>
                <a:latin typeface="Calibri"/>
                <a:ea typeface="+mn-ea"/>
                <a:cs typeface="Calibri"/>
              </a:rPr>
              <a:t> </a:t>
            </a:r>
            <a:r>
              <a:rPr sz="1350" kern="1200" dirty="0">
                <a:solidFill>
                  <a:prstClr val="black"/>
                </a:solidFill>
                <a:latin typeface="Calibri"/>
                <a:ea typeface="+mn-ea"/>
                <a:cs typeface="Calibri"/>
              </a:rPr>
              <a:t>connecting</a:t>
            </a:r>
            <a:r>
              <a:rPr sz="1350" kern="1200" spc="-23" dirty="0">
                <a:solidFill>
                  <a:prstClr val="black"/>
                </a:solidFill>
                <a:latin typeface="Calibri"/>
                <a:ea typeface="+mn-ea"/>
                <a:cs typeface="Calibri"/>
              </a:rPr>
              <a:t> </a:t>
            </a:r>
            <a:r>
              <a:rPr sz="1350" kern="1200" dirty="0">
                <a:solidFill>
                  <a:prstClr val="black"/>
                </a:solidFill>
                <a:latin typeface="Calibri"/>
                <a:ea typeface="+mn-ea"/>
                <a:cs typeface="Calibri"/>
              </a:rPr>
              <a:t>cosmology</a:t>
            </a:r>
            <a:r>
              <a:rPr sz="1350" kern="1200" spc="-41" dirty="0">
                <a:solidFill>
                  <a:prstClr val="black"/>
                </a:solidFill>
                <a:latin typeface="Calibri"/>
                <a:ea typeface="+mn-ea"/>
                <a:cs typeface="Calibri"/>
              </a:rPr>
              <a:t> </a:t>
            </a:r>
            <a:r>
              <a:rPr sz="1350" kern="1200" dirty="0">
                <a:solidFill>
                  <a:prstClr val="black"/>
                </a:solidFill>
                <a:latin typeface="Calibri"/>
                <a:ea typeface="+mn-ea"/>
                <a:cs typeface="Calibri"/>
              </a:rPr>
              <a:t>to</a:t>
            </a:r>
            <a:r>
              <a:rPr sz="1350" kern="1200" spc="-41" dirty="0">
                <a:solidFill>
                  <a:prstClr val="black"/>
                </a:solidFill>
                <a:latin typeface="Calibri"/>
                <a:ea typeface="+mn-ea"/>
                <a:cs typeface="Calibri"/>
              </a:rPr>
              <a:t> </a:t>
            </a:r>
            <a:r>
              <a:rPr sz="1350" kern="1200" spc="-8" dirty="0">
                <a:solidFill>
                  <a:prstClr val="black"/>
                </a:solidFill>
                <a:latin typeface="Calibri"/>
                <a:ea typeface="+mn-ea"/>
                <a:cs typeface="Calibri"/>
              </a:rPr>
              <a:t>information</a:t>
            </a:r>
            <a:r>
              <a:rPr sz="1350" kern="1200" spc="-34" dirty="0">
                <a:solidFill>
                  <a:prstClr val="black"/>
                </a:solidFill>
                <a:latin typeface="Calibri"/>
                <a:ea typeface="+mn-ea"/>
                <a:cs typeface="Calibri"/>
              </a:rPr>
              <a:t> </a:t>
            </a:r>
            <a:r>
              <a:rPr sz="1350" kern="1200" dirty="0">
                <a:solidFill>
                  <a:prstClr val="black"/>
                </a:solidFill>
                <a:latin typeface="Calibri"/>
                <a:ea typeface="+mn-ea"/>
                <a:cs typeface="Calibri"/>
              </a:rPr>
              <a:t>theory</a:t>
            </a:r>
            <a:r>
              <a:rPr sz="1350" kern="1200" spc="-41" dirty="0">
                <a:solidFill>
                  <a:prstClr val="black"/>
                </a:solidFill>
                <a:latin typeface="Calibri"/>
                <a:ea typeface="+mn-ea"/>
                <a:cs typeface="Calibri"/>
              </a:rPr>
              <a:t> </a:t>
            </a:r>
            <a:r>
              <a:rPr sz="1350" kern="1200" spc="-8" dirty="0">
                <a:solidFill>
                  <a:prstClr val="black"/>
                </a:solidFill>
                <a:latin typeface="Calibri"/>
                <a:ea typeface="+mn-ea"/>
                <a:cs typeface="Calibri"/>
              </a:rPr>
              <a:t>(AdS- </a:t>
            </a:r>
            <a:r>
              <a:rPr sz="1350" kern="1200" dirty="0">
                <a:solidFill>
                  <a:prstClr val="black"/>
                </a:solidFill>
                <a:latin typeface="Calibri"/>
                <a:ea typeface="+mn-ea"/>
                <a:cs typeface="Calibri"/>
              </a:rPr>
              <a:t>CFT</a:t>
            </a:r>
            <a:r>
              <a:rPr sz="1350" kern="1200" spc="-19" dirty="0">
                <a:solidFill>
                  <a:prstClr val="black"/>
                </a:solidFill>
                <a:latin typeface="Calibri"/>
                <a:ea typeface="+mn-ea"/>
                <a:cs typeface="Calibri"/>
              </a:rPr>
              <a:t> </a:t>
            </a:r>
            <a:r>
              <a:rPr sz="1350" kern="1200" spc="-8" dirty="0">
                <a:solidFill>
                  <a:prstClr val="black"/>
                </a:solidFill>
                <a:latin typeface="Calibri"/>
                <a:ea typeface="+mn-ea"/>
                <a:cs typeface="Calibri"/>
              </a:rPr>
              <a:t>etc..)</a:t>
            </a:r>
            <a:endParaRPr sz="1350" kern="1200" dirty="0">
              <a:solidFill>
                <a:prstClr val="black"/>
              </a:solidFill>
              <a:latin typeface="Calibri"/>
              <a:ea typeface="+mn-ea"/>
              <a:cs typeface="Calibri"/>
            </a:endParaRPr>
          </a:p>
          <a:p>
            <a:pPr marL="9525" marR="598170" defTabSz="685800">
              <a:spcBef>
                <a:spcPts val="1624"/>
              </a:spcBef>
              <a:buClrTx/>
              <a:tabLst>
                <a:tab pos="1829276" algn="l"/>
              </a:tabLst>
            </a:pPr>
            <a:r>
              <a:rPr sz="1350" b="1" kern="1200" dirty="0">
                <a:solidFill>
                  <a:srgbClr val="C00000"/>
                </a:solidFill>
                <a:latin typeface="Calibri"/>
                <a:ea typeface="+mn-ea"/>
                <a:cs typeface="Calibri"/>
              </a:rPr>
              <a:t>Quantum</a:t>
            </a:r>
            <a:r>
              <a:rPr sz="1350" b="1" kern="1200" spc="-30" dirty="0">
                <a:solidFill>
                  <a:srgbClr val="C00000"/>
                </a:solidFill>
                <a:latin typeface="Calibri"/>
                <a:ea typeface="+mn-ea"/>
                <a:cs typeface="Calibri"/>
              </a:rPr>
              <a:t> </a:t>
            </a:r>
            <a:r>
              <a:rPr sz="1350" b="1" kern="1200" dirty="0">
                <a:solidFill>
                  <a:srgbClr val="C00000"/>
                </a:solidFill>
                <a:latin typeface="Calibri"/>
                <a:ea typeface="+mn-ea"/>
                <a:cs typeface="Calibri"/>
              </a:rPr>
              <a:t>Field</a:t>
            </a:r>
            <a:r>
              <a:rPr sz="1350" b="1" kern="1200" spc="-26" dirty="0">
                <a:solidFill>
                  <a:srgbClr val="C00000"/>
                </a:solidFill>
                <a:latin typeface="Calibri"/>
                <a:ea typeface="+mn-ea"/>
                <a:cs typeface="Calibri"/>
              </a:rPr>
              <a:t> </a:t>
            </a:r>
            <a:r>
              <a:rPr sz="1350" b="1" kern="1200" spc="-8" dirty="0">
                <a:solidFill>
                  <a:srgbClr val="C00000"/>
                </a:solidFill>
                <a:latin typeface="Calibri"/>
                <a:ea typeface="+mn-ea"/>
                <a:cs typeface="Calibri"/>
              </a:rPr>
              <a:t>Theories</a:t>
            </a:r>
            <a:r>
              <a:rPr sz="1350" b="1" kern="1200" dirty="0">
                <a:solidFill>
                  <a:srgbClr val="C00000"/>
                </a:solidFill>
                <a:latin typeface="Calibri"/>
                <a:ea typeface="+mn-ea"/>
                <a:cs typeface="Calibri"/>
              </a:rPr>
              <a:t>	</a:t>
            </a:r>
            <a:r>
              <a:rPr sz="1350" kern="1200" spc="-8" dirty="0">
                <a:solidFill>
                  <a:prstClr val="black"/>
                </a:solidFill>
                <a:latin typeface="Calibri"/>
                <a:ea typeface="+mn-ea"/>
                <a:cs typeface="Calibri"/>
              </a:rPr>
              <a:t>Program</a:t>
            </a:r>
            <a:r>
              <a:rPr sz="1350" kern="1200" spc="-49" dirty="0">
                <a:solidFill>
                  <a:prstClr val="black"/>
                </a:solidFill>
                <a:latin typeface="Calibri"/>
                <a:ea typeface="+mn-ea"/>
                <a:cs typeface="Calibri"/>
              </a:rPr>
              <a:t> </a:t>
            </a:r>
            <a:r>
              <a:rPr sz="1350" kern="1200" dirty="0">
                <a:solidFill>
                  <a:prstClr val="black"/>
                </a:solidFill>
                <a:latin typeface="Calibri"/>
                <a:ea typeface="+mn-ea"/>
                <a:cs typeface="Calibri"/>
              </a:rPr>
              <a:t>QCD</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lattice</a:t>
            </a:r>
            <a:r>
              <a:rPr sz="1350" kern="1200" spc="-38" dirty="0">
                <a:solidFill>
                  <a:prstClr val="black"/>
                </a:solidFill>
                <a:latin typeface="Calibri"/>
                <a:ea typeface="+mn-ea"/>
                <a:cs typeface="Calibri"/>
              </a:rPr>
              <a:t> </a:t>
            </a:r>
            <a:r>
              <a:rPr sz="1350" kern="1200" dirty="0">
                <a:solidFill>
                  <a:prstClr val="black"/>
                </a:solidFill>
                <a:latin typeface="Calibri"/>
                <a:ea typeface="+mn-ea"/>
                <a:cs typeface="Calibri"/>
              </a:rPr>
              <a:t>gauge</a:t>
            </a:r>
            <a:r>
              <a:rPr sz="1350" kern="1200" spc="-49" dirty="0">
                <a:solidFill>
                  <a:prstClr val="black"/>
                </a:solidFill>
                <a:latin typeface="Calibri"/>
                <a:ea typeface="+mn-ea"/>
                <a:cs typeface="Calibri"/>
              </a:rPr>
              <a:t> </a:t>
            </a:r>
            <a:r>
              <a:rPr sz="1350" kern="1200" dirty="0">
                <a:solidFill>
                  <a:prstClr val="black"/>
                </a:solidFill>
                <a:latin typeface="Calibri"/>
                <a:ea typeface="+mn-ea"/>
                <a:cs typeface="Calibri"/>
              </a:rPr>
              <a:t>theories,</a:t>
            </a:r>
            <a:r>
              <a:rPr sz="1350" kern="1200" spc="-45" dirty="0">
                <a:solidFill>
                  <a:prstClr val="black"/>
                </a:solidFill>
                <a:latin typeface="Calibri"/>
                <a:ea typeface="+mn-ea"/>
                <a:cs typeface="Calibri"/>
              </a:rPr>
              <a:t> </a:t>
            </a:r>
            <a:r>
              <a:rPr sz="1350" kern="1200" dirty="0">
                <a:solidFill>
                  <a:prstClr val="black"/>
                </a:solidFill>
                <a:latin typeface="Calibri"/>
                <a:ea typeface="+mn-ea"/>
                <a:cs typeface="Calibri"/>
              </a:rPr>
              <a:t>test</a:t>
            </a:r>
            <a:r>
              <a:rPr sz="1350" kern="1200" spc="-49" dirty="0">
                <a:solidFill>
                  <a:prstClr val="black"/>
                </a:solidFill>
                <a:latin typeface="Calibri"/>
                <a:ea typeface="+mn-ea"/>
                <a:cs typeface="Calibri"/>
              </a:rPr>
              <a:t> </a:t>
            </a:r>
            <a:r>
              <a:rPr sz="1350" kern="1200" dirty="0">
                <a:solidFill>
                  <a:prstClr val="black"/>
                </a:solidFill>
                <a:latin typeface="Calibri"/>
                <a:ea typeface="+mn-ea"/>
                <a:cs typeface="Calibri"/>
              </a:rPr>
              <a:t>ideas</a:t>
            </a:r>
            <a:r>
              <a:rPr sz="1350" kern="1200" spc="-49" dirty="0">
                <a:solidFill>
                  <a:prstClr val="black"/>
                </a:solidFill>
                <a:latin typeface="Calibri"/>
                <a:ea typeface="+mn-ea"/>
                <a:cs typeface="Calibri"/>
              </a:rPr>
              <a:t> </a:t>
            </a:r>
            <a:r>
              <a:rPr sz="1350" kern="1200" dirty="0">
                <a:solidFill>
                  <a:prstClr val="black"/>
                </a:solidFill>
                <a:latin typeface="Calibri"/>
                <a:ea typeface="+mn-ea"/>
                <a:cs typeface="Calibri"/>
              </a:rPr>
              <a:t>connecting</a:t>
            </a:r>
            <a:r>
              <a:rPr sz="1350" kern="1200" spc="-34" dirty="0">
                <a:solidFill>
                  <a:prstClr val="black"/>
                </a:solidFill>
                <a:latin typeface="Calibri"/>
                <a:ea typeface="+mn-ea"/>
                <a:cs typeface="Calibri"/>
              </a:rPr>
              <a:t> </a:t>
            </a:r>
            <a:r>
              <a:rPr sz="1350" kern="1200" dirty="0">
                <a:solidFill>
                  <a:prstClr val="black"/>
                </a:solidFill>
                <a:latin typeface="Calibri"/>
                <a:ea typeface="+mn-ea"/>
                <a:cs typeface="Calibri"/>
              </a:rPr>
              <a:t>cosmology</a:t>
            </a:r>
            <a:r>
              <a:rPr sz="1350" kern="1200" spc="-45" dirty="0">
                <a:solidFill>
                  <a:prstClr val="black"/>
                </a:solidFill>
                <a:latin typeface="Calibri"/>
                <a:ea typeface="+mn-ea"/>
                <a:cs typeface="Calibri"/>
              </a:rPr>
              <a:t> </a:t>
            </a:r>
            <a:r>
              <a:rPr sz="1350" kern="1200" spc="-19" dirty="0">
                <a:solidFill>
                  <a:prstClr val="black"/>
                </a:solidFill>
                <a:latin typeface="Calibri"/>
                <a:ea typeface="+mn-ea"/>
                <a:cs typeface="Calibri"/>
              </a:rPr>
              <a:t>to </a:t>
            </a:r>
            <a:r>
              <a:rPr sz="1350" kern="1200" spc="-8" dirty="0">
                <a:solidFill>
                  <a:prstClr val="black"/>
                </a:solidFill>
                <a:latin typeface="Calibri"/>
                <a:ea typeface="+mn-ea"/>
                <a:cs typeface="Calibri"/>
              </a:rPr>
              <a:t>information</a:t>
            </a:r>
            <a:r>
              <a:rPr sz="1350" kern="1200" dirty="0">
                <a:solidFill>
                  <a:prstClr val="black"/>
                </a:solidFill>
                <a:latin typeface="Calibri"/>
                <a:ea typeface="+mn-ea"/>
                <a:cs typeface="Calibri"/>
              </a:rPr>
              <a:t> theory</a:t>
            </a:r>
            <a:r>
              <a:rPr sz="1350" kern="1200" spc="-4" dirty="0">
                <a:solidFill>
                  <a:prstClr val="black"/>
                </a:solidFill>
                <a:latin typeface="Calibri"/>
                <a:ea typeface="+mn-ea"/>
                <a:cs typeface="Calibri"/>
              </a:rPr>
              <a:t> </a:t>
            </a:r>
            <a:r>
              <a:rPr sz="1350" kern="1200" spc="-8" dirty="0">
                <a:solidFill>
                  <a:prstClr val="black"/>
                </a:solidFill>
                <a:latin typeface="Calibri"/>
                <a:ea typeface="+mn-ea"/>
                <a:cs typeface="Calibri"/>
              </a:rPr>
              <a:t>(AdS-</a:t>
            </a:r>
            <a:r>
              <a:rPr sz="1350" kern="1200" dirty="0">
                <a:solidFill>
                  <a:prstClr val="black"/>
                </a:solidFill>
                <a:latin typeface="Calibri"/>
                <a:ea typeface="+mn-ea"/>
                <a:cs typeface="Calibri"/>
              </a:rPr>
              <a:t>CFT</a:t>
            </a:r>
            <a:r>
              <a:rPr sz="1350" kern="1200" spc="4" dirty="0">
                <a:solidFill>
                  <a:prstClr val="black"/>
                </a:solidFill>
                <a:latin typeface="Calibri"/>
                <a:ea typeface="+mn-ea"/>
                <a:cs typeface="Calibri"/>
              </a:rPr>
              <a:t> </a:t>
            </a:r>
            <a:r>
              <a:rPr sz="1350" kern="1200" spc="-8" dirty="0">
                <a:solidFill>
                  <a:prstClr val="black"/>
                </a:solidFill>
                <a:latin typeface="Calibri"/>
                <a:ea typeface="+mn-ea"/>
                <a:cs typeface="Calibri"/>
              </a:rPr>
              <a:t>etc..)</a:t>
            </a:r>
            <a:endParaRPr sz="1350" kern="1200" dirty="0">
              <a:solidFill>
                <a:prstClr val="black"/>
              </a:solidFill>
              <a:latin typeface="Calibri"/>
              <a:ea typeface="+mn-ea"/>
              <a:cs typeface="Calibri"/>
            </a:endParaRPr>
          </a:p>
        </p:txBody>
      </p:sp>
      <p:grpSp>
        <p:nvGrpSpPr>
          <p:cNvPr id="25" name="object 25"/>
          <p:cNvGrpSpPr/>
          <p:nvPr/>
        </p:nvGrpSpPr>
        <p:grpSpPr>
          <a:xfrm>
            <a:off x="1239012" y="2646045"/>
            <a:ext cx="5845493" cy="1733074"/>
            <a:chOff x="1652016" y="3528060"/>
            <a:chExt cx="7793990" cy="2310765"/>
          </a:xfrm>
        </p:grpSpPr>
        <p:pic>
          <p:nvPicPr>
            <p:cNvPr id="26" name="object 26"/>
            <p:cNvPicPr/>
            <p:nvPr/>
          </p:nvPicPr>
          <p:blipFill>
            <a:blip r:embed="rId8" cstate="print"/>
            <a:stretch>
              <a:fillRect/>
            </a:stretch>
          </p:blipFill>
          <p:spPr>
            <a:xfrm>
              <a:off x="8113775" y="3528060"/>
              <a:ext cx="1331976" cy="1758695"/>
            </a:xfrm>
            <a:prstGeom prst="rect">
              <a:avLst/>
            </a:prstGeom>
          </p:spPr>
        </p:pic>
        <p:pic>
          <p:nvPicPr>
            <p:cNvPr id="27" name="object 27"/>
            <p:cNvPicPr/>
            <p:nvPr/>
          </p:nvPicPr>
          <p:blipFill>
            <a:blip r:embed="rId9" cstate="print"/>
            <a:stretch>
              <a:fillRect/>
            </a:stretch>
          </p:blipFill>
          <p:spPr>
            <a:xfrm>
              <a:off x="1652016" y="4704588"/>
              <a:ext cx="2189987" cy="1133856"/>
            </a:xfrm>
            <a:prstGeom prst="rect">
              <a:avLst/>
            </a:prstGeom>
          </p:spPr>
        </p:pic>
      </p:grpSp>
      <p:sp>
        <p:nvSpPr>
          <p:cNvPr id="28" name="object 28"/>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32</a:t>
            </a:fld>
            <a:endParaRPr kern="1200" spc="-19" dirty="0">
              <a:ea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5648" y="816826"/>
            <a:ext cx="3079909" cy="632866"/>
          </a:xfrm>
          <a:prstGeom prst="rect">
            <a:avLst/>
          </a:prstGeom>
        </p:spPr>
        <p:txBody>
          <a:bodyPr vert="horz" wrap="square" lIns="0" tIns="9525" rIns="0" bIns="0" rtlCol="0">
            <a:spAutoFit/>
          </a:bodyPr>
          <a:lstStyle/>
          <a:p>
            <a:pPr marL="9525" marR="3810" defTabSz="685800">
              <a:spcBef>
                <a:spcPts val="75"/>
              </a:spcBef>
              <a:buClrTx/>
            </a:pPr>
            <a:r>
              <a:rPr sz="1350" kern="1200" dirty="0">
                <a:solidFill>
                  <a:prstClr val="black"/>
                </a:solidFill>
                <a:latin typeface="Calibri Light"/>
                <a:ea typeface="+mn-ea"/>
                <a:cs typeface="Calibri Light"/>
              </a:rPr>
              <a:t>Minimizing</a:t>
            </a:r>
            <a:r>
              <a:rPr sz="1350" kern="1200" spc="-41"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complex</a:t>
            </a:r>
            <a:r>
              <a:rPr sz="1350" kern="1200" spc="-64"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(nonlinear)</a:t>
            </a:r>
            <a:r>
              <a:rPr sz="1350" kern="1200" spc="-45"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functions</a:t>
            </a:r>
            <a:r>
              <a:rPr sz="1350" kern="1200" spc="-56" dirty="0">
                <a:solidFill>
                  <a:prstClr val="black"/>
                </a:solidFill>
                <a:latin typeface="Calibri Light"/>
                <a:ea typeface="+mn-ea"/>
                <a:cs typeface="Calibri Light"/>
              </a:rPr>
              <a:t> </a:t>
            </a:r>
            <a:r>
              <a:rPr sz="1350" kern="1200" spc="-19" dirty="0">
                <a:solidFill>
                  <a:prstClr val="black"/>
                </a:solidFill>
                <a:latin typeface="Calibri Light"/>
                <a:ea typeface="+mn-ea"/>
                <a:cs typeface="Calibri Light"/>
              </a:rPr>
              <a:t>by </a:t>
            </a:r>
            <a:r>
              <a:rPr sz="1350" kern="1200" spc="-8" dirty="0">
                <a:solidFill>
                  <a:prstClr val="black"/>
                </a:solidFill>
                <a:latin typeface="Calibri Light"/>
                <a:ea typeface="+mn-ea"/>
                <a:cs typeface="Calibri Light"/>
              </a:rPr>
              <a:t>“simultaneously</a:t>
            </a:r>
            <a:r>
              <a:rPr sz="1350" kern="1200" spc="-19"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sampling”</a:t>
            </a:r>
            <a:r>
              <a:rPr sz="1350" kern="1200" spc="-19"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entire</a:t>
            </a:r>
            <a:r>
              <a:rPr sz="1350" kern="1200" spc="-34" dirty="0">
                <a:solidFill>
                  <a:prstClr val="black"/>
                </a:solidFill>
                <a:latin typeface="Calibri Light"/>
                <a:ea typeface="+mn-ea"/>
                <a:cs typeface="Calibri Light"/>
              </a:rPr>
              <a:t> </a:t>
            </a:r>
            <a:r>
              <a:rPr sz="1350" kern="1200" spc="-8" dirty="0">
                <a:solidFill>
                  <a:prstClr val="black"/>
                </a:solidFill>
                <a:latin typeface="Calibri Light"/>
                <a:ea typeface="+mn-ea"/>
                <a:cs typeface="Calibri Light"/>
              </a:rPr>
              <a:t>space </a:t>
            </a:r>
            <a:r>
              <a:rPr sz="1350" kern="1200" dirty="0">
                <a:solidFill>
                  <a:prstClr val="black"/>
                </a:solidFill>
                <a:latin typeface="Calibri Light"/>
                <a:ea typeface="+mn-ea"/>
                <a:cs typeface="Calibri Light"/>
              </a:rPr>
              <a:t>through</a:t>
            </a:r>
            <a:r>
              <a:rPr sz="1350" kern="1200" spc="-45"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quantum</a:t>
            </a:r>
            <a:r>
              <a:rPr sz="1350" kern="1200" spc="-56" dirty="0">
                <a:solidFill>
                  <a:prstClr val="black"/>
                </a:solidFill>
                <a:latin typeface="Calibri Light"/>
                <a:ea typeface="+mn-ea"/>
                <a:cs typeface="Calibri Light"/>
              </a:rPr>
              <a:t> </a:t>
            </a:r>
            <a:r>
              <a:rPr sz="1350" kern="1200" spc="-8" dirty="0">
                <a:solidFill>
                  <a:prstClr val="black"/>
                </a:solidFill>
                <a:latin typeface="Calibri Light"/>
                <a:ea typeface="+mn-ea"/>
                <a:cs typeface="Calibri Light"/>
              </a:rPr>
              <a:t>superposition</a:t>
            </a:r>
            <a:endParaRPr sz="1350" kern="1200">
              <a:solidFill>
                <a:prstClr val="black"/>
              </a:solidFill>
              <a:latin typeface="Calibri Light"/>
              <a:ea typeface="+mn-ea"/>
              <a:cs typeface="Calibri Light"/>
            </a:endParaRPr>
          </a:p>
        </p:txBody>
      </p:sp>
      <p:grpSp>
        <p:nvGrpSpPr>
          <p:cNvPr id="3" name="object 3"/>
          <p:cNvGrpSpPr/>
          <p:nvPr/>
        </p:nvGrpSpPr>
        <p:grpSpPr>
          <a:xfrm>
            <a:off x="4792742" y="3369707"/>
            <a:ext cx="2983230" cy="1245870"/>
            <a:chOff x="6390322" y="4492942"/>
            <a:chExt cx="3977640" cy="1661160"/>
          </a:xfrm>
        </p:grpSpPr>
        <p:sp>
          <p:nvSpPr>
            <p:cNvPr id="4" name="object 4"/>
            <p:cNvSpPr/>
            <p:nvPr/>
          </p:nvSpPr>
          <p:spPr>
            <a:xfrm>
              <a:off x="6404609" y="4507229"/>
              <a:ext cx="3949065" cy="1632585"/>
            </a:xfrm>
            <a:custGeom>
              <a:avLst/>
              <a:gdLst/>
              <a:ahLst/>
              <a:cxnLst/>
              <a:rect l="l" t="t" r="r" b="b"/>
              <a:pathLst>
                <a:path w="3949065" h="1632585">
                  <a:moveTo>
                    <a:pt x="3948684" y="0"/>
                  </a:moveTo>
                  <a:lnTo>
                    <a:pt x="0" y="0"/>
                  </a:lnTo>
                  <a:lnTo>
                    <a:pt x="0" y="1632204"/>
                  </a:lnTo>
                  <a:lnTo>
                    <a:pt x="3948684" y="1632204"/>
                  </a:lnTo>
                  <a:lnTo>
                    <a:pt x="3948684" y="0"/>
                  </a:lnTo>
                  <a:close/>
                </a:path>
              </a:pathLst>
            </a:custGeom>
            <a:solidFill>
              <a:srgbClr val="FFFF99"/>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5" name="object 5"/>
            <p:cNvSpPr/>
            <p:nvPr/>
          </p:nvSpPr>
          <p:spPr>
            <a:xfrm>
              <a:off x="6404609" y="4507229"/>
              <a:ext cx="3949065" cy="1632585"/>
            </a:xfrm>
            <a:custGeom>
              <a:avLst/>
              <a:gdLst/>
              <a:ahLst/>
              <a:cxnLst/>
              <a:rect l="l" t="t" r="r" b="b"/>
              <a:pathLst>
                <a:path w="3949065" h="1632585">
                  <a:moveTo>
                    <a:pt x="0" y="1632204"/>
                  </a:moveTo>
                  <a:lnTo>
                    <a:pt x="3948684" y="1632204"/>
                  </a:lnTo>
                  <a:lnTo>
                    <a:pt x="3948684" y="0"/>
                  </a:lnTo>
                  <a:lnTo>
                    <a:pt x="0" y="0"/>
                  </a:lnTo>
                  <a:lnTo>
                    <a:pt x="0" y="1632204"/>
                  </a:lnTo>
                  <a:close/>
                </a:path>
              </a:pathLst>
            </a:custGeom>
            <a:ln w="28575">
              <a:solidFill>
                <a:srgbClr val="000000"/>
              </a:solidFill>
            </a:ln>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grpSp>
      <p:sp>
        <p:nvSpPr>
          <p:cNvPr id="6" name="object 6"/>
          <p:cNvSpPr txBox="1"/>
          <p:nvPr/>
        </p:nvSpPr>
        <p:spPr>
          <a:xfrm>
            <a:off x="4862417" y="3394520"/>
            <a:ext cx="2792253" cy="1140697"/>
          </a:xfrm>
          <a:prstGeom prst="rect">
            <a:avLst/>
          </a:prstGeom>
        </p:spPr>
        <p:txBody>
          <a:bodyPr vert="horz" wrap="square" lIns="0" tIns="9525" rIns="0" bIns="0" rtlCol="0">
            <a:spAutoFit/>
          </a:bodyPr>
          <a:lstStyle/>
          <a:p>
            <a:pPr marL="9525" defTabSz="685800">
              <a:spcBef>
                <a:spcPts val="75"/>
              </a:spcBef>
              <a:buClrTx/>
            </a:pPr>
            <a:r>
              <a:rPr sz="1350" b="1" kern="1200" dirty="0">
                <a:solidFill>
                  <a:srgbClr val="C00000"/>
                </a:solidFill>
                <a:latin typeface="Calibri"/>
                <a:ea typeface="+mn-ea"/>
                <a:cs typeface="Calibri"/>
              </a:rPr>
              <a:t>Killer</a:t>
            </a:r>
            <a:r>
              <a:rPr sz="1350" b="1" kern="1200" spc="-34" dirty="0">
                <a:solidFill>
                  <a:srgbClr val="C00000"/>
                </a:solidFill>
                <a:latin typeface="Calibri"/>
                <a:ea typeface="+mn-ea"/>
                <a:cs typeface="Calibri"/>
              </a:rPr>
              <a:t> </a:t>
            </a:r>
            <a:r>
              <a:rPr sz="1350" b="1" kern="1200" spc="-8" dirty="0">
                <a:solidFill>
                  <a:srgbClr val="C00000"/>
                </a:solidFill>
                <a:latin typeface="Calibri"/>
                <a:ea typeface="+mn-ea"/>
                <a:cs typeface="Calibri"/>
              </a:rPr>
              <a:t>Application?</a:t>
            </a:r>
            <a:endParaRPr sz="1350" kern="1200">
              <a:solidFill>
                <a:prstClr val="black"/>
              </a:solidFill>
              <a:latin typeface="Calibri"/>
              <a:ea typeface="+mn-ea"/>
              <a:cs typeface="Calibri"/>
            </a:endParaRPr>
          </a:p>
          <a:p>
            <a:pPr marL="224314" indent="-214789" defTabSz="685800">
              <a:spcBef>
                <a:spcPts val="15"/>
              </a:spcBef>
              <a:buClrTx/>
              <a:buFont typeface="Arial"/>
              <a:buChar char="•"/>
              <a:tabLst>
                <a:tab pos="224314" algn="l"/>
              </a:tabLst>
            </a:pPr>
            <a:r>
              <a:rPr sz="1200" kern="1200" dirty="0">
                <a:solidFill>
                  <a:srgbClr val="0000FF"/>
                </a:solidFill>
                <a:latin typeface="Calibri"/>
                <a:ea typeface="+mn-ea"/>
                <a:cs typeface="Calibri"/>
              </a:rPr>
              <a:t>could</a:t>
            </a:r>
            <a:r>
              <a:rPr sz="1200" kern="1200" spc="-30" dirty="0">
                <a:solidFill>
                  <a:srgbClr val="0000FF"/>
                </a:solidFill>
                <a:latin typeface="Calibri"/>
                <a:ea typeface="+mn-ea"/>
                <a:cs typeface="Calibri"/>
              </a:rPr>
              <a:t> </a:t>
            </a:r>
            <a:r>
              <a:rPr sz="1200" kern="1200" dirty="0">
                <a:solidFill>
                  <a:srgbClr val="0000FF"/>
                </a:solidFill>
                <a:latin typeface="Calibri"/>
                <a:ea typeface="+mn-ea"/>
                <a:cs typeface="Calibri"/>
              </a:rPr>
              <a:t>crack</a:t>
            </a:r>
            <a:r>
              <a:rPr sz="1200" kern="1200" spc="-15" dirty="0">
                <a:solidFill>
                  <a:srgbClr val="0000FF"/>
                </a:solidFill>
                <a:latin typeface="Calibri"/>
                <a:ea typeface="+mn-ea"/>
                <a:cs typeface="Calibri"/>
              </a:rPr>
              <a:t> </a:t>
            </a:r>
            <a:r>
              <a:rPr sz="1200" kern="1200" dirty="0">
                <a:solidFill>
                  <a:srgbClr val="0000FF"/>
                </a:solidFill>
                <a:latin typeface="Calibri"/>
                <a:ea typeface="+mn-ea"/>
                <a:cs typeface="Calibri"/>
              </a:rPr>
              <a:t>a</a:t>
            </a:r>
            <a:r>
              <a:rPr sz="1200" kern="1200" spc="-34" dirty="0">
                <a:solidFill>
                  <a:srgbClr val="0000FF"/>
                </a:solidFill>
                <a:latin typeface="Calibri"/>
                <a:ea typeface="+mn-ea"/>
                <a:cs typeface="Calibri"/>
              </a:rPr>
              <a:t> </a:t>
            </a:r>
            <a:r>
              <a:rPr sz="1200" kern="1200" dirty="0">
                <a:solidFill>
                  <a:srgbClr val="0000FF"/>
                </a:solidFill>
                <a:latin typeface="Calibri"/>
                <a:ea typeface="+mn-ea"/>
                <a:cs typeface="Calibri"/>
              </a:rPr>
              <a:t>large</a:t>
            </a:r>
            <a:r>
              <a:rPr sz="1200" kern="1200" spc="-19" dirty="0">
                <a:solidFill>
                  <a:srgbClr val="0000FF"/>
                </a:solidFill>
                <a:latin typeface="Calibri"/>
                <a:ea typeface="+mn-ea"/>
                <a:cs typeface="Calibri"/>
              </a:rPr>
              <a:t> </a:t>
            </a:r>
            <a:r>
              <a:rPr sz="1200" kern="1200" dirty="0">
                <a:solidFill>
                  <a:srgbClr val="0000FF"/>
                </a:solidFill>
                <a:latin typeface="Calibri"/>
                <a:ea typeface="+mn-ea"/>
                <a:cs typeface="Calibri"/>
              </a:rPr>
              <a:t>class</a:t>
            </a:r>
            <a:r>
              <a:rPr sz="1200" kern="1200" spc="-34" dirty="0">
                <a:solidFill>
                  <a:srgbClr val="0000FF"/>
                </a:solidFill>
                <a:latin typeface="Calibri"/>
                <a:ea typeface="+mn-ea"/>
                <a:cs typeface="Calibri"/>
              </a:rPr>
              <a:t> </a:t>
            </a:r>
            <a:r>
              <a:rPr sz="1200" kern="1200" dirty="0">
                <a:solidFill>
                  <a:srgbClr val="0000FF"/>
                </a:solidFill>
                <a:latin typeface="Calibri"/>
                <a:ea typeface="+mn-ea"/>
                <a:cs typeface="Calibri"/>
              </a:rPr>
              <a:t>of</a:t>
            </a:r>
            <a:r>
              <a:rPr sz="1200" kern="1200" spc="-15" dirty="0">
                <a:solidFill>
                  <a:srgbClr val="0000FF"/>
                </a:solidFill>
                <a:latin typeface="Calibri"/>
                <a:ea typeface="+mn-ea"/>
                <a:cs typeface="Calibri"/>
              </a:rPr>
              <a:t> </a:t>
            </a:r>
            <a:r>
              <a:rPr sz="1200" kern="1200" spc="-8" dirty="0">
                <a:solidFill>
                  <a:srgbClr val="0000FF"/>
                </a:solidFill>
                <a:latin typeface="Calibri"/>
                <a:ea typeface="+mn-ea"/>
                <a:cs typeface="Calibri"/>
              </a:rPr>
              <a:t>intractable</a:t>
            </a:r>
            <a:endParaRPr sz="1200" kern="1200">
              <a:solidFill>
                <a:prstClr val="black"/>
              </a:solidFill>
              <a:latin typeface="Calibri"/>
              <a:ea typeface="+mn-ea"/>
              <a:cs typeface="Calibri"/>
            </a:endParaRPr>
          </a:p>
          <a:p>
            <a:pPr marL="224314" defTabSz="685800">
              <a:buClrTx/>
            </a:pPr>
            <a:r>
              <a:rPr sz="1200" kern="1200" dirty="0">
                <a:solidFill>
                  <a:srgbClr val="0000FF"/>
                </a:solidFill>
                <a:latin typeface="Calibri"/>
                <a:ea typeface="+mn-ea"/>
                <a:cs typeface="Calibri"/>
              </a:rPr>
              <a:t>problems:</a:t>
            </a:r>
            <a:r>
              <a:rPr sz="1200" kern="1200" spc="-45" dirty="0">
                <a:solidFill>
                  <a:srgbClr val="0000FF"/>
                </a:solidFill>
                <a:latin typeface="Calibri"/>
                <a:ea typeface="+mn-ea"/>
                <a:cs typeface="Calibri"/>
              </a:rPr>
              <a:t> </a:t>
            </a:r>
            <a:r>
              <a:rPr sz="1200" kern="1200" dirty="0">
                <a:solidFill>
                  <a:srgbClr val="0000FF"/>
                </a:solidFill>
                <a:latin typeface="Calibri"/>
                <a:ea typeface="+mn-ea"/>
                <a:cs typeface="Calibri"/>
              </a:rPr>
              <a:t>factoring,</a:t>
            </a:r>
            <a:r>
              <a:rPr sz="1200" kern="1200" spc="-49" dirty="0">
                <a:solidFill>
                  <a:srgbClr val="0000FF"/>
                </a:solidFill>
                <a:latin typeface="Calibri"/>
                <a:ea typeface="+mn-ea"/>
                <a:cs typeface="Calibri"/>
              </a:rPr>
              <a:t> </a:t>
            </a:r>
            <a:r>
              <a:rPr sz="1200" kern="1200" spc="-8" dirty="0">
                <a:solidFill>
                  <a:srgbClr val="0000FF"/>
                </a:solidFill>
                <a:latin typeface="Calibri"/>
                <a:ea typeface="+mn-ea"/>
                <a:cs typeface="Calibri"/>
              </a:rPr>
              <a:t>“traveling</a:t>
            </a:r>
            <a:r>
              <a:rPr sz="1200" kern="1200" spc="-56" dirty="0">
                <a:solidFill>
                  <a:srgbClr val="0000FF"/>
                </a:solidFill>
                <a:latin typeface="Calibri"/>
                <a:ea typeface="+mn-ea"/>
                <a:cs typeface="Calibri"/>
              </a:rPr>
              <a:t> </a:t>
            </a:r>
            <a:r>
              <a:rPr sz="1200" kern="1200" spc="-8" dirty="0">
                <a:solidFill>
                  <a:srgbClr val="0000FF"/>
                </a:solidFill>
                <a:latin typeface="Calibri"/>
                <a:ea typeface="+mn-ea"/>
                <a:cs typeface="Calibri"/>
              </a:rPr>
              <a:t>salesman”</a:t>
            </a:r>
            <a:endParaRPr sz="1200" kern="1200">
              <a:solidFill>
                <a:prstClr val="black"/>
              </a:solidFill>
              <a:latin typeface="Calibri"/>
              <a:ea typeface="+mn-ea"/>
              <a:cs typeface="Calibri"/>
            </a:endParaRPr>
          </a:p>
          <a:p>
            <a:pPr marL="224314" defTabSz="685800">
              <a:buClrTx/>
            </a:pPr>
            <a:r>
              <a:rPr sz="1200" kern="1200" dirty="0">
                <a:solidFill>
                  <a:srgbClr val="0000FF"/>
                </a:solidFill>
                <a:latin typeface="Calibri"/>
                <a:ea typeface="+mn-ea"/>
                <a:cs typeface="Calibri"/>
              </a:rPr>
              <a:t>problem,</a:t>
            </a:r>
            <a:r>
              <a:rPr sz="1200" kern="1200" spc="-60" dirty="0">
                <a:solidFill>
                  <a:srgbClr val="0000FF"/>
                </a:solidFill>
                <a:latin typeface="Calibri"/>
                <a:ea typeface="+mn-ea"/>
                <a:cs typeface="Calibri"/>
              </a:rPr>
              <a:t> </a:t>
            </a:r>
            <a:r>
              <a:rPr sz="1200" kern="1200" spc="-8" dirty="0">
                <a:solidFill>
                  <a:srgbClr val="0000FF"/>
                </a:solidFill>
                <a:latin typeface="Calibri"/>
                <a:ea typeface="+mn-ea"/>
                <a:cs typeface="Calibri"/>
              </a:rPr>
              <a:t>etc..</a:t>
            </a:r>
            <a:endParaRPr sz="1200" kern="1200">
              <a:solidFill>
                <a:prstClr val="black"/>
              </a:solidFill>
              <a:latin typeface="Calibri"/>
              <a:ea typeface="+mn-ea"/>
              <a:cs typeface="Calibri"/>
            </a:endParaRPr>
          </a:p>
          <a:p>
            <a:pPr marL="224314" marR="440531" indent="-215265" defTabSz="685800">
              <a:buClrTx/>
              <a:buFont typeface="Arial"/>
              <a:buChar char="•"/>
              <a:tabLst>
                <a:tab pos="224314" algn="l"/>
              </a:tabLst>
            </a:pPr>
            <a:r>
              <a:rPr sz="1200" kern="1200" dirty="0">
                <a:solidFill>
                  <a:srgbClr val="0000FF"/>
                </a:solidFill>
                <a:latin typeface="Calibri"/>
                <a:ea typeface="+mn-ea"/>
                <a:cs typeface="Calibri"/>
              </a:rPr>
              <a:t>BUT</a:t>
            </a:r>
            <a:r>
              <a:rPr sz="1200" kern="1200" spc="-23" dirty="0">
                <a:solidFill>
                  <a:srgbClr val="0000FF"/>
                </a:solidFill>
                <a:latin typeface="Calibri"/>
                <a:ea typeface="+mn-ea"/>
                <a:cs typeface="Calibri"/>
              </a:rPr>
              <a:t> </a:t>
            </a:r>
            <a:r>
              <a:rPr sz="1200" kern="1200" dirty="0">
                <a:solidFill>
                  <a:srgbClr val="0000FF"/>
                </a:solidFill>
                <a:latin typeface="Calibri"/>
                <a:ea typeface="+mn-ea"/>
                <a:cs typeface="Calibri"/>
              </a:rPr>
              <a:t>not</a:t>
            </a:r>
            <a:r>
              <a:rPr sz="1200" kern="1200" spc="-23" dirty="0">
                <a:solidFill>
                  <a:srgbClr val="0000FF"/>
                </a:solidFill>
                <a:latin typeface="Calibri"/>
                <a:ea typeface="+mn-ea"/>
                <a:cs typeface="Calibri"/>
              </a:rPr>
              <a:t> </a:t>
            </a:r>
            <a:r>
              <a:rPr sz="1200" kern="1200" dirty="0">
                <a:solidFill>
                  <a:srgbClr val="0000FF"/>
                </a:solidFill>
                <a:latin typeface="Calibri"/>
                <a:ea typeface="+mn-ea"/>
                <a:cs typeface="Calibri"/>
              </a:rPr>
              <a:t>known</a:t>
            </a:r>
            <a:r>
              <a:rPr sz="1200" kern="1200" spc="-15" dirty="0">
                <a:solidFill>
                  <a:srgbClr val="0000FF"/>
                </a:solidFill>
                <a:latin typeface="Calibri"/>
                <a:ea typeface="+mn-ea"/>
                <a:cs typeface="Calibri"/>
              </a:rPr>
              <a:t> </a:t>
            </a:r>
            <a:r>
              <a:rPr sz="1200" kern="1200" dirty="0">
                <a:solidFill>
                  <a:srgbClr val="0000FF"/>
                </a:solidFill>
                <a:latin typeface="Calibri"/>
                <a:ea typeface="+mn-ea"/>
                <a:cs typeface="Calibri"/>
              </a:rPr>
              <a:t>if</a:t>
            </a:r>
            <a:r>
              <a:rPr sz="1200" kern="1200" spc="-38" dirty="0">
                <a:solidFill>
                  <a:srgbClr val="0000FF"/>
                </a:solidFill>
                <a:latin typeface="Calibri"/>
                <a:ea typeface="+mn-ea"/>
                <a:cs typeface="Calibri"/>
              </a:rPr>
              <a:t> </a:t>
            </a:r>
            <a:r>
              <a:rPr sz="1200" kern="1200" dirty="0">
                <a:solidFill>
                  <a:srgbClr val="0000FF"/>
                </a:solidFill>
                <a:latin typeface="Calibri"/>
                <a:ea typeface="+mn-ea"/>
                <a:cs typeface="Calibri"/>
              </a:rPr>
              <a:t>there</a:t>
            </a:r>
            <a:r>
              <a:rPr sz="1200" kern="1200" spc="-19" dirty="0">
                <a:solidFill>
                  <a:srgbClr val="0000FF"/>
                </a:solidFill>
                <a:latin typeface="Calibri"/>
                <a:ea typeface="+mn-ea"/>
                <a:cs typeface="Calibri"/>
              </a:rPr>
              <a:t> </a:t>
            </a:r>
            <a:r>
              <a:rPr sz="1200" kern="1200" dirty="0">
                <a:solidFill>
                  <a:srgbClr val="0000FF"/>
                </a:solidFill>
                <a:latin typeface="Calibri"/>
                <a:ea typeface="+mn-ea"/>
                <a:cs typeface="Calibri"/>
              </a:rPr>
              <a:t>is</a:t>
            </a:r>
            <a:r>
              <a:rPr sz="1200" kern="1200" spc="-34" dirty="0">
                <a:solidFill>
                  <a:srgbClr val="0000FF"/>
                </a:solidFill>
                <a:latin typeface="Calibri"/>
                <a:ea typeface="+mn-ea"/>
                <a:cs typeface="Calibri"/>
              </a:rPr>
              <a:t> </a:t>
            </a:r>
            <a:r>
              <a:rPr sz="1200" kern="1200" dirty="0">
                <a:solidFill>
                  <a:srgbClr val="0000FF"/>
                </a:solidFill>
                <a:latin typeface="Calibri"/>
                <a:ea typeface="+mn-ea"/>
                <a:cs typeface="Calibri"/>
              </a:rPr>
              <a:t>always</a:t>
            </a:r>
            <a:r>
              <a:rPr sz="1200" kern="1200" spc="-38" dirty="0">
                <a:solidFill>
                  <a:srgbClr val="0000FF"/>
                </a:solidFill>
                <a:latin typeface="Calibri"/>
                <a:ea typeface="+mn-ea"/>
                <a:cs typeface="Calibri"/>
              </a:rPr>
              <a:t> a </a:t>
            </a:r>
            <a:r>
              <a:rPr sz="1200" kern="1200" dirty="0">
                <a:solidFill>
                  <a:srgbClr val="0000FF"/>
                </a:solidFill>
                <a:latin typeface="Calibri"/>
                <a:ea typeface="+mn-ea"/>
                <a:cs typeface="Calibri"/>
              </a:rPr>
              <a:t>quantum</a:t>
            </a:r>
            <a:r>
              <a:rPr sz="1200" kern="1200" spc="-30" dirty="0">
                <a:solidFill>
                  <a:srgbClr val="0000FF"/>
                </a:solidFill>
                <a:latin typeface="Calibri"/>
                <a:ea typeface="+mn-ea"/>
                <a:cs typeface="Calibri"/>
              </a:rPr>
              <a:t> </a:t>
            </a:r>
            <a:r>
              <a:rPr sz="1200" kern="1200" spc="-8" dirty="0">
                <a:solidFill>
                  <a:srgbClr val="0000FF"/>
                </a:solidFill>
                <a:latin typeface="Calibri"/>
                <a:ea typeface="+mn-ea"/>
                <a:cs typeface="Calibri"/>
              </a:rPr>
              <a:t>speedup</a:t>
            </a:r>
            <a:endParaRPr sz="1200" kern="1200">
              <a:solidFill>
                <a:prstClr val="black"/>
              </a:solidFill>
              <a:latin typeface="Calibri"/>
              <a:ea typeface="+mn-ea"/>
              <a:cs typeface="Calibri"/>
            </a:endParaRPr>
          </a:p>
        </p:txBody>
      </p:sp>
      <p:sp>
        <p:nvSpPr>
          <p:cNvPr id="7" name="object 7"/>
          <p:cNvSpPr txBox="1">
            <a:spLocks noGrp="1"/>
          </p:cNvSpPr>
          <p:nvPr>
            <p:ph type="title"/>
          </p:nvPr>
        </p:nvSpPr>
        <p:spPr>
          <a:xfrm>
            <a:off x="1390651" y="228910"/>
            <a:ext cx="4639151" cy="378950"/>
          </a:xfrm>
          <a:prstGeom prst="rect">
            <a:avLst/>
          </a:prstGeom>
        </p:spPr>
        <p:txBody>
          <a:bodyPr vert="horz" wrap="square" lIns="0" tIns="9525" rIns="0" bIns="0" rtlCol="0" anchor="ctr">
            <a:spAutoFit/>
          </a:bodyPr>
          <a:lstStyle/>
          <a:p>
            <a:pPr marL="9525">
              <a:lnSpc>
                <a:spcPct val="100000"/>
              </a:lnSpc>
              <a:spcBef>
                <a:spcPts val="75"/>
              </a:spcBef>
            </a:pPr>
            <a:r>
              <a:rPr sz="2400" spc="-8" dirty="0">
                <a:latin typeface="Calibri"/>
                <a:cs typeface="Calibri"/>
              </a:rPr>
              <a:t>Application</a:t>
            </a:r>
            <a:r>
              <a:rPr sz="2400" spc="-64" dirty="0">
                <a:latin typeface="Calibri"/>
                <a:cs typeface="Calibri"/>
              </a:rPr>
              <a:t> </a:t>
            </a:r>
            <a:r>
              <a:rPr sz="2400" dirty="0">
                <a:latin typeface="Calibri"/>
                <a:cs typeface="Calibri"/>
              </a:rPr>
              <a:t>4:</a:t>
            </a:r>
            <a:r>
              <a:rPr sz="2400" spc="-75" dirty="0">
                <a:latin typeface="Calibri"/>
                <a:cs typeface="Calibri"/>
              </a:rPr>
              <a:t> </a:t>
            </a:r>
            <a:r>
              <a:rPr sz="2400" dirty="0">
                <a:latin typeface="Calibri"/>
                <a:cs typeface="Calibri"/>
              </a:rPr>
              <a:t>Quantum</a:t>
            </a:r>
            <a:r>
              <a:rPr sz="2400" spc="-75" dirty="0">
                <a:latin typeface="Calibri"/>
                <a:cs typeface="Calibri"/>
              </a:rPr>
              <a:t> </a:t>
            </a:r>
            <a:r>
              <a:rPr sz="2400" spc="-8" dirty="0">
                <a:latin typeface="Calibri"/>
                <a:cs typeface="Calibri"/>
              </a:rPr>
              <a:t>Optimization</a:t>
            </a:r>
            <a:endParaRPr sz="2400">
              <a:latin typeface="Calibri"/>
              <a:cs typeface="Calibri"/>
            </a:endParaRPr>
          </a:p>
        </p:txBody>
      </p:sp>
      <p:grpSp>
        <p:nvGrpSpPr>
          <p:cNvPr id="8" name="object 8"/>
          <p:cNvGrpSpPr/>
          <p:nvPr/>
        </p:nvGrpSpPr>
        <p:grpSpPr>
          <a:xfrm>
            <a:off x="1399984" y="574547"/>
            <a:ext cx="6705124" cy="2172653"/>
            <a:chOff x="1866645" y="766063"/>
            <a:chExt cx="8940165" cy="2896870"/>
          </a:xfrm>
        </p:grpSpPr>
        <p:sp>
          <p:nvSpPr>
            <p:cNvPr id="9" name="object 9"/>
            <p:cNvSpPr/>
            <p:nvPr/>
          </p:nvSpPr>
          <p:spPr>
            <a:xfrm>
              <a:off x="1866645" y="766063"/>
              <a:ext cx="6162040" cy="26034"/>
            </a:xfrm>
            <a:custGeom>
              <a:avLst/>
              <a:gdLst/>
              <a:ahLst/>
              <a:cxnLst/>
              <a:rect l="l" t="t" r="r" b="b"/>
              <a:pathLst>
                <a:path w="6162040" h="26034">
                  <a:moveTo>
                    <a:pt x="6161532" y="0"/>
                  </a:moveTo>
                  <a:lnTo>
                    <a:pt x="0" y="0"/>
                  </a:lnTo>
                  <a:lnTo>
                    <a:pt x="0" y="25908"/>
                  </a:lnTo>
                  <a:lnTo>
                    <a:pt x="6161532" y="25908"/>
                  </a:lnTo>
                  <a:lnTo>
                    <a:pt x="6161532" y="0"/>
                  </a:lnTo>
                  <a:close/>
                </a:path>
              </a:pathLst>
            </a:custGeom>
            <a:solidFill>
              <a:srgbClr val="000000"/>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pic>
          <p:nvPicPr>
            <p:cNvPr id="10" name="object 10"/>
            <p:cNvPicPr/>
            <p:nvPr/>
          </p:nvPicPr>
          <p:blipFill>
            <a:blip r:embed="rId2" cstate="print"/>
            <a:stretch>
              <a:fillRect/>
            </a:stretch>
          </p:blipFill>
          <p:spPr>
            <a:xfrm>
              <a:off x="6731507" y="881819"/>
              <a:ext cx="4075176" cy="2780641"/>
            </a:xfrm>
            <a:prstGeom prst="rect">
              <a:avLst/>
            </a:prstGeom>
          </p:spPr>
        </p:pic>
      </p:grpSp>
      <p:sp>
        <p:nvSpPr>
          <p:cNvPr id="11" name="object 11"/>
          <p:cNvSpPr txBox="1"/>
          <p:nvPr/>
        </p:nvSpPr>
        <p:spPr>
          <a:xfrm>
            <a:off x="4079938" y="3574446"/>
            <a:ext cx="58103" cy="143374"/>
          </a:xfrm>
          <a:prstGeom prst="rect">
            <a:avLst/>
          </a:prstGeom>
        </p:spPr>
        <p:txBody>
          <a:bodyPr vert="horz" wrap="square" lIns="0" tIns="10478" rIns="0" bIns="0" rtlCol="0">
            <a:spAutoFit/>
          </a:bodyPr>
          <a:lstStyle/>
          <a:p>
            <a:pPr marL="9525" defTabSz="685800">
              <a:spcBef>
                <a:spcPts val="83"/>
              </a:spcBef>
              <a:buClrTx/>
            </a:pPr>
            <a:r>
              <a:rPr sz="863" kern="1200" spc="-38" dirty="0">
                <a:solidFill>
                  <a:srgbClr val="C00000"/>
                </a:solidFill>
                <a:latin typeface="Cambria Math"/>
                <a:ea typeface="+mn-ea"/>
                <a:cs typeface="Cambria Math"/>
              </a:rPr>
              <a:t>𝑖</a:t>
            </a:r>
            <a:endParaRPr sz="863" kern="1200">
              <a:solidFill>
                <a:prstClr val="black"/>
              </a:solidFill>
              <a:latin typeface="Cambria Math"/>
              <a:ea typeface="+mn-ea"/>
              <a:cs typeface="Cambria Math"/>
            </a:endParaRPr>
          </a:p>
        </p:txBody>
      </p:sp>
      <p:sp>
        <p:nvSpPr>
          <p:cNvPr id="12" name="object 12"/>
          <p:cNvSpPr txBox="1"/>
          <p:nvPr/>
        </p:nvSpPr>
        <p:spPr>
          <a:xfrm>
            <a:off x="976598" y="2668963"/>
            <a:ext cx="3544729" cy="1592103"/>
          </a:xfrm>
          <a:prstGeom prst="rect">
            <a:avLst/>
          </a:prstGeom>
        </p:spPr>
        <p:txBody>
          <a:bodyPr vert="horz" wrap="square" lIns="0" tIns="9525" rIns="0" bIns="0" rtlCol="0">
            <a:spAutoFit/>
          </a:bodyPr>
          <a:lstStyle/>
          <a:p>
            <a:pPr marL="28575" defTabSz="685800">
              <a:spcBef>
                <a:spcPts val="75"/>
              </a:spcBef>
              <a:buClrTx/>
            </a:pPr>
            <a:r>
              <a:rPr sz="1350" kern="1200" spc="-15" dirty="0">
                <a:solidFill>
                  <a:srgbClr val="0000FF"/>
                </a:solidFill>
                <a:latin typeface="Calibri Light"/>
                <a:ea typeface="+mn-ea"/>
                <a:cs typeface="Calibri Light"/>
              </a:rPr>
              <a:t>Example:</a:t>
            </a:r>
            <a:r>
              <a:rPr sz="1350" kern="1200" spc="-38" dirty="0">
                <a:solidFill>
                  <a:srgbClr val="0000FF"/>
                </a:solidFill>
                <a:latin typeface="Calibri Light"/>
                <a:ea typeface="+mn-ea"/>
                <a:cs typeface="Calibri Light"/>
              </a:rPr>
              <a:t> </a:t>
            </a:r>
            <a:r>
              <a:rPr sz="1350" kern="1200" spc="-19" dirty="0">
                <a:solidFill>
                  <a:srgbClr val="0000FF"/>
                </a:solidFill>
                <a:latin typeface="Calibri Light"/>
                <a:ea typeface="+mn-ea"/>
                <a:cs typeface="Calibri Light"/>
              </a:rPr>
              <a:t>quadratic</a:t>
            </a:r>
            <a:r>
              <a:rPr sz="1350" kern="1200" spc="-53" dirty="0">
                <a:solidFill>
                  <a:srgbClr val="0000FF"/>
                </a:solidFill>
                <a:latin typeface="Calibri Light"/>
                <a:ea typeface="+mn-ea"/>
                <a:cs typeface="Calibri Light"/>
              </a:rPr>
              <a:t> </a:t>
            </a:r>
            <a:r>
              <a:rPr sz="1350" kern="1200" spc="-8" dirty="0">
                <a:solidFill>
                  <a:srgbClr val="0000FF"/>
                </a:solidFill>
                <a:latin typeface="Calibri Light"/>
                <a:ea typeface="+mn-ea"/>
                <a:cs typeface="Calibri Light"/>
              </a:rPr>
              <a:t>optimization</a:t>
            </a:r>
            <a:endParaRPr sz="1350" kern="1200">
              <a:solidFill>
                <a:prstClr val="black"/>
              </a:solidFill>
              <a:latin typeface="Calibri Light"/>
              <a:ea typeface="+mn-ea"/>
              <a:cs typeface="Calibri Light"/>
            </a:endParaRPr>
          </a:p>
          <a:p>
            <a:pPr marL="28575" defTabSz="685800">
              <a:spcBef>
                <a:spcPts val="1624"/>
              </a:spcBef>
              <a:buClrTx/>
            </a:pPr>
            <a:r>
              <a:rPr sz="1350" kern="1200" spc="-8" dirty="0">
                <a:solidFill>
                  <a:prstClr val="black"/>
                </a:solidFill>
                <a:latin typeface="Calibri Light"/>
                <a:ea typeface="+mn-ea"/>
                <a:cs typeface="Calibri Light"/>
              </a:rPr>
              <a:t>Minimize</a:t>
            </a:r>
            <a:endParaRPr sz="1350" kern="1200">
              <a:solidFill>
                <a:prstClr val="black"/>
              </a:solidFill>
              <a:latin typeface="Calibri Light"/>
              <a:ea typeface="+mn-ea"/>
              <a:cs typeface="Calibri Light"/>
            </a:endParaRPr>
          </a:p>
          <a:p>
            <a:pPr marL="1246823" defTabSz="685800">
              <a:spcBef>
                <a:spcPts val="409"/>
              </a:spcBef>
              <a:buClrTx/>
            </a:pPr>
            <a:r>
              <a:rPr sz="1200" kern="1200" dirty="0">
                <a:solidFill>
                  <a:srgbClr val="C00000"/>
                </a:solidFill>
                <a:latin typeface="Cambria Math"/>
                <a:ea typeface="+mn-ea"/>
                <a:cs typeface="Cambria Math"/>
              </a:rPr>
              <a:t>𝑓(𝑥</a:t>
            </a:r>
            <a:r>
              <a:rPr sz="1181" kern="1200" baseline="-21164" dirty="0">
                <a:solidFill>
                  <a:srgbClr val="C00000"/>
                </a:solidFill>
                <a:latin typeface="Cambria Math"/>
                <a:ea typeface="+mn-ea"/>
                <a:cs typeface="Cambria Math"/>
              </a:rPr>
              <a:t>1</a:t>
            </a:r>
            <a:r>
              <a:rPr sz="1200" kern="1200" dirty="0">
                <a:solidFill>
                  <a:srgbClr val="C00000"/>
                </a:solidFill>
                <a:latin typeface="Cambria Math"/>
                <a:ea typeface="+mn-ea"/>
                <a:cs typeface="Cambria Math"/>
              </a:rPr>
              <a:t>,</a:t>
            </a:r>
            <a:r>
              <a:rPr sz="1200" kern="1200" spc="-56" dirty="0">
                <a:solidFill>
                  <a:srgbClr val="C00000"/>
                </a:solidFill>
                <a:latin typeface="Cambria Math"/>
                <a:ea typeface="+mn-ea"/>
                <a:cs typeface="Cambria Math"/>
              </a:rPr>
              <a:t> </a:t>
            </a:r>
            <a:r>
              <a:rPr sz="1200" kern="1200" spc="-8" dirty="0">
                <a:solidFill>
                  <a:srgbClr val="C00000"/>
                </a:solidFill>
                <a:latin typeface="Cambria Math"/>
                <a:ea typeface="+mn-ea"/>
                <a:cs typeface="Cambria Math"/>
              </a:rPr>
              <a:t>𝑥</a:t>
            </a:r>
            <a:r>
              <a:rPr sz="1181" kern="1200" spc="-11" baseline="-21164" dirty="0">
                <a:solidFill>
                  <a:srgbClr val="C00000"/>
                </a:solidFill>
                <a:latin typeface="Cambria Math"/>
                <a:ea typeface="+mn-ea"/>
                <a:cs typeface="Cambria Math"/>
              </a:rPr>
              <a:t>2</a:t>
            </a:r>
            <a:r>
              <a:rPr sz="1200" kern="1200" spc="-8" dirty="0">
                <a:solidFill>
                  <a:srgbClr val="C00000"/>
                </a:solidFill>
                <a:latin typeface="Cambria Math"/>
                <a:ea typeface="+mn-ea"/>
                <a:cs typeface="Cambria Math"/>
              </a:rPr>
              <a:t>,</a:t>
            </a:r>
            <a:r>
              <a:rPr sz="1200" kern="1200" spc="-56"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a:t>
            </a:r>
            <a:r>
              <a:rPr sz="1200" kern="1200" spc="-53"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a:t>
            </a:r>
            <a:r>
              <a:rPr sz="1200" kern="1200" spc="90"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a:t>
            </a:r>
            <a:r>
              <a:rPr sz="1200" kern="1200" spc="101" dirty="0">
                <a:solidFill>
                  <a:srgbClr val="C00000"/>
                </a:solidFill>
                <a:latin typeface="Cambria Math"/>
                <a:ea typeface="+mn-ea"/>
                <a:cs typeface="Cambria Math"/>
              </a:rPr>
              <a:t> </a:t>
            </a:r>
            <a:r>
              <a:rPr sz="1200" kern="1200" spc="1211" dirty="0">
                <a:solidFill>
                  <a:srgbClr val="C00000"/>
                </a:solidFill>
                <a:latin typeface="Cambria Math"/>
                <a:ea typeface="+mn-ea"/>
                <a:cs typeface="Cambria Math"/>
              </a:rPr>
              <a:t>෍</a:t>
            </a:r>
            <a:r>
              <a:rPr sz="1200" kern="1200" spc="-49"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𝑞</a:t>
            </a:r>
            <a:r>
              <a:rPr sz="1294" kern="1200" baseline="-14492" dirty="0">
                <a:solidFill>
                  <a:srgbClr val="C00000"/>
                </a:solidFill>
                <a:latin typeface="Cambria Math"/>
                <a:ea typeface="+mn-ea"/>
                <a:cs typeface="Cambria Math"/>
              </a:rPr>
              <a:t>𝑖𝑗</a:t>
            </a:r>
            <a:r>
              <a:rPr sz="1294" kern="1200" spc="-134" baseline="-14492"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𝑥</a:t>
            </a:r>
            <a:r>
              <a:rPr sz="1294" kern="1200" baseline="-14492" dirty="0">
                <a:solidFill>
                  <a:srgbClr val="C00000"/>
                </a:solidFill>
                <a:latin typeface="Cambria Math"/>
                <a:ea typeface="+mn-ea"/>
                <a:cs typeface="Cambria Math"/>
              </a:rPr>
              <a:t>𝑖</a:t>
            </a:r>
            <a:r>
              <a:rPr sz="1200" kern="1200" dirty="0">
                <a:solidFill>
                  <a:srgbClr val="C00000"/>
                </a:solidFill>
                <a:latin typeface="Cambria Math"/>
                <a:ea typeface="+mn-ea"/>
                <a:cs typeface="Cambria Math"/>
              </a:rPr>
              <a:t>𝑥</a:t>
            </a:r>
            <a:r>
              <a:rPr sz="1294" kern="1200" baseline="-14492" dirty="0">
                <a:solidFill>
                  <a:srgbClr val="C00000"/>
                </a:solidFill>
                <a:latin typeface="Cambria Math"/>
                <a:ea typeface="+mn-ea"/>
                <a:cs typeface="Cambria Math"/>
              </a:rPr>
              <a:t>𝑗</a:t>
            </a:r>
            <a:r>
              <a:rPr sz="1294" kern="1200" spc="275" baseline="-14492"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a:t>
            </a:r>
            <a:r>
              <a:rPr sz="1200" kern="1200" spc="19" dirty="0">
                <a:solidFill>
                  <a:srgbClr val="C00000"/>
                </a:solidFill>
                <a:latin typeface="Cambria Math"/>
                <a:ea typeface="+mn-ea"/>
                <a:cs typeface="Cambria Math"/>
              </a:rPr>
              <a:t> </a:t>
            </a:r>
            <a:r>
              <a:rPr sz="1200" kern="1200" spc="1174" dirty="0">
                <a:solidFill>
                  <a:srgbClr val="C00000"/>
                </a:solidFill>
                <a:latin typeface="Cambria Math"/>
                <a:ea typeface="+mn-ea"/>
                <a:cs typeface="Cambria Math"/>
              </a:rPr>
              <a:t>෍ </a:t>
            </a:r>
            <a:r>
              <a:rPr sz="1200" kern="1200" dirty="0">
                <a:solidFill>
                  <a:srgbClr val="C00000"/>
                </a:solidFill>
                <a:latin typeface="Cambria Math"/>
                <a:ea typeface="+mn-ea"/>
                <a:cs typeface="Cambria Math"/>
              </a:rPr>
              <a:t>𝑐</a:t>
            </a:r>
            <a:r>
              <a:rPr sz="1294" kern="1200" baseline="-14492" dirty="0">
                <a:solidFill>
                  <a:srgbClr val="C00000"/>
                </a:solidFill>
                <a:latin typeface="Cambria Math"/>
                <a:ea typeface="+mn-ea"/>
                <a:cs typeface="Cambria Math"/>
              </a:rPr>
              <a:t>𝑖</a:t>
            </a:r>
            <a:r>
              <a:rPr sz="1294" kern="1200" spc="-134" baseline="-14492" dirty="0">
                <a:solidFill>
                  <a:srgbClr val="C00000"/>
                </a:solidFill>
                <a:latin typeface="Cambria Math"/>
                <a:ea typeface="+mn-ea"/>
                <a:cs typeface="Cambria Math"/>
              </a:rPr>
              <a:t> </a:t>
            </a:r>
            <a:r>
              <a:rPr sz="1200" kern="1200" spc="-19" dirty="0">
                <a:solidFill>
                  <a:srgbClr val="C00000"/>
                </a:solidFill>
                <a:latin typeface="Cambria Math"/>
                <a:ea typeface="+mn-ea"/>
                <a:cs typeface="Cambria Math"/>
              </a:rPr>
              <a:t>𝑥</a:t>
            </a:r>
            <a:r>
              <a:rPr sz="1294" kern="1200" spc="-28" baseline="-14492" dirty="0">
                <a:solidFill>
                  <a:srgbClr val="C00000"/>
                </a:solidFill>
                <a:latin typeface="Cambria Math"/>
                <a:ea typeface="+mn-ea"/>
                <a:cs typeface="Cambria Math"/>
              </a:rPr>
              <a:t>𝑖</a:t>
            </a:r>
            <a:endParaRPr sz="1294" kern="1200" baseline="-14492">
              <a:solidFill>
                <a:prstClr val="black"/>
              </a:solidFill>
              <a:latin typeface="Cambria Math"/>
              <a:ea typeface="+mn-ea"/>
              <a:cs typeface="Cambria Math"/>
            </a:endParaRPr>
          </a:p>
          <a:p>
            <a:pPr marL="2194560" defTabSz="685800">
              <a:lnSpc>
                <a:spcPts val="821"/>
              </a:lnSpc>
              <a:spcBef>
                <a:spcPts val="428"/>
              </a:spcBef>
              <a:buClrTx/>
            </a:pPr>
            <a:r>
              <a:rPr sz="863" kern="1200" spc="38" dirty="0">
                <a:solidFill>
                  <a:srgbClr val="C00000"/>
                </a:solidFill>
                <a:latin typeface="Cambria Math"/>
                <a:ea typeface="+mn-ea"/>
                <a:cs typeface="Cambria Math"/>
              </a:rPr>
              <a:t>𝑖&lt;𝑗</a:t>
            </a:r>
            <a:endParaRPr sz="863" kern="1200">
              <a:solidFill>
                <a:prstClr val="black"/>
              </a:solidFill>
              <a:latin typeface="Cambria Math"/>
              <a:ea typeface="+mn-ea"/>
              <a:cs typeface="Cambria Math"/>
            </a:endParaRPr>
          </a:p>
          <a:p>
            <a:pPr marL="28575" defTabSz="685800">
              <a:lnSpc>
                <a:spcPts val="1406"/>
              </a:lnSpc>
              <a:buClrTx/>
            </a:pPr>
            <a:r>
              <a:rPr sz="1350" kern="1200" dirty="0">
                <a:solidFill>
                  <a:prstClr val="black"/>
                </a:solidFill>
                <a:latin typeface="Calibri Light"/>
                <a:ea typeface="+mn-ea"/>
                <a:cs typeface="Calibri Light"/>
              </a:rPr>
              <a:t>this</a:t>
            </a:r>
            <a:r>
              <a:rPr sz="1350" kern="1200" spc="-19"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function</a:t>
            </a:r>
            <a:r>
              <a:rPr sz="1350" kern="1200" spc="-19"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maps</a:t>
            </a:r>
            <a:r>
              <a:rPr sz="1350" kern="1200" spc="-19"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to</a:t>
            </a:r>
            <a:r>
              <a:rPr sz="1350" kern="1200" spc="-26"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energy</a:t>
            </a:r>
            <a:r>
              <a:rPr sz="1350" kern="1200" spc="-23" dirty="0">
                <a:solidFill>
                  <a:prstClr val="black"/>
                </a:solidFill>
                <a:latin typeface="Calibri Light"/>
                <a:ea typeface="+mn-ea"/>
                <a:cs typeface="Calibri Light"/>
              </a:rPr>
              <a:t> </a:t>
            </a:r>
            <a:r>
              <a:rPr sz="1350" kern="1200" spc="-19" dirty="0">
                <a:solidFill>
                  <a:prstClr val="black"/>
                </a:solidFill>
                <a:latin typeface="Calibri Light"/>
                <a:ea typeface="+mn-ea"/>
                <a:cs typeface="Calibri Light"/>
              </a:rPr>
              <a:t>of</a:t>
            </a:r>
            <a:endParaRPr sz="1350" kern="1200">
              <a:solidFill>
                <a:prstClr val="black"/>
              </a:solidFill>
              <a:latin typeface="Calibri Light"/>
              <a:ea typeface="+mn-ea"/>
              <a:cs typeface="Calibri Light"/>
            </a:endParaRPr>
          </a:p>
          <a:p>
            <a:pPr marL="28575" defTabSz="685800">
              <a:buClrTx/>
            </a:pPr>
            <a:r>
              <a:rPr sz="1350" kern="1200" dirty="0">
                <a:solidFill>
                  <a:prstClr val="black"/>
                </a:solidFill>
                <a:latin typeface="Calibri Light"/>
                <a:ea typeface="+mn-ea"/>
                <a:cs typeface="Calibri Light"/>
              </a:rPr>
              <a:t>quantum</a:t>
            </a:r>
            <a:r>
              <a:rPr sz="1350" kern="1200" spc="-53" dirty="0">
                <a:solidFill>
                  <a:prstClr val="black"/>
                </a:solidFill>
                <a:latin typeface="Calibri Light"/>
                <a:ea typeface="+mn-ea"/>
                <a:cs typeface="Calibri Light"/>
              </a:rPr>
              <a:t> </a:t>
            </a:r>
            <a:r>
              <a:rPr sz="1350" kern="1200" dirty="0">
                <a:solidFill>
                  <a:prstClr val="black"/>
                </a:solidFill>
                <a:latin typeface="Calibri Light"/>
                <a:ea typeface="+mn-ea"/>
                <a:cs typeface="Calibri Light"/>
              </a:rPr>
              <a:t>magnetic</a:t>
            </a:r>
            <a:r>
              <a:rPr sz="1350" kern="1200" spc="-45" dirty="0">
                <a:solidFill>
                  <a:prstClr val="black"/>
                </a:solidFill>
                <a:latin typeface="Calibri Light"/>
                <a:ea typeface="+mn-ea"/>
                <a:cs typeface="Calibri Light"/>
              </a:rPr>
              <a:t> </a:t>
            </a:r>
            <a:r>
              <a:rPr sz="1350" kern="1200" spc="-8" dirty="0">
                <a:solidFill>
                  <a:prstClr val="black"/>
                </a:solidFill>
                <a:latin typeface="Calibri Light"/>
                <a:ea typeface="+mn-ea"/>
                <a:cs typeface="Calibri Light"/>
              </a:rPr>
              <a:t>network</a:t>
            </a:r>
            <a:endParaRPr sz="1350" kern="1200">
              <a:solidFill>
                <a:prstClr val="black"/>
              </a:solidFill>
              <a:latin typeface="Calibri Light"/>
              <a:ea typeface="+mn-ea"/>
              <a:cs typeface="Calibri Light"/>
            </a:endParaRPr>
          </a:p>
        </p:txBody>
      </p:sp>
      <p:sp>
        <p:nvSpPr>
          <p:cNvPr id="13" name="object 13"/>
          <p:cNvSpPr txBox="1"/>
          <p:nvPr/>
        </p:nvSpPr>
        <p:spPr>
          <a:xfrm>
            <a:off x="2095690" y="1597342"/>
            <a:ext cx="1690688" cy="969977"/>
          </a:xfrm>
          <a:prstGeom prst="rect">
            <a:avLst/>
          </a:prstGeom>
          <a:solidFill>
            <a:srgbClr val="FFFF99"/>
          </a:solidFill>
          <a:ln w="28575">
            <a:solidFill>
              <a:srgbClr val="000000"/>
            </a:solidFill>
          </a:ln>
        </p:spPr>
        <p:txBody>
          <a:bodyPr vert="horz" wrap="square" lIns="0" tIns="23336" rIns="0" bIns="0" rtlCol="0">
            <a:spAutoFit/>
          </a:bodyPr>
          <a:lstStyle/>
          <a:p>
            <a:pPr marL="67628" defTabSz="685800">
              <a:spcBef>
                <a:spcPts val="183"/>
              </a:spcBef>
              <a:buClrTx/>
            </a:pPr>
            <a:r>
              <a:rPr sz="1350" b="1" kern="1200" spc="-8" dirty="0">
                <a:solidFill>
                  <a:srgbClr val="C00000"/>
                </a:solidFill>
                <a:latin typeface="Calibri"/>
                <a:ea typeface="+mn-ea"/>
                <a:cs typeface="Calibri"/>
              </a:rPr>
              <a:t>Relevant</a:t>
            </a:r>
            <a:r>
              <a:rPr sz="1350" b="1" kern="1200" spc="-34" dirty="0">
                <a:solidFill>
                  <a:srgbClr val="C00000"/>
                </a:solidFill>
                <a:latin typeface="Calibri"/>
                <a:ea typeface="+mn-ea"/>
                <a:cs typeface="Calibri"/>
              </a:rPr>
              <a:t> </a:t>
            </a:r>
            <a:r>
              <a:rPr sz="1350" b="1" kern="1200" spc="-19" dirty="0">
                <a:solidFill>
                  <a:srgbClr val="C00000"/>
                </a:solidFill>
                <a:latin typeface="Calibri"/>
                <a:ea typeface="+mn-ea"/>
                <a:cs typeface="Calibri"/>
              </a:rPr>
              <a:t>to</a:t>
            </a:r>
            <a:endParaRPr sz="1350" kern="1200">
              <a:solidFill>
                <a:prstClr val="black"/>
              </a:solidFill>
              <a:latin typeface="Calibri"/>
              <a:ea typeface="+mn-ea"/>
              <a:cs typeface="Calibri"/>
            </a:endParaRPr>
          </a:p>
          <a:p>
            <a:pPr marL="324803" indent="-257175" defTabSz="685800">
              <a:spcBef>
                <a:spcPts val="15"/>
              </a:spcBef>
              <a:buClrTx/>
              <a:buFont typeface="Arial"/>
              <a:buChar char="•"/>
              <a:tabLst>
                <a:tab pos="324803" algn="l"/>
              </a:tabLst>
            </a:pPr>
            <a:r>
              <a:rPr sz="1200" kern="1200" spc="-8" dirty="0">
                <a:solidFill>
                  <a:srgbClr val="0000FF"/>
                </a:solidFill>
                <a:latin typeface="Calibri"/>
                <a:ea typeface="+mn-ea"/>
                <a:cs typeface="Calibri"/>
              </a:rPr>
              <a:t>Logistics</a:t>
            </a:r>
            <a:endParaRPr sz="1200" kern="1200">
              <a:solidFill>
                <a:prstClr val="black"/>
              </a:solidFill>
              <a:latin typeface="Calibri"/>
              <a:ea typeface="+mn-ea"/>
              <a:cs typeface="Calibri"/>
            </a:endParaRPr>
          </a:p>
          <a:p>
            <a:pPr marL="324803" indent="-257175" defTabSz="685800">
              <a:buClrTx/>
              <a:buFont typeface="Arial"/>
              <a:buChar char="•"/>
              <a:tabLst>
                <a:tab pos="324803" algn="l"/>
              </a:tabLst>
            </a:pPr>
            <a:r>
              <a:rPr sz="1200" kern="1200" spc="-8" dirty="0">
                <a:solidFill>
                  <a:srgbClr val="0000FF"/>
                </a:solidFill>
                <a:latin typeface="Calibri"/>
                <a:ea typeface="+mn-ea"/>
                <a:cs typeface="Calibri"/>
              </a:rPr>
              <a:t>Operations</a:t>
            </a:r>
            <a:r>
              <a:rPr sz="1200" kern="1200" spc="-11" dirty="0">
                <a:solidFill>
                  <a:srgbClr val="0000FF"/>
                </a:solidFill>
                <a:latin typeface="Calibri"/>
                <a:ea typeface="+mn-ea"/>
                <a:cs typeface="Calibri"/>
              </a:rPr>
              <a:t> </a:t>
            </a:r>
            <a:r>
              <a:rPr sz="1200" kern="1200" spc="-8" dirty="0">
                <a:solidFill>
                  <a:srgbClr val="0000FF"/>
                </a:solidFill>
                <a:latin typeface="Calibri"/>
                <a:ea typeface="+mn-ea"/>
                <a:cs typeface="Calibri"/>
              </a:rPr>
              <a:t>Research</a:t>
            </a:r>
            <a:endParaRPr sz="1200" kern="1200">
              <a:solidFill>
                <a:prstClr val="black"/>
              </a:solidFill>
              <a:latin typeface="Calibri"/>
              <a:ea typeface="+mn-ea"/>
              <a:cs typeface="Calibri"/>
            </a:endParaRPr>
          </a:p>
          <a:p>
            <a:pPr marL="324803" indent="-257175" defTabSz="685800">
              <a:buClrTx/>
              <a:buFont typeface="Arial"/>
              <a:buChar char="•"/>
              <a:tabLst>
                <a:tab pos="324803" algn="l"/>
              </a:tabLst>
            </a:pPr>
            <a:r>
              <a:rPr sz="1200" kern="1200" dirty="0">
                <a:solidFill>
                  <a:srgbClr val="0000FF"/>
                </a:solidFill>
                <a:latin typeface="Calibri"/>
                <a:ea typeface="+mn-ea"/>
                <a:cs typeface="Calibri"/>
              </a:rPr>
              <a:t>VLSI</a:t>
            </a:r>
            <a:r>
              <a:rPr sz="1200" kern="1200" spc="-23" dirty="0">
                <a:solidFill>
                  <a:srgbClr val="0000FF"/>
                </a:solidFill>
                <a:latin typeface="Calibri"/>
                <a:ea typeface="+mn-ea"/>
                <a:cs typeface="Calibri"/>
              </a:rPr>
              <a:t> </a:t>
            </a:r>
            <a:r>
              <a:rPr sz="1200" kern="1200" spc="-8" dirty="0">
                <a:solidFill>
                  <a:srgbClr val="0000FF"/>
                </a:solidFill>
                <a:latin typeface="Calibri"/>
                <a:ea typeface="+mn-ea"/>
                <a:cs typeface="Calibri"/>
              </a:rPr>
              <a:t>design</a:t>
            </a:r>
            <a:endParaRPr sz="1200" kern="1200">
              <a:solidFill>
                <a:prstClr val="black"/>
              </a:solidFill>
              <a:latin typeface="Calibri"/>
              <a:ea typeface="+mn-ea"/>
              <a:cs typeface="Calibri"/>
            </a:endParaRPr>
          </a:p>
          <a:p>
            <a:pPr marL="324803" indent="-257175" defTabSz="685800">
              <a:buClrTx/>
              <a:buFont typeface="Arial"/>
              <a:buChar char="•"/>
              <a:tabLst>
                <a:tab pos="324803" algn="l"/>
              </a:tabLst>
            </a:pPr>
            <a:r>
              <a:rPr sz="1200" kern="1200" spc="-8" dirty="0">
                <a:solidFill>
                  <a:srgbClr val="0000FF"/>
                </a:solidFill>
                <a:latin typeface="Calibri"/>
                <a:ea typeface="+mn-ea"/>
                <a:cs typeface="Calibri"/>
              </a:rPr>
              <a:t>Finance</a:t>
            </a:r>
            <a:endParaRPr sz="1200" kern="1200">
              <a:solidFill>
                <a:prstClr val="black"/>
              </a:solidFill>
              <a:latin typeface="Calibri"/>
              <a:ea typeface="+mn-ea"/>
              <a:cs typeface="Calibri"/>
            </a:endParaRPr>
          </a:p>
        </p:txBody>
      </p:sp>
      <p:sp>
        <p:nvSpPr>
          <p:cNvPr id="14" name="object 14"/>
          <p:cNvSpPr txBox="1"/>
          <p:nvPr/>
        </p:nvSpPr>
        <p:spPr>
          <a:xfrm>
            <a:off x="5477733" y="2486311"/>
            <a:ext cx="1060609" cy="378469"/>
          </a:xfrm>
          <a:prstGeom prst="rect">
            <a:avLst/>
          </a:prstGeom>
        </p:spPr>
        <p:txBody>
          <a:bodyPr vert="horz" wrap="square" lIns="0" tIns="9049" rIns="0" bIns="0" rtlCol="0">
            <a:spAutoFit/>
          </a:bodyPr>
          <a:lstStyle/>
          <a:p>
            <a:pPr marL="28575" defTabSz="685800">
              <a:spcBef>
                <a:spcPts val="71"/>
              </a:spcBef>
              <a:buClrTx/>
            </a:pPr>
            <a:r>
              <a:rPr sz="1200" kern="1200" dirty="0">
                <a:solidFill>
                  <a:prstClr val="black"/>
                </a:solidFill>
                <a:latin typeface="Calibri"/>
                <a:ea typeface="+mn-ea"/>
                <a:cs typeface="Calibri"/>
              </a:rPr>
              <a:t>global</a:t>
            </a:r>
            <a:r>
              <a:rPr sz="1200" kern="1200" spc="-34" dirty="0">
                <a:solidFill>
                  <a:prstClr val="black"/>
                </a:solidFill>
                <a:latin typeface="Calibri"/>
                <a:ea typeface="+mn-ea"/>
                <a:cs typeface="Calibri"/>
              </a:rPr>
              <a:t> </a:t>
            </a:r>
            <a:r>
              <a:rPr sz="1200" kern="1200" spc="-8" dirty="0">
                <a:solidFill>
                  <a:prstClr val="black"/>
                </a:solidFill>
                <a:latin typeface="Calibri"/>
                <a:ea typeface="+mn-ea"/>
                <a:cs typeface="Calibri"/>
              </a:rPr>
              <a:t>minimum</a:t>
            </a:r>
            <a:endParaRPr sz="1200" kern="1200">
              <a:solidFill>
                <a:prstClr val="black"/>
              </a:solidFill>
              <a:latin typeface="Calibri"/>
              <a:ea typeface="+mn-ea"/>
              <a:cs typeface="Calibri"/>
            </a:endParaRPr>
          </a:p>
          <a:p>
            <a:pPr marL="350519" defTabSz="685800">
              <a:spcBef>
                <a:spcPts val="8"/>
              </a:spcBef>
              <a:buClrTx/>
            </a:pPr>
            <a:r>
              <a:rPr sz="1200" kern="1200" dirty="0">
                <a:solidFill>
                  <a:prstClr val="black"/>
                </a:solidFill>
                <a:latin typeface="Calibri"/>
                <a:ea typeface="+mn-ea"/>
                <a:cs typeface="Calibri"/>
              </a:rPr>
              <a:t>of</a:t>
            </a:r>
            <a:r>
              <a:rPr sz="1200" kern="1200" spc="251" dirty="0">
                <a:solidFill>
                  <a:prstClr val="black"/>
                </a:solidFill>
                <a:latin typeface="Calibri"/>
                <a:ea typeface="+mn-ea"/>
                <a:cs typeface="Calibri"/>
              </a:rPr>
              <a:t> </a:t>
            </a:r>
            <a:r>
              <a:rPr sz="1200" i="1" kern="1200" dirty="0">
                <a:solidFill>
                  <a:prstClr val="black"/>
                </a:solidFill>
                <a:latin typeface="Times New Roman"/>
                <a:ea typeface="+mn-ea"/>
                <a:cs typeface="Times New Roman"/>
              </a:rPr>
              <a:t>f</a:t>
            </a:r>
            <a:r>
              <a:rPr sz="1200" i="1" kern="1200" spc="-8" dirty="0">
                <a:solidFill>
                  <a:prstClr val="black"/>
                </a:solidFill>
                <a:latin typeface="Times New Roman"/>
                <a:ea typeface="+mn-ea"/>
                <a:cs typeface="Times New Roman"/>
              </a:rPr>
              <a:t> </a:t>
            </a:r>
            <a:r>
              <a:rPr sz="1200" kern="1200" dirty="0">
                <a:solidFill>
                  <a:prstClr val="black"/>
                </a:solidFill>
                <a:latin typeface="Times New Roman"/>
                <a:ea typeface="+mn-ea"/>
                <a:cs typeface="Times New Roman"/>
              </a:rPr>
              <a:t>(</a:t>
            </a:r>
            <a:r>
              <a:rPr sz="1200" i="1" kern="1200" dirty="0">
                <a:solidFill>
                  <a:prstClr val="black"/>
                </a:solidFill>
                <a:latin typeface="Times New Roman"/>
                <a:ea typeface="+mn-ea"/>
                <a:cs typeface="Times New Roman"/>
              </a:rPr>
              <a:t>x</a:t>
            </a:r>
            <a:r>
              <a:rPr sz="1181" i="1" kern="1200" baseline="-21164" dirty="0">
                <a:solidFill>
                  <a:prstClr val="black"/>
                </a:solidFill>
                <a:latin typeface="Times New Roman"/>
                <a:ea typeface="+mn-ea"/>
                <a:cs typeface="Times New Roman"/>
              </a:rPr>
              <a:t>1</a:t>
            </a:r>
            <a:r>
              <a:rPr sz="1200" i="1" kern="1200" dirty="0">
                <a:solidFill>
                  <a:prstClr val="black"/>
                </a:solidFill>
                <a:latin typeface="Times New Roman"/>
                <a:ea typeface="+mn-ea"/>
                <a:cs typeface="Times New Roman"/>
              </a:rPr>
              <a:t>,x</a:t>
            </a:r>
            <a:r>
              <a:rPr sz="1181" i="1" kern="1200" baseline="-21164" dirty="0">
                <a:solidFill>
                  <a:prstClr val="black"/>
                </a:solidFill>
                <a:latin typeface="Times New Roman"/>
                <a:ea typeface="+mn-ea"/>
                <a:cs typeface="Times New Roman"/>
              </a:rPr>
              <a:t>2 </a:t>
            </a:r>
            <a:r>
              <a:rPr sz="1200" kern="1200" spc="-38" dirty="0">
                <a:solidFill>
                  <a:prstClr val="black"/>
                </a:solidFill>
                <a:latin typeface="Times New Roman"/>
                <a:ea typeface="+mn-ea"/>
                <a:cs typeface="Times New Roman"/>
              </a:rPr>
              <a:t>)</a:t>
            </a:r>
            <a:endParaRPr sz="1200" kern="1200">
              <a:solidFill>
                <a:prstClr val="black"/>
              </a:solidFill>
              <a:latin typeface="Times New Roman"/>
              <a:ea typeface="+mn-ea"/>
              <a:cs typeface="Times New Roman"/>
            </a:endParaRPr>
          </a:p>
        </p:txBody>
      </p:sp>
      <p:sp>
        <p:nvSpPr>
          <p:cNvPr id="15" name="object 15"/>
          <p:cNvSpPr/>
          <p:nvPr/>
        </p:nvSpPr>
        <p:spPr>
          <a:xfrm>
            <a:off x="5066253" y="394906"/>
            <a:ext cx="2729389" cy="1588294"/>
          </a:xfrm>
          <a:custGeom>
            <a:avLst/>
            <a:gdLst/>
            <a:ahLst/>
            <a:cxnLst/>
            <a:rect l="l" t="t" r="r" b="b"/>
            <a:pathLst>
              <a:path w="3639184" h="2117725">
                <a:moveTo>
                  <a:pt x="3638677" y="2077593"/>
                </a:moveTo>
                <a:lnTo>
                  <a:pt x="3549777" y="2001393"/>
                </a:lnTo>
                <a:lnTo>
                  <a:pt x="3541776" y="2002028"/>
                </a:lnTo>
                <a:lnTo>
                  <a:pt x="3532632" y="2012696"/>
                </a:lnTo>
                <a:lnTo>
                  <a:pt x="3533267" y="2020697"/>
                </a:lnTo>
                <a:lnTo>
                  <a:pt x="3570008" y="2052167"/>
                </a:lnTo>
                <a:lnTo>
                  <a:pt x="38379" y="1408518"/>
                </a:lnTo>
                <a:lnTo>
                  <a:pt x="1816265" y="53695"/>
                </a:lnTo>
                <a:lnTo>
                  <a:pt x="1797812" y="98425"/>
                </a:lnTo>
                <a:lnTo>
                  <a:pt x="1800860" y="105791"/>
                </a:lnTo>
                <a:lnTo>
                  <a:pt x="1807337" y="108458"/>
                </a:lnTo>
                <a:lnTo>
                  <a:pt x="1813814" y="111252"/>
                </a:lnTo>
                <a:lnTo>
                  <a:pt x="1821307" y="108077"/>
                </a:lnTo>
                <a:lnTo>
                  <a:pt x="1863788" y="5080"/>
                </a:lnTo>
                <a:lnTo>
                  <a:pt x="1865884" y="0"/>
                </a:lnTo>
                <a:lnTo>
                  <a:pt x="1749806" y="14351"/>
                </a:lnTo>
                <a:lnTo>
                  <a:pt x="1744853" y="20701"/>
                </a:lnTo>
                <a:lnTo>
                  <a:pt x="1746504" y="33642"/>
                </a:lnTo>
                <a:lnTo>
                  <a:pt x="1746631" y="34544"/>
                </a:lnTo>
                <a:lnTo>
                  <a:pt x="1752981" y="39497"/>
                </a:lnTo>
                <a:lnTo>
                  <a:pt x="1759839" y="38735"/>
                </a:lnTo>
                <a:lnTo>
                  <a:pt x="1800707" y="33642"/>
                </a:lnTo>
                <a:lnTo>
                  <a:pt x="0" y="1405763"/>
                </a:lnTo>
                <a:lnTo>
                  <a:pt x="7734" y="1415859"/>
                </a:lnTo>
                <a:lnTo>
                  <a:pt x="5461" y="1428242"/>
                </a:lnTo>
                <a:lnTo>
                  <a:pt x="3565537" y="2077072"/>
                </a:lnTo>
                <a:lnTo>
                  <a:pt x="3520059" y="2093595"/>
                </a:lnTo>
                <a:lnTo>
                  <a:pt x="3516630" y="2100834"/>
                </a:lnTo>
                <a:lnTo>
                  <a:pt x="3519043" y="2107438"/>
                </a:lnTo>
                <a:lnTo>
                  <a:pt x="3521329" y="2114042"/>
                </a:lnTo>
                <a:lnTo>
                  <a:pt x="3528695" y="2117471"/>
                </a:lnTo>
                <a:lnTo>
                  <a:pt x="3616947" y="2085467"/>
                </a:lnTo>
                <a:lnTo>
                  <a:pt x="3638677" y="2077593"/>
                </a:lnTo>
                <a:close/>
              </a:path>
            </a:pathLst>
          </a:custGeom>
          <a:solidFill>
            <a:srgbClr val="000000"/>
          </a:solidFill>
        </p:spPr>
        <p:txBody>
          <a:bodyPr wrap="square" lIns="0" tIns="0" rIns="0" bIns="0" rtlCol="0"/>
          <a:lstStyle/>
          <a:p>
            <a:pPr defTabSz="685800">
              <a:buClrTx/>
            </a:pPr>
            <a:endParaRPr sz="1350" kern="1200">
              <a:solidFill>
                <a:prstClr val="black"/>
              </a:solidFill>
              <a:latin typeface="Sagona Book" panose="02020404030301010803"/>
              <a:ea typeface="+mn-ea"/>
              <a:cs typeface="+mn-cs"/>
            </a:endParaRPr>
          </a:p>
        </p:txBody>
      </p:sp>
      <p:sp>
        <p:nvSpPr>
          <p:cNvPr id="16" name="object 16"/>
          <p:cNvSpPr txBox="1"/>
          <p:nvPr/>
        </p:nvSpPr>
        <p:spPr>
          <a:xfrm>
            <a:off x="7797355" y="1787271"/>
            <a:ext cx="190976" cy="217367"/>
          </a:xfrm>
          <a:prstGeom prst="rect">
            <a:avLst/>
          </a:prstGeom>
        </p:spPr>
        <p:txBody>
          <a:bodyPr vert="horz" wrap="square" lIns="0" tIns="9525" rIns="0" bIns="0" rtlCol="0">
            <a:spAutoFit/>
          </a:bodyPr>
          <a:lstStyle/>
          <a:p>
            <a:pPr marL="28575" defTabSz="685800">
              <a:spcBef>
                <a:spcPts val="75"/>
              </a:spcBef>
              <a:buClrTx/>
            </a:pPr>
            <a:r>
              <a:rPr sz="1350" i="1" kern="1200" spc="-19" dirty="0">
                <a:solidFill>
                  <a:prstClr val="black"/>
                </a:solidFill>
                <a:latin typeface="Times New Roman"/>
                <a:ea typeface="+mn-ea"/>
                <a:cs typeface="Times New Roman"/>
              </a:rPr>
              <a:t>x</a:t>
            </a:r>
            <a:r>
              <a:rPr sz="1350" i="1" kern="1200" spc="-28" baseline="-20833" dirty="0">
                <a:solidFill>
                  <a:prstClr val="black"/>
                </a:solidFill>
                <a:latin typeface="Times New Roman"/>
                <a:ea typeface="+mn-ea"/>
                <a:cs typeface="Times New Roman"/>
              </a:rPr>
              <a:t>1</a:t>
            </a:r>
            <a:endParaRPr sz="1350" kern="1200" baseline="-20833">
              <a:solidFill>
                <a:prstClr val="black"/>
              </a:solidFill>
              <a:latin typeface="Times New Roman"/>
              <a:ea typeface="+mn-ea"/>
              <a:cs typeface="Times New Roman"/>
            </a:endParaRPr>
          </a:p>
        </p:txBody>
      </p:sp>
      <p:sp>
        <p:nvSpPr>
          <p:cNvPr id="17" name="object 17"/>
          <p:cNvSpPr txBox="1"/>
          <p:nvPr/>
        </p:nvSpPr>
        <p:spPr>
          <a:xfrm>
            <a:off x="6505956" y="239459"/>
            <a:ext cx="190976" cy="217367"/>
          </a:xfrm>
          <a:prstGeom prst="rect">
            <a:avLst/>
          </a:prstGeom>
        </p:spPr>
        <p:txBody>
          <a:bodyPr vert="horz" wrap="square" lIns="0" tIns="9525" rIns="0" bIns="0" rtlCol="0">
            <a:spAutoFit/>
          </a:bodyPr>
          <a:lstStyle/>
          <a:p>
            <a:pPr marL="28575" defTabSz="685800">
              <a:spcBef>
                <a:spcPts val="75"/>
              </a:spcBef>
              <a:buClrTx/>
            </a:pPr>
            <a:r>
              <a:rPr sz="1350" i="1" kern="1200" spc="-19" dirty="0">
                <a:solidFill>
                  <a:prstClr val="black"/>
                </a:solidFill>
                <a:latin typeface="Times New Roman"/>
                <a:ea typeface="+mn-ea"/>
                <a:cs typeface="Times New Roman"/>
              </a:rPr>
              <a:t>x</a:t>
            </a:r>
            <a:r>
              <a:rPr sz="1350" i="1" kern="1200" spc="-28" baseline="-20833" dirty="0">
                <a:solidFill>
                  <a:prstClr val="black"/>
                </a:solidFill>
                <a:latin typeface="Times New Roman"/>
                <a:ea typeface="+mn-ea"/>
                <a:cs typeface="Times New Roman"/>
              </a:rPr>
              <a:t>2</a:t>
            </a:r>
            <a:endParaRPr sz="1350" kern="1200" baseline="-20833">
              <a:solidFill>
                <a:prstClr val="black"/>
              </a:solidFill>
              <a:latin typeface="Times New Roman"/>
              <a:ea typeface="+mn-ea"/>
              <a:cs typeface="Times New Roman"/>
            </a:endParaRPr>
          </a:p>
        </p:txBody>
      </p:sp>
      <p:pic>
        <p:nvPicPr>
          <p:cNvPr id="18" name="object 18"/>
          <p:cNvPicPr/>
          <p:nvPr/>
        </p:nvPicPr>
        <p:blipFill>
          <a:blip r:embed="rId3" cstate="print"/>
          <a:stretch>
            <a:fillRect/>
          </a:stretch>
        </p:blipFill>
        <p:spPr>
          <a:xfrm>
            <a:off x="3352895" y="3788950"/>
            <a:ext cx="1479699" cy="1024289"/>
          </a:xfrm>
          <a:prstGeom prst="rect">
            <a:avLst/>
          </a:prstGeom>
        </p:spPr>
      </p:pic>
      <p:sp>
        <p:nvSpPr>
          <p:cNvPr id="19" name="object 19"/>
          <p:cNvSpPr txBox="1">
            <a:spLocks noGrp="1"/>
          </p:cNvSpPr>
          <p:nvPr>
            <p:ph type="sldNum" sz="quarter" idx="7"/>
          </p:nvPr>
        </p:nvSpPr>
        <p:spPr>
          <a:xfrm>
            <a:off x="5786437" y="3368014"/>
            <a:ext cx="471488" cy="232436"/>
          </a:xfrm>
          <a:prstGeom prst="rect">
            <a:avLst/>
          </a:prstGeom>
        </p:spPr>
        <p:txBody>
          <a:bodyPr vert="horz" wrap="square" lIns="0" tIns="0" rIns="0" bIns="0" rtlCol="0" anchor="b">
            <a:spAutoFit/>
          </a:bodyPr>
          <a:lstStyle/>
          <a:p>
            <a:pPr marL="7428548" defTabSz="685800">
              <a:lnSpc>
                <a:spcPts val="930"/>
              </a:lnSpc>
              <a:buClrTx/>
            </a:pPr>
            <a:fld id="{81D60167-4931-47E6-BA6A-407CBD079E47}" type="slidenum">
              <a:rPr kern="1200" spc="-19" dirty="0">
                <a:ea typeface="+mn-ea"/>
              </a:rPr>
              <a:pPr marL="7428548" defTabSz="685800">
                <a:lnSpc>
                  <a:spcPts val="930"/>
                </a:lnSpc>
                <a:buClrTx/>
              </a:pPr>
              <a:t>33</a:t>
            </a:fld>
            <a:endParaRPr kern="1200" spc="-19" dirty="0">
              <a:ea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0363" y="844773"/>
            <a:ext cx="819626" cy="217367"/>
          </a:xfrm>
          <a:prstGeom prst="rect">
            <a:avLst/>
          </a:prstGeom>
        </p:spPr>
        <p:txBody>
          <a:bodyPr vert="horz" wrap="square" lIns="0" tIns="9525" rIns="0" bIns="0" rtlCol="0">
            <a:spAutoFit/>
          </a:bodyPr>
          <a:lstStyle/>
          <a:p>
            <a:pPr marL="9525" defTabSz="685800">
              <a:spcBef>
                <a:spcPts val="75"/>
              </a:spcBef>
              <a:buClrTx/>
            </a:pPr>
            <a:r>
              <a:rPr sz="1350" kern="1200" spc="-8" dirty="0">
                <a:solidFill>
                  <a:prstClr val="black"/>
                </a:solidFill>
                <a:ea typeface="+mn-ea"/>
              </a:rPr>
              <a:t>Location</a:t>
            </a:r>
            <a:r>
              <a:rPr sz="1350" kern="1200" spc="-38" dirty="0">
                <a:solidFill>
                  <a:prstClr val="black"/>
                </a:solidFill>
                <a:ea typeface="+mn-ea"/>
              </a:rPr>
              <a:t> A</a:t>
            </a:r>
            <a:endParaRPr sz="1350" kern="1200">
              <a:solidFill>
                <a:prstClr val="black"/>
              </a:solidFill>
              <a:ea typeface="+mn-ea"/>
            </a:endParaRPr>
          </a:p>
        </p:txBody>
      </p:sp>
      <p:sp>
        <p:nvSpPr>
          <p:cNvPr id="3" name="object 3"/>
          <p:cNvSpPr txBox="1"/>
          <p:nvPr/>
        </p:nvSpPr>
        <p:spPr>
          <a:xfrm>
            <a:off x="5932456" y="841820"/>
            <a:ext cx="828199" cy="217367"/>
          </a:xfrm>
          <a:prstGeom prst="rect">
            <a:avLst/>
          </a:prstGeom>
        </p:spPr>
        <p:txBody>
          <a:bodyPr vert="horz" wrap="square" lIns="0" tIns="9525" rIns="0" bIns="0" rtlCol="0">
            <a:spAutoFit/>
          </a:bodyPr>
          <a:lstStyle/>
          <a:p>
            <a:pPr marL="9525" defTabSz="685800">
              <a:spcBef>
                <a:spcPts val="75"/>
              </a:spcBef>
              <a:buClrTx/>
            </a:pPr>
            <a:r>
              <a:rPr sz="1350" kern="1200" dirty="0">
                <a:solidFill>
                  <a:prstClr val="black"/>
                </a:solidFill>
                <a:ea typeface="+mn-ea"/>
              </a:rPr>
              <a:t>Location</a:t>
            </a:r>
            <a:r>
              <a:rPr sz="1350" kern="1200" spc="-30" dirty="0">
                <a:solidFill>
                  <a:prstClr val="black"/>
                </a:solidFill>
                <a:ea typeface="+mn-ea"/>
              </a:rPr>
              <a:t> </a:t>
            </a:r>
            <a:r>
              <a:rPr sz="1350" kern="1200" spc="-38" dirty="0">
                <a:solidFill>
                  <a:prstClr val="black"/>
                </a:solidFill>
                <a:ea typeface="+mn-ea"/>
              </a:rPr>
              <a:t>B</a:t>
            </a:r>
            <a:endParaRPr sz="1350" kern="1200">
              <a:solidFill>
                <a:prstClr val="black"/>
              </a:solidFill>
              <a:ea typeface="+mn-ea"/>
            </a:endParaRPr>
          </a:p>
        </p:txBody>
      </p:sp>
      <p:pic>
        <p:nvPicPr>
          <p:cNvPr id="4" name="object 4"/>
          <p:cNvPicPr/>
          <p:nvPr/>
        </p:nvPicPr>
        <p:blipFill>
          <a:blip r:embed="rId2" cstate="print"/>
          <a:stretch>
            <a:fillRect/>
          </a:stretch>
        </p:blipFill>
        <p:spPr>
          <a:xfrm>
            <a:off x="961120" y="1171432"/>
            <a:ext cx="6428518" cy="2016537"/>
          </a:xfrm>
          <a:prstGeom prst="rect">
            <a:avLst/>
          </a:prstGeom>
        </p:spPr>
      </p:pic>
      <p:sp>
        <p:nvSpPr>
          <p:cNvPr id="5" name="object 5"/>
          <p:cNvSpPr txBox="1"/>
          <p:nvPr/>
        </p:nvSpPr>
        <p:spPr>
          <a:xfrm>
            <a:off x="3881056" y="765429"/>
            <a:ext cx="828675" cy="217367"/>
          </a:xfrm>
          <a:prstGeom prst="rect">
            <a:avLst/>
          </a:prstGeom>
        </p:spPr>
        <p:txBody>
          <a:bodyPr vert="horz" wrap="square" lIns="0" tIns="9525" rIns="0" bIns="0" rtlCol="0">
            <a:spAutoFit/>
          </a:bodyPr>
          <a:lstStyle/>
          <a:p>
            <a:pPr marL="9525" defTabSz="685800">
              <a:spcBef>
                <a:spcPts val="75"/>
              </a:spcBef>
              <a:buClrTx/>
            </a:pPr>
            <a:r>
              <a:rPr sz="1350" kern="1200" dirty="0">
                <a:solidFill>
                  <a:prstClr val="black"/>
                </a:solidFill>
                <a:ea typeface="+mn-ea"/>
              </a:rPr>
              <a:t>Distance</a:t>
            </a:r>
            <a:r>
              <a:rPr sz="1350" kern="1200" spc="-45" dirty="0">
                <a:solidFill>
                  <a:prstClr val="black"/>
                </a:solidFill>
                <a:ea typeface="+mn-ea"/>
              </a:rPr>
              <a:t> </a:t>
            </a:r>
            <a:r>
              <a:rPr sz="1350" kern="1200" spc="-38" dirty="0">
                <a:solidFill>
                  <a:prstClr val="black"/>
                </a:solidFill>
                <a:ea typeface="+mn-ea"/>
              </a:rPr>
              <a:t>L</a:t>
            </a:r>
            <a:endParaRPr sz="1350" kern="1200">
              <a:solidFill>
                <a:prstClr val="black"/>
              </a:solidFill>
              <a:ea typeface="+mn-ea"/>
            </a:endParaRPr>
          </a:p>
        </p:txBody>
      </p:sp>
      <p:sp>
        <p:nvSpPr>
          <p:cNvPr id="11" name="object 11"/>
          <p:cNvSpPr txBox="1">
            <a:spLocks noGrp="1"/>
          </p:cNvSpPr>
          <p:nvPr>
            <p:ph type="sldNum" sz="quarter" idx="7"/>
          </p:nvPr>
        </p:nvSpPr>
        <p:spPr>
          <a:xfrm>
            <a:off x="900989" y="4831163"/>
            <a:ext cx="7689056" cy="117020"/>
          </a:xfrm>
          <a:prstGeom prst="rect">
            <a:avLst/>
          </a:prstGeom>
        </p:spPr>
        <p:txBody>
          <a:bodyPr vert="horz" wrap="square" lIns="0" tIns="0" rIns="0" bIns="0" rtlCol="0">
            <a:spAutoFit/>
          </a:bodyPr>
          <a:lstStyle>
            <a:defPPr>
              <a:defRPr kern="0"/>
            </a:defPPr>
            <a:lvl1pPr>
              <a:defRPr sz="900" b="0" i="0">
                <a:solidFill>
                  <a:srgbClr val="888888"/>
                </a:solidFill>
                <a:latin typeface="Calibri"/>
                <a:cs typeface="Calibri"/>
              </a:defRPr>
            </a:lvl1pPr>
          </a:lstStyle>
          <a:p>
            <a:pPr marL="7428548" defTabSz="685800">
              <a:lnSpc>
                <a:spcPts val="930"/>
              </a:lnSpc>
              <a:buClrTx/>
            </a:pPr>
            <a:fld id="{81D60167-4931-47E6-BA6A-407CBD079E47}" type="slidenum">
              <a:rPr lang="en-US" kern="1200" spc="-19">
                <a:ea typeface="+mn-ea"/>
              </a:rPr>
              <a:pPr marL="7428548" defTabSz="685800">
                <a:lnSpc>
                  <a:spcPts val="930"/>
                </a:lnSpc>
                <a:buClrTx/>
              </a:pPr>
              <a:t>34</a:t>
            </a:fld>
            <a:endParaRPr kern="1200" spc="-19" dirty="0">
              <a:ea typeface="+mn-ea"/>
            </a:endParaRPr>
          </a:p>
        </p:txBody>
      </p:sp>
      <p:sp>
        <p:nvSpPr>
          <p:cNvPr id="6" name="object 6"/>
          <p:cNvSpPr txBox="1"/>
          <p:nvPr/>
        </p:nvSpPr>
        <p:spPr>
          <a:xfrm>
            <a:off x="3566731" y="971169"/>
            <a:ext cx="1455896" cy="217367"/>
          </a:xfrm>
          <a:prstGeom prst="rect">
            <a:avLst/>
          </a:prstGeom>
        </p:spPr>
        <p:txBody>
          <a:bodyPr vert="horz" wrap="square" lIns="0" tIns="9525" rIns="0" bIns="0" rtlCol="0">
            <a:spAutoFit/>
          </a:bodyPr>
          <a:lstStyle/>
          <a:p>
            <a:pPr marL="9525" defTabSz="685800">
              <a:spcBef>
                <a:spcPts val="75"/>
              </a:spcBef>
              <a:buClrTx/>
            </a:pPr>
            <a:r>
              <a:rPr sz="1350" kern="1200" dirty="0">
                <a:solidFill>
                  <a:prstClr val="black"/>
                </a:solidFill>
                <a:ea typeface="+mn-ea"/>
              </a:rPr>
              <a:t>(0.1m</a:t>
            </a:r>
            <a:r>
              <a:rPr sz="1350" kern="1200" spc="-15" dirty="0">
                <a:solidFill>
                  <a:prstClr val="black"/>
                </a:solidFill>
                <a:ea typeface="+mn-ea"/>
              </a:rPr>
              <a:t> </a:t>
            </a:r>
            <a:r>
              <a:rPr sz="1350" kern="1200" dirty="0">
                <a:solidFill>
                  <a:prstClr val="black"/>
                </a:solidFill>
                <a:ea typeface="+mn-ea"/>
              </a:rPr>
              <a:t>–</a:t>
            </a:r>
            <a:r>
              <a:rPr sz="1350" kern="1200" spc="-11" dirty="0">
                <a:solidFill>
                  <a:prstClr val="black"/>
                </a:solidFill>
                <a:ea typeface="+mn-ea"/>
              </a:rPr>
              <a:t> </a:t>
            </a:r>
            <a:r>
              <a:rPr sz="1350" kern="1200" spc="-8" dirty="0">
                <a:solidFill>
                  <a:prstClr val="black"/>
                </a:solidFill>
                <a:ea typeface="+mn-ea"/>
              </a:rPr>
              <a:t>10,000km)</a:t>
            </a:r>
            <a:endParaRPr sz="1350" kern="1200">
              <a:solidFill>
                <a:prstClr val="black"/>
              </a:solidFill>
              <a:ea typeface="+mn-ea"/>
            </a:endParaRPr>
          </a:p>
        </p:txBody>
      </p:sp>
      <p:sp>
        <p:nvSpPr>
          <p:cNvPr id="7" name="object 7"/>
          <p:cNvSpPr txBox="1"/>
          <p:nvPr/>
        </p:nvSpPr>
        <p:spPr>
          <a:xfrm>
            <a:off x="733197" y="2467356"/>
            <a:ext cx="837724" cy="217367"/>
          </a:xfrm>
          <a:prstGeom prst="rect">
            <a:avLst/>
          </a:prstGeom>
        </p:spPr>
        <p:txBody>
          <a:bodyPr vert="horz" wrap="square" lIns="0" tIns="9525" rIns="0" bIns="0" rtlCol="0">
            <a:spAutoFit/>
          </a:bodyPr>
          <a:lstStyle/>
          <a:p>
            <a:pPr marL="9525" defTabSz="685800">
              <a:spcBef>
                <a:spcPts val="75"/>
              </a:spcBef>
              <a:buClrTx/>
            </a:pPr>
            <a:r>
              <a:rPr sz="1350" kern="1200" dirty="0">
                <a:solidFill>
                  <a:prstClr val="black"/>
                </a:solidFill>
                <a:ea typeface="+mn-ea"/>
              </a:rPr>
              <a:t>Location</a:t>
            </a:r>
            <a:r>
              <a:rPr sz="1350" kern="1200" spc="-30" dirty="0">
                <a:solidFill>
                  <a:prstClr val="black"/>
                </a:solidFill>
                <a:ea typeface="+mn-ea"/>
              </a:rPr>
              <a:t> </a:t>
            </a:r>
            <a:r>
              <a:rPr sz="1350" kern="1200" spc="-38" dirty="0">
                <a:solidFill>
                  <a:prstClr val="black"/>
                </a:solidFill>
                <a:ea typeface="+mn-ea"/>
              </a:rPr>
              <a:t>C</a:t>
            </a:r>
            <a:endParaRPr sz="1350" kern="1200">
              <a:solidFill>
                <a:prstClr val="black"/>
              </a:solidFill>
              <a:ea typeface="+mn-ea"/>
            </a:endParaRPr>
          </a:p>
        </p:txBody>
      </p:sp>
      <p:sp>
        <p:nvSpPr>
          <p:cNvPr id="8" name="object 8"/>
          <p:cNvSpPr txBox="1"/>
          <p:nvPr/>
        </p:nvSpPr>
        <p:spPr>
          <a:xfrm>
            <a:off x="1811464" y="2631282"/>
            <a:ext cx="5848826" cy="1874231"/>
          </a:xfrm>
          <a:prstGeom prst="rect">
            <a:avLst/>
          </a:prstGeom>
        </p:spPr>
        <p:txBody>
          <a:bodyPr vert="horz" wrap="square" lIns="0" tIns="9525" rIns="0" bIns="0" rtlCol="0">
            <a:spAutoFit/>
          </a:bodyPr>
          <a:lstStyle/>
          <a:p>
            <a:pPr marR="3810" algn="r" defTabSz="685800">
              <a:spcBef>
                <a:spcPts val="75"/>
              </a:spcBef>
              <a:buClrTx/>
            </a:pPr>
            <a:r>
              <a:rPr sz="1350" kern="1200" dirty="0">
                <a:solidFill>
                  <a:prstClr val="black"/>
                </a:solidFill>
                <a:ea typeface="+mn-ea"/>
              </a:rPr>
              <a:t>Location</a:t>
            </a:r>
            <a:r>
              <a:rPr sz="1350" kern="1200" spc="-30" dirty="0">
                <a:solidFill>
                  <a:prstClr val="black"/>
                </a:solidFill>
                <a:ea typeface="+mn-ea"/>
              </a:rPr>
              <a:t> </a:t>
            </a:r>
            <a:r>
              <a:rPr sz="1350" kern="1200" spc="-38" dirty="0">
                <a:solidFill>
                  <a:prstClr val="black"/>
                </a:solidFill>
                <a:ea typeface="+mn-ea"/>
              </a:rPr>
              <a:t>D</a:t>
            </a:r>
            <a:endParaRPr sz="1350" kern="1200">
              <a:solidFill>
                <a:prstClr val="black"/>
              </a:solidFill>
              <a:ea typeface="+mn-ea"/>
            </a:endParaRPr>
          </a:p>
          <a:p>
            <a:pPr defTabSz="685800">
              <a:spcBef>
                <a:spcPts val="1529"/>
              </a:spcBef>
              <a:buClrTx/>
            </a:pPr>
            <a:endParaRPr sz="1350" kern="1200">
              <a:solidFill>
                <a:prstClr val="black"/>
              </a:solidFill>
              <a:ea typeface="+mn-ea"/>
            </a:endParaRPr>
          </a:p>
          <a:p>
            <a:pPr marL="9525" defTabSz="685800">
              <a:lnSpc>
                <a:spcPts val="1710"/>
              </a:lnSpc>
              <a:buClrTx/>
            </a:pPr>
            <a:r>
              <a:rPr sz="1500" b="1" kern="1200" dirty="0">
                <a:solidFill>
                  <a:srgbClr val="C00000"/>
                </a:solidFill>
                <a:latin typeface="Calibri"/>
                <a:ea typeface="+mn-ea"/>
                <a:cs typeface="Calibri"/>
              </a:rPr>
              <a:t>Uses</a:t>
            </a:r>
            <a:r>
              <a:rPr sz="1500" b="1" kern="1200" spc="-15" dirty="0">
                <a:solidFill>
                  <a:srgbClr val="C00000"/>
                </a:solidFill>
                <a:latin typeface="Calibri"/>
                <a:ea typeface="+mn-ea"/>
                <a:cs typeface="Calibri"/>
              </a:rPr>
              <a:t> </a:t>
            </a:r>
            <a:r>
              <a:rPr sz="1500" b="1" kern="1200" dirty="0">
                <a:solidFill>
                  <a:srgbClr val="C00000"/>
                </a:solidFill>
                <a:latin typeface="Calibri"/>
                <a:ea typeface="+mn-ea"/>
                <a:cs typeface="Calibri"/>
              </a:rPr>
              <a:t>of</a:t>
            </a:r>
            <a:r>
              <a:rPr sz="1500" b="1" kern="1200" spc="-15" dirty="0">
                <a:solidFill>
                  <a:srgbClr val="C00000"/>
                </a:solidFill>
                <a:latin typeface="Calibri"/>
                <a:ea typeface="+mn-ea"/>
                <a:cs typeface="Calibri"/>
              </a:rPr>
              <a:t> </a:t>
            </a:r>
            <a:r>
              <a:rPr sz="1500" b="1" kern="1200" dirty="0">
                <a:solidFill>
                  <a:srgbClr val="C00000"/>
                </a:solidFill>
                <a:latin typeface="Calibri"/>
                <a:ea typeface="+mn-ea"/>
                <a:cs typeface="Calibri"/>
              </a:rPr>
              <a:t>a</a:t>
            </a:r>
            <a:r>
              <a:rPr sz="1500" b="1" kern="1200" spc="-19" dirty="0">
                <a:solidFill>
                  <a:srgbClr val="C00000"/>
                </a:solidFill>
                <a:latin typeface="Calibri"/>
                <a:ea typeface="+mn-ea"/>
                <a:cs typeface="Calibri"/>
              </a:rPr>
              <a:t> </a:t>
            </a:r>
            <a:r>
              <a:rPr sz="1500" b="1" kern="1200" dirty="0">
                <a:solidFill>
                  <a:srgbClr val="C00000"/>
                </a:solidFill>
                <a:latin typeface="Calibri"/>
                <a:ea typeface="+mn-ea"/>
                <a:cs typeface="Calibri"/>
              </a:rPr>
              <a:t>quantum</a:t>
            </a:r>
            <a:r>
              <a:rPr sz="1500" b="1" kern="1200" spc="-34" dirty="0">
                <a:solidFill>
                  <a:srgbClr val="C00000"/>
                </a:solidFill>
                <a:latin typeface="Calibri"/>
                <a:ea typeface="+mn-ea"/>
                <a:cs typeface="Calibri"/>
              </a:rPr>
              <a:t> </a:t>
            </a:r>
            <a:r>
              <a:rPr sz="1500" b="1" kern="1200" spc="-8" dirty="0">
                <a:solidFill>
                  <a:srgbClr val="C00000"/>
                </a:solidFill>
                <a:latin typeface="Calibri"/>
                <a:ea typeface="+mn-ea"/>
                <a:cs typeface="Calibri"/>
              </a:rPr>
              <a:t>network</a:t>
            </a:r>
            <a:endParaRPr sz="1500" kern="1200">
              <a:solidFill>
                <a:prstClr val="black"/>
              </a:solidFill>
              <a:latin typeface="Calibri"/>
              <a:ea typeface="+mn-ea"/>
              <a:cs typeface="Calibri"/>
            </a:endParaRPr>
          </a:p>
          <a:p>
            <a:pPr marL="523399" indent="-170974" defTabSz="685800">
              <a:lnSpc>
                <a:spcPts val="1620"/>
              </a:lnSpc>
              <a:buClrTx/>
              <a:buFont typeface="Arial"/>
              <a:buChar char="•"/>
              <a:tabLst>
                <a:tab pos="523399" algn="l"/>
              </a:tabLst>
            </a:pPr>
            <a:r>
              <a:rPr sz="1500" kern="1200" dirty="0">
                <a:solidFill>
                  <a:prstClr val="black"/>
                </a:solidFill>
                <a:latin typeface="Calibri"/>
                <a:ea typeface="+mn-ea"/>
                <a:cs typeface="Calibri"/>
              </a:rPr>
              <a:t>Secret</a:t>
            </a:r>
            <a:r>
              <a:rPr sz="1500" kern="1200" spc="-45" dirty="0">
                <a:solidFill>
                  <a:prstClr val="black"/>
                </a:solidFill>
                <a:latin typeface="Calibri"/>
                <a:ea typeface="+mn-ea"/>
                <a:cs typeface="Calibri"/>
              </a:rPr>
              <a:t> </a:t>
            </a:r>
            <a:r>
              <a:rPr sz="1500" kern="1200" dirty="0">
                <a:solidFill>
                  <a:prstClr val="black"/>
                </a:solidFill>
                <a:latin typeface="Calibri"/>
                <a:ea typeface="+mn-ea"/>
                <a:cs typeface="Calibri"/>
              </a:rPr>
              <a:t>key</a:t>
            </a:r>
            <a:r>
              <a:rPr sz="1500" kern="1200" spc="-60" dirty="0">
                <a:solidFill>
                  <a:prstClr val="black"/>
                </a:solidFill>
                <a:latin typeface="Calibri"/>
                <a:ea typeface="+mn-ea"/>
                <a:cs typeface="Calibri"/>
              </a:rPr>
              <a:t> </a:t>
            </a:r>
            <a:r>
              <a:rPr sz="1500" kern="1200" spc="-8" dirty="0">
                <a:solidFill>
                  <a:prstClr val="black"/>
                </a:solidFill>
                <a:latin typeface="Calibri"/>
                <a:ea typeface="+mn-ea"/>
                <a:cs typeface="Calibri"/>
              </a:rPr>
              <a:t>generation:</a:t>
            </a:r>
            <a:r>
              <a:rPr sz="1500" kern="1200" spc="-53" dirty="0">
                <a:solidFill>
                  <a:prstClr val="black"/>
                </a:solidFill>
                <a:latin typeface="Calibri"/>
                <a:ea typeface="+mn-ea"/>
                <a:cs typeface="Calibri"/>
              </a:rPr>
              <a:t> </a:t>
            </a:r>
            <a:r>
              <a:rPr sz="1500" kern="1200" spc="-8" dirty="0">
                <a:solidFill>
                  <a:prstClr val="black"/>
                </a:solidFill>
                <a:latin typeface="Calibri"/>
                <a:ea typeface="+mn-ea"/>
                <a:cs typeface="Calibri"/>
              </a:rPr>
              <a:t>cryptography</a:t>
            </a:r>
            <a:endParaRPr sz="1500" kern="1200">
              <a:solidFill>
                <a:prstClr val="black"/>
              </a:solidFill>
              <a:latin typeface="Calibri"/>
              <a:ea typeface="+mn-ea"/>
              <a:cs typeface="Calibri"/>
            </a:endParaRPr>
          </a:p>
          <a:p>
            <a:pPr marL="523399" indent="-170974" defTabSz="685800">
              <a:lnSpc>
                <a:spcPts val="1620"/>
              </a:lnSpc>
              <a:buClrTx/>
              <a:buFont typeface="Arial"/>
              <a:buChar char="•"/>
              <a:tabLst>
                <a:tab pos="523399" algn="l"/>
              </a:tabLst>
            </a:pPr>
            <a:r>
              <a:rPr sz="1500" kern="1200" dirty="0">
                <a:solidFill>
                  <a:prstClr val="black"/>
                </a:solidFill>
                <a:latin typeface="Calibri"/>
                <a:ea typeface="+mn-ea"/>
                <a:cs typeface="Calibri"/>
              </a:rPr>
              <a:t>Certifiable</a:t>
            </a:r>
            <a:r>
              <a:rPr sz="1500" kern="1200" spc="-41" dirty="0">
                <a:solidFill>
                  <a:prstClr val="black"/>
                </a:solidFill>
                <a:latin typeface="Calibri"/>
                <a:ea typeface="+mn-ea"/>
                <a:cs typeface="Calibri"/>
              </a:rPr>
              <a:t> </a:t>
            </a:r>
            <a:r>
              <a:rPr sz="1500" kern="1200" dirty="0">
                <a:solidFill>
                  <a:prstClr val="black"/>
                </a:solidFill>
                <a:latin typeface="Calibri"/>
                <a:ea typeface="+mn-ea"/>
                <a:cs typeface="Calibri"/>
              </a:rPr>
              <a:t>random</a:t>
            </a:r>
            <a:r>
              <a:rPr sz="1500" kern="1200" spc="-64" dirty="0">
                <a:solidFill>
                  <a:prstClr val="black"/>
                </a:solidFill>
                <a:latin typeface="Calibri"/>
                <a:ea typeface="+mn-ea"/>
                <a:cs typeface="Calibri"/>
              </a:rPr>
              <a:t> </a:t>
            </a:r>
            <a:r>
              <a:rPr sz="1500" kern="1200" dirty="0">
                <a:solidFill>
                  <a:prstClr val="black"/>
                </a:solidFill>
                <a:latin typeface="Calibri"/>
                <a:ea typeface="+mn-ea"/>
                <a:cs typeface="Calibri"/>
              </a:rPr>
              <a:t>number</a:t>
            </a:r>
            <a:r>
              <a:rPr sz="1500" kern="1200" spc="-56" dirty="0">
                <a:solidFill>
                  <a:prstClr val="black"/>
                </a:solidFill>
                <a:latin typeface="Calibri"/>
                <a:ea typeface="+mn-ea"/>
                <a:cs typeface="Calibri"/>
              </a:rPr>
              <a:t> </a:t>
            </a:r>
            <a:r>
              <a:rPr sz="1500" kern="1200" spc="-8" dirty="0">
                <a:solidFill>
                  <a:prstClr val="black"/>
                </a:solidFill>
                <a:latin typeface="Calibri"/>
                <a:ea typeface="+mn-ea"/>
                <a:cs typeface="Calibri"/>
              </a:rPr>
              <a:t>generation</a:t>
            </a:r>
            <a:endParaRPr sz="1500" kern="1200">
              <a:solidFill>
                <a:prstClr val="black"/>
              </a:solidFill>
              <a:latin typeface="Calibri"/>
              <a:ea typeface="+mn-ea"/>
              <a:cs typeface="Calibri"/>
            </a:endParaRPr>
          </a:p>
          <a:p>
            <a:pPr marL="523399" indent="-170974" defTabSz="685800">
              <a:lnSpc>
                <a:spcPts val="1620"/>
              </a:lnSpc>
              <a:buClrTx/>
              <a:buFont typeface="Arial"/>
              <a:buChar char="•"/>
              <a:tabLst>
                <a:tab pos="523399" algn="l"/>
              </a:tabLst>
            </a:pPr>
            <a:r>
              <a:rPr sz="1500" kern="1200" dirty="0">
                <a:solidFill>
                  <a:prstClr val="black"/>
                </a:solidFill>
                <a:latin typeface="Calibri"/>
                <a:ea typeface="+mn-ea"/>
                <a:cs typeface="Calibri"/>
              </a:rPr>
              <a:t>Quantum</a:t>
            </a:r>
            <a:r>
              <a:rPr sz="1500" kern="1200" spc="-56" dirty="0">
                <a:solidFill>
                  <a:prstClr val="black"/>
                </a:solidFill>
                <a:latin typeface="Calibri"/>
                <a:ea typeface="+mn-ea"/>
                <a:cs typeface="Calibri"/>
              </a:rPr>
              <a:t> </a:t>
            </a:r>
            <a:r>
              <a:rPr sz="1500" kern="1200" spc="-8" dirty="0">
                <a:solidFill>
                  <a:prstClr val="black"/>
                </a:solidFill>
                <a:latin typeface="Calibri"/>
                <a:ea typeface="+mn-ea"/>
                <a:cs typeface="Calibri"/>
              </a:rPr>
              <a:t>repeaters</a:t>
            </a:r>
            <a:r>
              <a:rPr sz="1500" kern="1200" spc="-41" dirty="0">
                <a:solidFill>
                  <a:prstClr val="black"/>
                </a:solidFill>
                <a:latin typeface="Calibri"/>
                <a:ea typeface="+mn-ea"/>
                <a:cs typeface="Calibri"/>
              </a:rPr>
              <a:t> </a:t>
            </a:r>
            <a:r>
              <a:rPr sz="1500" kern="1200" spc="-8" dirty="0">
                <a:solidFill>
                  <a:prstClr val="black"/>
                </a:solidFill>
                <a:latin typeface="Calibri"/>
                <a:ea typeface="+mn-ea"/>
                <a:cs typeface="Calibri"/>
              </a:rPr>
              <a:t>(“amplifiers”)</a:t>
            </a:r>
            <a:endParaRPr sz="1500" kern="1200">
              <a:solidFill>
                <a:prstClr val="black"/>
              </a:solidFill>
              <a:latin typeface="Calibri"/>
              <a:ea typeface="+mn-ea"/>
              <a:cs typeface="Calibri"/>
            </a:endParaRPr>
          </a:p>
          <a:p>
            <a:pPr marL="523399" indent="-170974" defTabSz="685800">
              <a:lnSpc>
                <a:spcPts val="1620"/>
              </a:lnSpc>
              <a:buClrTx/>
              <a:buFont typeface="Arial"/>
              <a:buChar char="•"/>
              <a:tabLst>
                <a:tab pos="523399" algn="l"/>
              </a:tabLst>
            </a:pPr>
            <a:r>
              <a:rPr sz="1500" kern="1200" dirty="0">
                <a:solidFill>
                  <a:prstClr val="black"/>
                </a:solidFill>
                <a:latin typeface="Calibri"/>
                <a:ea typeface="+mn-ea"/>
                <a:cs typeface="Calibri"/>
              </a:rPr>
              <a:t>Distributed</a:t>
            </a:r>
            <a:r>
              <a:rPr sz="1500" kern="1200" spc="-45" dirty="0">
                <a:solidFill>
                  <a:prstClr val="black"/>
                </a:solidFill>
                <a:latin typeface="Calibri"/>
                <a:ea typeface="+mn-ea"/>
                <a:cs typeface="Calibri"/>
              </a:rPr>
              <a:t> </a:t>
            </a:r>
            <a:r>
              <a:rPr sz="1500" kern="1200" dirty="0">
                <a:solidFill>
                  <a:prstClr val="black"/>
                </a:solidFill>
                <a:latin typeface="Calibri"/>
                <a:ea typeface="+mn-ea"/>
                <a:cs typeface="Calibri"/>
              </a:rPr>
              <a:t>quantum</a:t>
            </a:r>
            <a:r>
              <a:rPr sz="1500" kern="1200" spc="-49" dirty="0">
                <a:solidFill>
                  <a:prstClr val="black"/>
                </a:solidFill>
                <a:latin typeface="Calibri"/>
                <a:ea typeface="+mn-ea"/>
                <a:cs typeface="Calibri"/>
              </a:rPr>
              <a:t> </a:t>
            </a:r>
            <a:r>
              <a:rPr sz="1500" kern="1200" spc="-8" dirty="0">
                <a:solidFill>
                  <a:prstClr val="black"/>
                </a:solidFill>
                <a:latin typeface="Calibri"/>
                <a:ea typeface="+mn-ea"/>
                <a:cs typeface="Calibri"/>
              </a:rPr>
              <a:t>entanglement</a:t>
            </a:r>
            <a:r>
              <a:rPr sz="1500" kern="1200" spc="-34" dirty="0">
                <a:solidFill>
                  <a:prstClr val="black"/>
                </a:solidFill>
                <a:latin typeface="Calibri"/>
                <a:ea typeface="+mn-ea"/>
                <a:cs typeface="Calibri"/>
              </a:rPr>
              <a:t> </a:t>
            </a:r>
            <a:r>
              <a:rPr sz="1500" kern="1200" dirty="0">
                <a:solidFill>
                  <a:prstClr val="black"/>
                </a:solidFill>
                <a:latin typeface="Calibri"/>
                <a:ea typeface="+mn-ea"/>
                <a:cs typeface="Calibri"/>
              </a:rPr>
              <a:t>for</a:t>
            </a:r>
            <a:r>
              <a:rPr sz="1500" kern="1200" spc="-53" dirty="0">
                <a:solidFill>
                  <a:prstClr val="black"/>
                </a:solidFill>
                <a:latin typeface="Calibri"/>
                <a:ea typeface="+mn-ea"/>
                <a:cs typeface="Calibri"/>
              </a:rPr>
              <a:t> </a:t>
            </a:r>
            <a:r>
              <a:rPr sz="1500" kern="1200" dirty="0">
                <a:solidFill>
                  <a:prstClr val="black"/>
                </a:solidFill>
                <a:latin typeface="Calibri"/>
                <a:ea typeface="+mn-ea"/>
                <a:cs typeface="Calibri"/>
              </a:rPr>
              <a:t>optimal</a:t>
            </a:r>
            <a:r>
              <a:rPr sz="1500" kern="1200" spc="-41" dirty="0">
                <a:solidFill>
                  <a:prstClr val="black"/>
                </a:solidFill>
                <a:latin typeface="Calibri"/>
                <a:ea typeface="+mn-ea"/>
                <a:cs typeface="Calibri"/>
              </a:rPr>
              <a:t> </a:t>
            </a:r>
            <a:r>
              <a:rPr sz="1500" kern="1200" dirty="0">
                <a:solidFill>
                  <a:prstClr val="black"/>
                </a:solidFill>
                <a:latin typeface="Calibri"/>
                <a:ea typeface="+mn-ea"/>
                <a:cs typeface="Calibri"/>
              </a:rPr>
              <a:t>decision</a:t>
            </a:r>
            <a:r>
              <a:rPr sz="1500" kern="1200" spc="-41" dirty="0">
                <a:solidFill>
                  <a:prstClr val="black"/>
                </a:solidFill>
                <a:latin typeface="Calibri"/>
                <a:ea typeface="+mn-ea"/>
                <a:cs typeface="Calibri"/>
              </a:rPr>
              <a:t> </a:t>
            </a:r>
            <a:r>
              <a:rPr sz="1500" kern="1200" spc="-8" dirty="0">
                <a:solidFill>
                  <a:prstClr val="black"/>
                </a:solidFill>
                <a:latin typeface="Calibri"/>
                <a:ea typeface="+mn-ea"/>
                <a:cs typeface="Calibri"/>
              </a:rPr>
              <a:t>making</a:t>
            </a:r>
            <a:endParaRPr sz="1500" kern="1200">
              <a:solidFill>
                <a:prstClr val="black"/>
              </a:solidFill>
              <a:latin typeface="Calibri"/>
              <a:ea typeface="+mn-ea"/>
              <a:cs typeface="Calibri"/>
            </a:endParaRPr>
          </a:p>
          <a:p>
            <a:pPr marL="523399" indent="-170974" defTabSz="685800">
              <a:lnSpc>
                <a:spcPts val="1710"/>
              </a:lnSpc>
              <a:buClrTx/>
              <a:buFont typeface="Arial"/>
              <a:buChar char="•"/>
              <a:tabLst>
                <a:tab pos="523399" algn="l"/>
              </a:tabLst>
            </a:pPr>
            <a:r>
              <a:rPr sz="1500" i="1" kern="1200" spc="-8" dirty="0">
                <a:solidFill>
                  <a:prstClr val="black"/>
                </a:solidFill>
                <a:latin typeface="Calibri"/>
                <a:ea typeface="+mn-ea"/>
                <a:cs typeface="Calibri"/>
              </a:rPr>
              <a:t>Large-</a:t>
            </a:r>
            <a:r>
              <a:rPr sz="1500" i="1" kern="1200" dirty="0">
                <a:solidFill>
                  <a:prstClr val="black"/>
                </a:solidFill>
                <a:latin typeface="Calibri"/>
                <a:ea typeface="+mn-ea"/>
                <a:cs typeface="Calibri"/>
              </a:rPr>
              <a:t>scale</a:t>
            </a:r>
            <a:r>
              <a:rPr sz="1500" i="1" kern="1200" spc="-41" dirty="0">
                <a:solidFill>
                  <a:prstClr val="black"/>
                </a:solidFill>
                <a:latin typeface="Calibri"/>
                <a:ea typeface="+mn-ea"/>
                <a:cs typeface="Calibri"/>
              </a:rPr>
              <a:t> </a:t>
            </a:r>
            <a:r>
              <a:rPr sz="1500" i="1" kern="1200" dirty="0">
                <a:solidFill>
                  <a:prstClr val="black"/>
                </a:solidFill>
                <a:latin typeface="Calibri"/>
                <a:ea typeface="+mn-ea"/>
                <a:cs typeface="Calibri"/>
              </a:rPr>
              <a:t>quantum</a:t>
            </a:r>
            <a:r>
              <a:rPr sz="1500" i="1" kern="1200" spc="-30" dirty="0">
                <a:solidFill>
                  <a:prstClr val="black"/>
                </a:solidFill>
                <a:latin typeface="Calibri"/>
                <a:ea typeface="+mn-ea"/>
                <a:cs typeface="Calibri"/>
              </a:rPr>
              <a:t> </a:t>
            </a:r>
            <a:r>
              <a:rPr sz="1500" i="1" kern="1200" spc="-8" dirty="0">
                <a:solidFill>
                  <a:prstClr val="black"/>
                </a:solidFill>
                <a:latin typeface="Calibri"/>
                <a:ea typeface="+mn-ea"/>
                <a:cs typeface="Calibri"/>
              </a:rPr>
              <a:t>computing</a:t>
            </a:r>
            <a:endParaRPr sz="1500" kern="1200">
              <a:solidFill>
                <a:prstClr val="black"/>
              </a:solidFill>
              <a:latin typeface="Calibri"/>
              <a:ea typeface="+mn-ea"/>
              <a:cs typeface="Calibri"/>
            </a:endParaRPr>
          </a:p>
        </p:txBody>
      </p:sp>
      <p:sp>
        <p:nvSpPr>
          <p:cNvPr id="9" name="object 9"/>
          <p:cNvSpPr txBox="1"/>
          <p:nvPr/>
        </p:nvSpPr>
        <p:spPr>
          <a:xfrm>
            <a:off x="3861149" y="1539049"/>
            <a:ext cx="723424" cy="425116"/>
          </a:xfrm>
          <a:prstGeom prst="rect">
            <a:avLst/>
          </a:prstGeom>
        </p:spPr>
        <p:txBody>
          <a:bodyPr vert="horz" wrap="square" lIns="0" tIns="9525" rIns="0" bIns="0" rtlCol="0">
            <a:spAutoFit/>
          </a:bodyPr>
          <a:lstStyle/>
          <a:p>
            <a:pPr marL="49054" marR="3810" indent="-40005" defTabSz="685800">
              <a:spcBef>
                <a:spcPts val="75"/>
              </a:spcBef>
              <a:buClrTx/>
            </a:pPr>
            <a:r>
              <a:rPr sz="1350" kern="1200" spc="-8" dirty="0">
                <a:solidFill>
                  <a:prstClr val="black"/>
                </a:solidFill>
                <a:ea typeface="+mn-ea"/>
              </a:rPr>
              <a:t>Quantum Network</a:t>
            </a:r>
            <a:endParaRPr sz="1350" kern="1200">
              <a:solidFill>
                <a:prstClr val="black"/>
              </a:solidFill>
              <a:ea typeface="+mn-ea"/>
            </a:endParaRPr>
          </a:p>
        </p:txBody>
      </p:sp>
      <p:sp>
        <p:nvSpPr>
          <p:cNvPr id="10" name="object 10"/>
          <p:cNvSpPr txBox="1">
            <a:spLocks noGrp="1"/>
          </p:cNvSpPr>
          <p:nvPr>
            <p:ph type="title"/>
          </p:nvPr>
        </p:nvSpPr>
        <p:spPr>
          <a:xfrm>
            <a:off x="1390650" y="238491"/>
            <a:ext cx="4230053" cy="379431"/>
          </a:xfrm>
          <a:prstGeom prst="rect">
            <a:avLst/>
          </a:prstGeom>
        </p:spPr>
        <p:txBody>
          <a:bodyPr vert="horz" wrap="square" lIns="0" tIns="10001" rIns="0" bIns="0" rtlCol="0" anchor="ctr">
            <a:spAutoFit/>
          </a:bodyPr>
          <a:lstStyle/>
          <a:p>
            <a:pPr marL="9525">
              <a:lnSpc>
                <a:spcPct val="100000"/>
              </a:lnSpc>
              <a:spcBef>
                <a:spcPts val="79"/>
              </a:spcBef>
            </a:pPr>
            <a:r>
              <a:rPr sz="2400" u="sng" dirty="0">
                <a:uFill>
                  <a:solidFill>
                    <a:srgbClr val="000000"/>
                  </a:solidFill>
                </a:uFill>
                <a:latin typeface="Calibri"/>
                <a:cs typeface="Calibri"/>
              </a:rPr>
              <a:t>Application</a:t>
            </a:r>
            <a:r>
              <a:rPr sz="2400" u="sng" spc="-60" dirty="0">
                <a:uFill>
                  <a:solidFill>
                    <a:srgbClr val="000000"/>
                  </a:solidFill>
                </a:uFill>
                <a:latin typeface="Calibri"/>
                <a:cs typeface="Calibri"/>
              </a:rPr>
              <a:t> </a:t>
            </a:r>
            <a:r>
              <a:rPr sz="2400" u="sng" dirty="0">
                <a:uFill>
                  <a:solidFill>
                    <a:srgbClr val="000000"/>
                  </a:solidFill>
                </a:uFill>
                <a:latin typeface="Calibri"/>
                <a:cs typeface="Calibri"/>
              </a:rPr>
              <a:t>5:</a:t>
            </a:r>
            <a:r>
              <a:rPr sz="2400" u="sng" spc="-71" dirty="0">
                <a:uFill>
                  <a:solidFill>
                    <a:srgbClr val="000000"/>
                  </a:solidFill>
                </a:uFill>
                <a:latin typeface="Calibri"/>
                <a:cs typeface="Calibri"/>
              </a:rPr>
              <a:t> </a:t>
            </a:r>
            <a:r>
              <a:rPr sz="2400" u="sng" dirty="0">
                <a:uFill>
                  <a:solidFill>
                    <a:srgbClr val="000000"/>
                  </a:solidFill>
                </a:uFill>
                <a:latin typeface="Calibri"/>
                <a:cs typeface="Calibri"/>
              </a:rPr>
              <a:t>Quantum</a:t>
            </a:r>
            <a:r>
              <a:rPr sz="2400" u="sng" spc="-75" dirty="0">
                <a:uFill>
                  <a:solidFill>
                    <a:srgbClr val="000000"/>
                  </a:solidFill>
                </a:uFill>
                <a:latin typeface="Calibri"/>
                <a:cs typeface="Calibri"/>
              </a:rPr>
              <a:t> </a:t>
            </a:r>
            <a:r>
              <a:rPr sz="2400" u="sng" spc="-8" dirty="0">
                <a:uFill>
                  <a:solidFill>
                    <a:srgbClr val="000000"/>
                  </a:solidFill>
                </a:uFill>
                <a:latin typeface="Calibri"/>
                <a:cs typeface="Calibri"/>
              </a:rPr>
              <a:t>Networks</a:t>
            </a:r>
            <a:endParaRPr sz="2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F7B4-5A59-4B35-94C8-6123DF7135A8}"/>
              </a:ext>
            </a:extLst>
          </p:cNvPr>
          <p:cNvSpPr>
            <a:spLocks noGrp="1"/>
          </p:cNvSpPr>
          <p:nvPr>
            <p:ph type="title"/>
          </p:nvPr>
        </p:nvSpPr>
        <p:spPr>
          <a:xfrm>
            <a:off x="712695" y="322729"/>
            <a:ext cx="5909981" cy="705971"/>
          </a:xfrm>
        </p:spPr>
        <p:txBody>
          <a:bodyPr>
            <a:normAutofit/>
          </a:bodyPr>
          <a:lstStyle/>
          <a:p>
            <a:r>
              <a:rPr lang="en-US" b="1" dirty="0"/>
              <a:t>Advantages of Quantum Computing</a:t>
            </a:r>
          </a:p>
        </p:txBody>
      </p:sp>
      <p:sp>
        <p:nvSpPr>
          <p:cNvPr id="3" name="Content Placeholder 2">
            <a:extLst>
              <a:ext uri="{FF2B5EF4-FFF2-40B4-BE49-F238E27FC236}">
                <a16:creationId xmlns:a16="http://schemas.microsoft.com/office/drawing/2014/main" id="{D079D05D-A950-4FE2-A7A5-7150E3A9BD39}"/>
              </a:ext>
            </a:extLst>
          </p:cNvPr>
          <p:cNvSpPr>
            <a:spLocks noGrp="1"/>
          </p:cNvSpPr>
          <p:nvPr>
            <p:ph idx="1"/>
          </p:nvPr>
        </p:nvSpPr>
        <p:spPr>
          <a:xfrm>
            <a:off x="605118" y="1149723"/>
            <a:ext cx="2427194" cy="3005418"/>
          </a:xfrm>
        </p:spPr>
        <p:txBody>
          <a:bodyPr>
            <a:noAutofit/>
          </a:bodyPr>
          <a:lstStyle/>
          <a:p>
            <a:pPr marL="0" indent="0">
              <a:buNone/>
            </a:pPr>
            <a:r>
              <a:rPr lang="en-US" sz="1350" b="1" dirty="0"/>
              <a:t>1. Exponential Speedup</a:t>
            </a:r>
          </a:p>
          <a:p>
            <a:pPr marL="0" indent="0">
              <a:buNone/>
            </a:pPr>
            <a:r>
              <a:rPr lang="en-US" sz="1350" b="1" dirty="0"/>
              <a:t>2. Complex Problem Solving</a:t>
            </a:r>
          </a:p>
          <a:p>
            <a:pPr marL="0" indent="0">
              <a:buNone/>
            </a:pPr>
            <a:r>
              <a:rPr lang="en-US" sz="1350" b="1" dirty="0"/>
              <a:t>3.  Parallelism and     Superposition</a:t>
            </a:r>
          </a:p>
          <a:p>
            <a:pPr marL="0" indent="0">
              <a:buNone/>
            </a:pPr>
            <a:r>
              <a:rPr lang="en-US" sz="1350" b="1" dirty="0"/>
              <a:t>4. Superposition</a:t>
            </a:r>
            <a:r>
              <a:rPr lang="en-US" sz="1350" dirty="0"/>
              <a:t>: </a:t>
            </a:r>
          </a:p>
          <a:p>
            <a:pPr marL="0" indent="0">
              <a:buNone/>
            </a:pPr>
            <a:r>
              <a:rPr lang="en-US" sz="1350" b="1" dirty="0"/>
              <a:t>5.Quantum Entanglement</a:t>
            </a:r>
            <a:r>
              <a:rPr lang="en-US" sz="1350" dirty="0"/>
              <a:t>.</a:t>
            </a:r>
          </a:p>
          <a:p>
            <a:pPr marL="0" indent="0">
              <a:buNone/>
            </a:pPr>
            <a:r>
              <a:rPr lang="en-US" sz="1350" b="1" dirty="0"/>
              <a:t>6.AI and Machine Learning      Efficiency</a:t>
            </a:r>
          </a:p>
          <a:p>
            <a:pPr marL="0" indent="0">
              <a:buNone/>
            </a:pPr>
            <a:endParaRPr lang="en-US" sz="1350" dirty="0"/>
          </a:p>
          <a:p>
            <a:endParaRPr lang="en-US" sz="1350" dirty="0"/>
          </a:p>
        </p:txBody>
      </p:sp>
      <p:pic>
        <p:nvPicPr>
          <p:cNvPr id="42" name="Picture 41">
            <a:extLst>
              <a:ext uri="{FF2B5EF4-FFF2-40B4-BE49-F238E27FC236}">
                <a16:creationId xmlns:a16="http://schemas.microsoft.com/office/drawing/2014/main" id="{8EA78995-EF95-4C32-B13D-D50DC8D3D46A}"/>
              </a:ext>
            </a:extLst>
          </p:cNvPr>
          <p:cNvPicPr>
            <a:picLocks noChangeAspect="1"/>
          </p:cNvPicPr>
          <p:nvPr/>
        </p:nvPicPr>
        <p:blipFill>
          <a:blip r:embed="rId2"/>
          <a:stretch>
            <a:fillRect/>
          </a:stretch>
        </p:blipFill>
        <p:spPr>
          <a:xfrm>
            <a:off x="3032312" y="1203512"/>
            <a:ext cx="5788959" cy="3617259"/>
          </a:xfrm>
          <a:prstGeom prst="rect">
            <a:avLst/>
          </a:prstGeom>
        </p:spPr>
      </p:pic>
    </p:spTree>
    <p:extLst>
      <p:ext uri="{BB962C8B-B14F-4D97-AF65-F5344CB8AC3E}">
        <p14:creationId xmlns:p14="http://schemas.microsoft.com/office/powerpoint/2010/main" val="225624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72CA-9E7F-4D5E-BDDF-A70E5BC5A4B1}"/>
              </a:ext>
            </a:extLst>
          </p:cNvPr>
          <p:cNvSpPr>
            <a:spLocks noGrp="1"/>
          </p:cNvSpPr>
          <p:nvPr>
            <p:ph type="title"/>
          </p:nvPr>
        </p:nvSpPr>
        <p:spPr>
          <a:xfrm>
            <a:off x="800100" y="309282"/>
            <a:ext cx="7637930" cy="968189"/>
          </a:xfrm>
        </p:spPr>
        <p:txBody>
          <a:bodyPr>
            <a:normAutofit/>
          </a:bodyPr>
          <a:lstStyle/>
          <a:p>
            <a:r>
              <a:rPr lang="en-US" b="1" dirty="0"/>
              <a:t>Challenges and Limitations of Quantum Computing</a:t>
            </a:r>
          </a:p>
        </p:txBody>
      </p:sp>
      <p:sp>
        <p:nvSpPr>
          <p:cNvPr id="4" name="Rectangle 1">
            <a:extLst>
              <a:ext uri="{FF2B5EF4-FFF2-40B4-BE49-F238E27FC236}">
                <a16:creationId xmlns:a16="http://schemas.microsoft.com/office/drawing/2014/main" id="{71BCAD2A-9878-451D-BAFF-A3C81A1BED4B}"/>
              </a:ext>
            </a:extLst>
          </p:cNvPr>
          <p:cNvSpPr>
            <a:spLocks noGrp="1" noChangeArrowheads="1"/>
          </p:cNvSpPr>
          <p:nvPr>
            <p:ph idx="1"/>
          </p:nvPr>
        </p:nvSpPr>
        <p:spPr bwMode="auto">
          <a:xfrm>
            <a:off x="705971" y="1045689"/>
            <a:ext cx="3664324"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Error Rates and Noise in Qubits</a:t>
            </a: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Qubits are sensitive to external disturbances.</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Quantum coherence is difficult to maintain.</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High error rates reduce reliability of calculations.</a:t>
            </a:r>
          </a:p>
          <a:p>
            <a:pPr marL="0" indent="0" eaLnBrk="0" fontAlgn="base" hangingPunct="0">
              <a:lnSpc>
                <a:spcPct val="100000"/>
              </a:lnSpc>
              <a:spcBef>
                <a:spcPct val="0"/>
              </a:spcBef>
              <a:spcAft>
                <a:spcPct val="0"/>
              </a:spcAft>
              <a:buClrTx/>
              <a:buNone/>
            </a:pPr>
            <a:r>
              <a:rPr lang="en-US" sz="1350" b="1" dirty="0">
                <a:latin typeface="Arial" panose="020B0604020202020204" pitchFamily="34" charset="0"/>
              </a:rPr>
              <a:t>Temperature</a:t>
            </a:r>
            <a:r>
              <a:rPr lang="en-US" sz="1800" dirty="0"/>
              <a:t> </a:t>
            </a:r>
          </a:p>
          <a:p>
            <a:pPr marL="0" indent="0" eaLnBrk="0" fontAlgn="base" hangingPunct="0">
              <a:lnSpc>
                <a:spcPct val="100000"/>
              </a:lnSpc>
              <a:spcBef>
                <a:spcPct val="0"/>
              </a:spcBef>
              <a:spcAft>
                <a:spcPct val="0"/>
              </a:spcAft>
              <a:buClrTx/>
              <a:buNone/>
            </a:pPr>
            <a:r>
              <a:rPr lang="en-US" sz="1350" dirty="0">
                <a:latin typeface="Arial" panose="020B0604020202020204" pitchFamily="34" charset="0"/>
                <a:cs typeface="Arial" panose="020B0604020202020204" pitchFamily="34" charset="0"/>
              </a:rPr>
              <a:t>absolute zero (around -273°C or 0 Kelvin)</a:t>
            </a:r>
          </a:p>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Scalability Issues</a:t>
            </a: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Building large quantum computers requires stable qubit architecture.</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Increasing qubits without increasing errors is a significant engineering challenge.</a:t>
            </a:r>
          </a:p>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Need for Quantum Error Correction</a:t>
            </a: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Classical error correction methods are inadequate.</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New quantum error-correcting codes are needed to preserve quantum information.</a:t>
            </a:r>
          </a:p>
          <a:p>
            <a:pPr marL="0" indent="0" eaLnBrk="0" fontAlgn="base" hangingPunct="0">
              <a:lnSpc>
                <a:spcPct val="100000"/>
              </a:lnSpc>
              <a:spcBef>
                <a:spcPct val="0"/>
              </a:spcBef>
              <a:spcAft>
                <a:spcPct val="0"/>
              </a:spcAft>
              <a:buClrTx/>
              <a:buNone/>
            </a:pPr>
            <a:endParaRPr lang="en-US" altLang="en-US" sz="1350" dirty="0">
              <a:latin typeface="Arial" panose="020B0604020202020204" pitchFamily="34" charset="0"/>
            </a:endParaRPr>
          </a:p>
        </p:txBody>
      </p:sp>
      <p:pic>
        <p:nvPicPr>
          <p:cNvPr id="6" name="Picture 5">
            <a:extLst>
              <a:ext uri="{FF2B5EF4-FFF2-40B4-BE49-F238E27FC236}">
                <a16:creationId xmlns:a16="http://schemas.microsoft.com/office/drawing/2014/main" id="{58ABB655-4C51-48E5-B4AC-3FDDABD4E517}"/>
              </a:ext>
            </a:extLst>
          </p:cNvPr>
          <p:cNvPicPr>
            <a:picLocks noChangeAspect="1"/>
          </p:cNvPicPr>
          <p:nvPr/>
        </p:nvPicPr>
        <p:blipFill>
          <a:blip r:embed="rId2"/>
          <a:stretch>
            <a:fillRect/>
          </a:stretch>
        </p:blipFill>
        <p:spPr>
          <a:xfrm>
            <a:off x="4524935" y="1190626"/>
            <a:ext cx="4323230" cy="3596528"/>
          </a:xfrm>
          <a:prstGeom prst="rect">
            <a:avLst/>
          </a:prstGeom>
        </p:spPr>
      </p:pic>
    </p:spTree>
    <p:extLst>
      <p:ext uri="{BB962C8B-B14F-4D97-AF65-F5344CB8AC3E}">
        <p14:creationId xmlns:p14="http://schemas.microsoft.com/office/powerpoint/2010/main" val="966319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B675-16A6-4E02-B758-4BD8BA1DB5EB}"/>
              </a:ext>
            </a:extLst>
          </p:cNvPr>
          <p:cNvSpPr>
            <a:spLocks noGrp="1"/>
          </p:cNvSpPr>
          <p:nvPr>
            <p:ph type="title"/>
          </p:nvPr>
        </p:nvSpPr>
        <p:spPr>
          <a:xfrm>
            <a:off x="719418" y="389965"/>
            <a:ext cx="4935071" cy="537882"/>
          </a:xfrm>
        </p:spPr>
        <p:txBody>
          <a:bodyPr/>
          <a:lstStyle/>
          <a:p>
            <a:r>
              <a:rPr lang="en-US" b="1" dirty="0"/>
              <a:t>Ethical and Security Risks</a:t>
            </a:r>
          </a:p>
        </p:txBody>
      </p:sp>
      <p:sp>
        <p:nvSpPr>
          <p:cNvPr id="4" name="Rectangle 1">
            <a:extLst>
              <a:ext uri="{FF2B5EF4-FFF2-40B4-BE49-F238E27FC236}">
                <a16:creationId xmlns:a16="http://schemas.microsoft.com/office/drawing/2014/main" id="{B43C0519-2CFC-442F-88A9-021F61E0792F}"/>
              </a:ext>
            </a:extLst>
          </p:cNvPr>
          <p:cNvSpPr>
            <a:spLocks noGrp="1" noChangeArrowheads="1"/>
          </p:cNvSpPr>
          <p:nvPr>
            <p:ph idx="1"/>
          </p:nvPr>
        </p:nvSpPr>
        <p:spPr bwMode="auto">
          <a:xfrm>
            <a:off x="800101" y="1002605"/>
            <a:ext cx="3355041"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Risks to Current Cryptographic </a:t>
            </a:r>
          </a:p>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Systems:</a:t>
            </a: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Quantum computers could break widely-used cryptographic algorithms (RSA, ECC).</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Urgency to develop post-quantum cryptography.</a:t>
            </a:r>
          </a:p>
          <a:p>
            <a:pPr marL="0" indent="0" eaLnBrk="0" fontAlgn="base" hangingPunct="0">
              <a:lnSpc>
                <a:spcPct val="100000"/>
              </a:lnSpc>
              <a:spcBef>
                <a:spcPct val="0"/>
              </a:spcBef>
              <a:spcAft>
                <a:spcPct val="0"/>
              </a:spcAft>
              <a:buClrTx/>
              <a:buNone/>
            </a:pP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None/>
            </a:pPr>
            <a:r>
              <a:rPr lang="en-US" altLang="en-US" sz="1350" b="1" dirty="0">
                <a:latin typeface="Arial" panose="020B0604020202020204" pitchFamily="34" charset="0"/>
              </a:rPr>
              <a:t>Balancing Innovation with Privacy Concerns:</a:t>
            </a:r>
            <a:endParaRPr lang="en-US" altLang="en-US" sz="13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Safeguarding sensitive data in the quantum era.</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Ethical concerns over access to quantum computing power.</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Potential misuse in surveillance, hacking, or military applications.</a:t>
            </a:r>
          </a:p>
          <a:p>
            <a:pPr marL="0" indent="0" eaLnBrk="0" fontAlgn="base" hangingPunct="0">
              <a:lnSpc>
                <a:spcPct val="100000"/>
              </a:lnSpc>
              <a:spcBef>
                <a:spcPct val="0"/>
              </a:spcBef>
              <a:spcAft>
                <a:spcPct val="0"/>
              </a:spcAft>
              <a:buClrTx/>
              <a:buNone/>
            </a:pPr>
            <a:endParaRPr lang="en-US" altLang="en-US" sz="1350" dirty="0">
              <a:latin typeface="Arial" panose="020B0604020202020204" pitchFamily="34" charset="0"/>
            </a:endParaRPr>
          </a:p>
        </p:txBody>
      </p:sp>
      <p:pic>
        <p:nvPicPr>
          <p:cNvPr id="6" name="Picture 5">
            <a:extLst>
              <a:ext uri="{FF2B5EF4-FFF2-40B4-BE49-F238E27FC236}">
                <a16:creationId xmlns:a16="http://schemas.microsoft.com/office/drawing/2014/main" id="{80092C18-AE01-4161-AA71-3DA0B1691BFA}"/>
              </a:ext>
            </a:extLst>
          </p:cNvPr>
          <p:cNvPicPr>
            <a:picLocks noChangeAspect="1"/>
          </p:cNvPicPr>
          <p:nvPr/>
        </p:nvPicPr>
        <p:blipFill>
          <a:blip r:embed="rId2"/>
          <a:stretch>
            <a:fillRect/>
          </a:stretch>
        </p:blipFill>
        <p:spPr>
          <a:xfrm>
            <a:off x="4155141" y="833718"/>
            <a:ext cx="4686300" cy="3993777"/>
          </a:xfrm>
          <a:prstGeom prst="rect">
            <a:avLst/>
          </a:prstGeom>
        </p:spPr>
      </p:pic>
    </p:spTree>
    <p:extLst>
      <p:ext uri="{BB962C8B-B14F-4D97-AF65-F5344CB8AC3E}">
        <p14:creationId xmlns:p14="http://schemas.microsoft.com/office/powerpoint/2010/main" val="3988593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8070-8DA3-4EA1-ADB8-8F105F476917}"/>
              </a:ext>
            </a:extLst>
          </p:cNvPr>
          <p:cNvSpPr>
            <a:spLocks noGrp="1"/>
          </p:cNvSpPr>
          <p:nvPr>
            <p:ph type="title"/>
          </p:nvPr>
        </p:nvSpPr>
        <p:spPr>
          <a:xfrm>
            <a:off x="800100" y="282389"/>
            <a:ext cx="6931959" cy="645458"/>
          </a:xfrm>
        </p:spPr>
        <p:txBody>
          <a:bodyPr/>
          <a:lstStyle/>
          <a:p>
            <a:r>
              <a:rPr lang="en-US" b="1" dirty="0"/>
              <a:t>Future Prospects of Quantum Computing</a:t>
            </a:r>
          </a:p>
        </p:txBody>
      </p:sp>
      <p:sp>
        <p:nvSpPr>
          <p:cNvPr id="4" name="Rectangle 1">
            <a:extLst>
              <a:ext uri="{FF2B5EF4-FFF2-40B4-BE49-F238E27FC236}">
                <a16:creationId xmlns:a16="http://schemas.microsoft.com/office/drawing/2014/main" id="{0917C84F-7EEC-46BC-96E9-ECAC4142D538}"/>
              </a:ext>
            </a:extLst>
          </p:cNvPr>
          <p:cNvSpPr>
            <a:spLocks noGrp="1" noChangeArrowheads="1"/>
          </p:cNvSpPr>
          <p:nvPr>
            <p:ph idx="1"/>
          </p:nvPr>
        </p:nvSpPr>
        <p:spPr bwMode="auto">
          <a:xfrm>
            <a:off x="800100" y="774094"/>
            <a:ext cx="344917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lang="en-US" altLang="en-US" sz="1650" b="1" dirty="0">
                <a:latin typeface="Arial" panose="020B0604020202020204" pitchFamily="34" charset="0"/>
              </a:rPr>
              <a:t>Potential Industry Impact</a:t>
            </a:r>
            <a:endParaRPr lang="en-US" altLang="en-US" sz="16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b="1" dirty="0">
                <a:latin typeface="Arial" panose="020B0604020202020204" pitchFamily="34" charset="0"/>
              </a:rPr>
              <a:t>Pharmaceuticals</a:t>
            </a:r>
            <a:r>
              <a:rPr lang="en-US" altLang="en-US" sz="1350" dirty="0">
                <a:latin typeface="Arial" panose="020B0604020202020204" pitchFamily="34" charset="0"/>
              </a:rPr>
              <a:t>: Accelerated drug discovery through molecular simulations.</a:t>
            </a:r>
          </a:p>
          <a:p>
            <a:pPr marL="0" indent="0" eaLnBrk="0" fontAlgn="base" hangingPunct="0">
              <a:lnSpc>
                <a:spcPct val="100000"/>
              </a:lnSpc>
              <a:spcBef>
                <a:spcPct val="0"/>
              </a:spcBef>
              <a:spcAft>
                <a:spcPct val="0"/>
              </a:spcAft>
              <a:buClrTx/>
              <a:buFontTx/>
              <a:buChar char="•"/>
            </a:pPr>
            <a:r>
              <a:rPr lang="en-US" altLang="en-US" sz="1350" b="1" dirty="0">
                <a:latin typeface="Arial" panose="020B0604020202020204" pitchFamily="34" charset="0"/>
              </a:rPr>
              <a:t>Finance</a:t>
            </a:r>
            <a:r>
              <a:rPr lang="en-US" altLang="en-US" sz="1350" dirty="0">
                <a:latin typeface="Arial" panose="020B0604020202020204" pitchFamily="34" charset="0"/>
              </a:rPr>
              <a:t>: Optimizing complex financial models.</a:t>
            </a:r>
          </a:p>
          <a:p>
            <a:pPr marL="0" indent="0" eaLnBrk="0" fontAlgn="base" hangingPunct="0">
              <a:lnSpc>
                <a:spcPct val="100000"/>
              </a:lnSpc>
              <a:spcBef>
                <a:spcPct val="0"/>
              </a:spcBef>
              <a:spcAft>
                <a:spcPct val="0"/>
              </a:spcAft>
              <a:buClrTx/>
              <a:buFontTx/>
              <a:buChar char="•"/>
            </a:pPr>
            <a:r>
              <a:rPr lang="en-US" altLang="en-US" sz="1350" b="1" dirty="0">
                <a:latin typeface="Arial" panose="020B0604020202020204" pitchFamily="34" charset="0"/>
              </a:rPr>
              <a:t>Energy</a:t>
            </a:r>
            <a:r>
              <a:rPr lang="en-US" altLang="en-US" sz="1350" dirty="0">
                <a:latin typeface="Arial" panose="020B0604020202020204" pitchFamily="34" charset="0"/>
              </a:rPr>
              <a:t>: Advancing materials science for more efficient energy storage.</a:t>
            </a:r>
          </a:p>
          <a:p>
            <a:pPr marL="0" indent="0" eaLnBrk="0" fontAlgn="base" hangingPunct="0">
              <a:lnSpc>
                <a:spcPct val="100000"/>
              </a:lnSpc>
              <a:spcBef>
                <a:spcPct val="0"/>
              </a:spcBef>
              <a:spcAft>
                <a:spcPct val="0"/>
              </a:spcAft>
              <a:buClrTx/>
              <a:buFontTx/>
              <a:buChar char="•"/>
            </a:pPr>
            <a:r>
              <a:rPr lang="en-US" altLang="en-US" sz="1350" b="1" dirty="0">
                <a:latin typeface="Arial" panose="020B0604020202020204" pitchFamily="34" charset="0"/>
              </a:rPr>
              <a:t>AI and Machine Learning</a:t>
            </a:r>
            <a:r>
              <a:rPr lang="en-US" altLang="en-US" sz="1350" dirty="0">
                <a:latin typeface="Arial" panose="020B0604020202020204" pitchFamily="34" charset="0"/>
              </a:rPr>
              <a:t>: Enhancing computational power for advanced algorithms.</a:t>
            </a:r>
          </a:p>
          <a:p>
            <a:pPr marL="0" indent="0" eaLnBrk="0" fontAlgn="base" hangingPunct="0">
              <a:lnSpc>
                <a:spcPct val="100000"/>
              </a:lnSpc>
              <a:spcBef>
                <a:spcPct val="0"/>
              </a:spcBef>
              <a:spcAft>
                <a:spcPct val="0"/>
              </a:spcAft>
              <a:buClrTx/>
              <a:buNone/>
            </a:pPr>
            <a:r>
              <a:rPr lang="en-US" altLang="en-US" sz="1650" b="1" dirty="0">
                <a:latin typeface="Arial" panose="020B0604020202020204" pitchFamily="34" charset="0"/>
              </a:rPr>
              <a:t>Societal Impact</a:t>
            </a:r>
            <a:endParaRPr lang="en-US" altLang="en-US" sz="1650" dirty="0">
              <a:latin typeface="Arial" panose="020B0604020202020204" pitchFamily="34" charset="0"/>
            </a:endParaRP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Revolutionize computing capabilities.</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New opportunities in solving currently unsolvable problems.</a:t>
            </a:r>
          </a:p>
          <a:p>
            <a:pPr marL="0" indent="0" eaLnBrk="0" fontAlgn="base" hangingPunct="0">
              <a:lnSpc>
                <a:spcPct val="100000"/>
              </a:lnSpc>
              <a:spcBef>
                <a:spcPct val="0"/>
              </a:spcBef>
              <a:spcAft>
                <a:spcPct val="0"/>
              </a:spcAft>
              <a:buClrTx/>
              <a:buFontTx/>
              <a:buChar char="•"/>
            </a:pPr>
            <a:r>
              <a:rPr lang="en-US" altLang="en-US" sz="1350" dirty="0">
                <a:latin typeface="Arial" panose="020B0604020202020204" pitchFamily="34" charset="0"/>
              </a:rPr>
              <a:t>Creation of new industries and job markets.</a:t>
            </a:r>
          </a:p>
          <a:p>
            <a:pPr marL="0" indent="0" eaLnBrk="0" fontAlgn="base" hangingPunct="0">
              <a:lnSpc>
                <a:spcPct val="100000"/>
              </a:lnSpc>
              <a:spcBef>
                <a:spcPct val="0"/>
              </a:spcBef>
              <a:spcAft>
                <a:spcPct val="0"/>
              </a:spcAft>
              <a:buClrTx/>
              <a:buNone/>
            </a:pPr>
            <a:endParaRPr lang="en-US" altLang="en-US" sz="1350" dirty="0">
              <a:latin typeface="Arial" panose="020B0604020202020204" pitchFamily="34" charset="0"/>
            </a:endParaRPr>
          </a:p>
        </p:txBody>
      </p:sp>
      <p:pic>
        <p:nvPicPr>
          <p:cNvPr id="6" name="Picture 5">
            <a:extLst>
              <a:ext uri="{FF2B5EF4-FFF2-40B4-BE49-F238E27FC236}">
                <a16:creationId xmlns:a16="http://schemas.microsoft.com/office/drawing/2014/main" id="{D1B996D4-7765-42B1-A19E-61FC7BA98952}"/>
              </a:ext>
            </a:extLst>
          </p:cNvPr>
          <p:cNvPicPr>
            <a:picLocks noChangeAspect="1"/>
          </p:cNvPicPr>
          <p:nvPr/>
        </p:nvPicPr>
        <p:blipFill>
          <a:blip r:embed="rId2"/>
          <a:stretch>
            <a:fillRect/>
          </a:stretch>
        </p:blipFill>
        <p:spPr>
          <a:xfrm>
            <a:off x="4430806" y="826994"/>
            <a:ext cx="4397189" cy="3939989"/>
          </a:xfrm>
          <a:prstGeom prst="rect">
            <a:avLst/>
          </a:prstGeom>
        </p:spPr>
      </p:pic>
    </p:spTree>
    <p:extLst>
      <p:ext uri="{BB962C8B-B14F-4D97-AF65-F5344CB8AC3E}">
        <p14:creationId xmlns:p14="http://schemas.microsoft.com/office/powerpoint/2010/main" val="1110755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8293" y="2877438"/>
            <a:ext cx="3446145" cy="1576499"/>
          </a:xfrm>
          <a:prstGeom prst="rect">
            <a:avLst/>
          </a:prstGeom>
        </p:spPr>
      </p:pic>
      <p:sp>
        <p:nvSpPr>
          <p:cNvPr id="3" name="object 3"/>
          <p:cNvSpPr txBox="1">
            <a:spLocks noGrp="1"/>
          </p:cNvSpPr>
          <p:nvPr>
            <p:ph type="title"/>
          </p:nvPr>
        </p:nvSpPr>
        <p:spPr>
          <a:xfrm>
            <a:off x="784174" y="384169"/>
            <a:ext cx="7169762" cy="425597"/>
          </a:xfrm>
          <a:prstGeom prst="rect">
            <a:avLst/>
          </a:prstGeom>
        </p:spPr>
        <p:txBody>
          <a:bodyPr vert="horz" wrap="square" lIns="0" tIns="10001" rIns="0" bIns="0" rtlCol="0" anchor="ctr">
            <a:spAutoFit/>
          </a:bodyPr>
          <a:lstStyle/>
          <a:p>
            <a:pPr marL="730568">
              <a:lnSpc>
                <a:spcPct val="100000"/>
              </a:lnSpc>
              <a:spcBef>
                <a:spcPts val="79"/>
              </a:spcBef>
            </a:pPr>
            <a:r>
              <a:rPr b="1" spc="-19" dirty="0"/>
              <a:t>What</a:t>
            </a:r>
            <a:r>
              <a:rPr b="1" spc="-139" dirty="0"/>
              <a:t> </a:t>
            </a:r>
            <a:r>
              <a:rPr b="1" dirty="0"/>
              <a:t>does</a:t>
            </a:r>
            <a:r>
              <a:rPr b="1" spc="-139" dirty="0"/>
              <a:t> </a:t>
            </a:r>
            <a:r>
              <a:rPr b="1" dirty="0"/>
              <a:t>a</a:t>
            </a:r>
            <a:r>
              <a:rPr b="1" spc="-113" dirty="0"/>
              <a:t> </a:t>
            </a:r>
            <a:r>
              <a:rPr b="1" spc="-26" dirty="0"/>
              <a:t>quantum</a:t>
            </a:r>
            <a:r>
              <a:rPr b="1" spc="-161" dirty="0"/>
              <a:t> </a:t>
            </a:r>
            <a:r>
              <a:rPr b="1" spc="-34" dirty="0"/>
              <a:t>computer</a:t>
            </a:r>
            <a:r>
              <a:rPr b="1" spc="-131" dirty="0"/>
              <a:t> </a:t>
            </a:r>
            <a:r>
              <a:rPr b="1" spc="-8" dirty="0"/>
              <a:t>look</a:t>
            </a:r>
            <a:r>
              <a:rPr b="1" spc="-153" dirty="0"/>
              <a:t> </a:t>
            </a:r>
            <a:r>
              <a:rPr b="1" spc="-8" dirty="0"/>
              <a:t>like?</a:t>
            </a:r>
          </a:p>
        </p:txBody>
      </p:sp>
      <p:pic>
        <p:nvPicPr>
          <p:cNvPr id="4" name="object 4"/>
          <p:cNvPicPr/>
          <p:nvPr/>
        </p:nvPicPr>
        <p:blipFill>
          <a:blip r:embed="rId3" cstate="print"/>
          <a:stretch>
            <a:fillRect/>
          </a:stretch>
        </p:blipFill>
        <p:spPr>
          <a:xfrm>
            <a:off x="4724556" y="866729"/>
            <a:ext cx="3976211" cy="3604418"/>
          </a:xfrm>
          <a:prstGeom prst="rect">
            <a:avLst/>
          </a:prstGeom>
        </p:spPr>
      </p:pic>
      <p:sp>
        <p:nvSpPr>
          <p:cNvPr id="6" name="object 6"/>
          <p:cNvSpPr txBox="1"/>
          <p:nvPr/>
        </p:nvSpPr>
        <p:spPr>
          <a:xfrm>
            <a:off x="759429" y="2650283"/>
            <a:ext cx="3583971" cy="425116"/>
          </a:xfrm>
          <a:prstGeom prst="rect">
            <a:avLst/>
          </a:prstGeom>
        </p:spPr>
        <p:txBody>
          <a:bodyPr vert="horz" wrap="square" lIns="0" tIns="9525" rIns="0" bIns="0" rtlCol="0">
            <a:spAutoFit/>
          </a:bodyPr>
          <a:lstStyle/>
          <a:p>
            <a:pPr marL="9525" defTabSz="685800">
              <a:spcBef>
                <a:spcPts val="75"/>
              </a:spcBef>
              <a:buClrTx/>
            </a:pPr>
            <a:r>
              <a:rPr sz="1350" b="1" kern="1200" dirty="0">
                <a:solidFill>
                  <a:prstClr val="black"/>
                </a:solidFill>
                <a:latin typeface="Calibri"/>
                <a:ea typeface="+mn-ea"/>
                <a:cs typeface="Calibri"/>
              </a:rPr>
              <a:t>Chinese</a:t>
            </a:r>
            <a:r>
              <a:rPr sz="1350" b="1" kern="1200" spc="-38" dirty="0">
                <a:solidFill>
                  <a:prstClr val="black"/>
                </a:solidFill>
                <a:latin typeface="Calibri"/>
                <a:ea typeface="+mn-ea"/>
                <a:cs typeface="Calibri"/>
              </a:rPr>
              <a:t> </a:t>
            </a:r>
            <a:r>
              <a:rPr sz="1350" b="1" kern="1200" spc="-8" dirty="0">
                <a:solidFill>
                  <a:prstClr val="black"/>
                </a:solidFill>
                <a:latin typeface="Calibri"/>
                <a:ea typeface="+mn-ea"/>
                <a:cs typeface="Calibri"/>
              </a:rPr>
              <a:t>76-</a:t>
            </a:r>
            <a:r>
              <a:rPr sz="1350" b="1" kern="1200" dirty="0">
                <a:solidFill>
                  <a:prstClr val="black"/>
                </a:solidFill>
                <a:latin typeface="Calibri"/>
                <a:ea typeface="+mn-ea"/>
                <a:cs typeface="Calibri"/>
              </a:rPr>
              <a:t>qubit</a:t>
            </a:r>
            <a:r>
              <a:rPr sz="1350" b="1" kern="1200" spc="-41" dirty="0">
                <a:solidFill>
                  <a:prstClr val="black"/>
                </a:solidFill>
                <a:latin typeface="Calibri"/>
                <a:ea typeface="+mn-ea"/>
                <a:cs typeface="Calibri"/>
              </a:rPr>
              <a:t> </a:t>
            </a:r>
            <a:r>
              <a:rPr sz="1350" b="1" kern="1200" spc="-8" dirty="0">
                <a:solidFill>
                  <a:prstClr val="black"/>
                </a:solidFill>
                <a:latin typeface="Calibri"/>
                <a:ea typeface="+mn-ea"/>
                <a:cs typeface="Calibri"/>
              </a:rPr>
              <a:t>photon-</a:t>
            </a:r>
            <a:r>
              <a:rPr sz="1350" b="1" kern="1200" dirty="0">
                <a:solidFill>
                  <a:prstClr val="black"/>
                </a:solidFill>
                <a:latin typeface="Calibri"/>
                <a:ea typeface="+mn-ea"/>
                <a:cs typeface="Calibri"/>
              </a:rPr>
              <a:t>based</a:t>
            </a:r>
            <a:r>
              <a:rPr sz="1350" b="1" kern="1200" spc="-41" dirty="0">
                <a:solidFill>
                  <a:prstClr val="black"/>
                </a:solidFill>
                <a:latin typeface="Calibri"/>
                <a:ea typeface="+mn-ea"/>
                <a:cs typeface="Calibri"/>
              </a:rPr>
              <a:t> </a:t>
            </a:r>
            <a:r>
              <a:rPr sz="1350" b="1" kern="1200" dirty="0">
                <a:solidFill>
                  <a:prstClr val="black"/>
                </a:solidFill>
                <a:latin typeface="Calibri"/>
                <a:ea typeface="+mn-ea"/>
                <a:cs typeface="Calibri"/>
              </a:rPr>
              <a:t>quantum</a:t>
            </a:r>
            <a:r>
              <a:rPr sz="1350" b="1" kern="1200" spc="-45" dirty="0">
                <a:solidFill>
                  <a:prstClr val="black"/>
                </a:solidFill>
                <a:latin typeface="Calibri"/>
                <a:ea typeface="+mn-ea"/>
                <a:cs typeface="Calibri"/>
              </a:rPr>
              <a:t> </a:t>
            </a:r>
            <a:r>
              <a:rPr sz="1350" b="1" kern="1200" spc="-8" dirty="0">
                <a:solidFill>
                  <a:prstClr val="black"/>
                </a:solidFill>
                <a:latin typeface="Calibri"/>
                <a:ea typeface="+mn-ea"/>
                <a:cs typeface="Calibri"/>
              </a:rPr>
              <a:t>computer</a:t>
            </a:r>
            <a:endParaRPr sz="1350" b="1" kern="1200" dirty="0">
              <a:solidFill>
                <a:prstClr val="black"/>
              </a:solidFill>
              <a:latin typeface="Calibri"/>
              <a:ea typeface="+mn-ea"/>
              <a:cs typeface="Calibri"/>
            </a:endParaRPr>
          </a:p>
        </p:txBody>
      </p:sp>
      <p:pic>
        <p:nvPicPr>
          <p:cNvPr id="8" name="object 8"/>
          <p:cNvPicPr/>
          <p:nvPr/>
        </p:nvPicPr>
        <p:blipFill>
          <a:blip r:embed="rId4" cstate="print"/>
          <a:stretch>
            <a:fillRect/>
          </a:stretch>
        </p:blipFill>
        <p:spPr>
          <a:xfrm>
            <a:off x="787527" y="846629"/>
            <a:ext cx="3446145" cy="1803654"/>
          </a:xfrm>
          <a:prstGeom prst="rect">
            <a:avLst/>
          </a:prstGeom>
        </p:spPr>
      </p:pic>
      <p:sp>
        <p:nvSpPr>
          <p:cNvPr id="9" name="TextBox 8">
            <a:extLst>
              <a:ext uri="{FF2B5EF4-FFF2-40B4-BE49-F238E27FC236}">
                <a16:creationId xmlns:a16="http://schemas.microsoft.com/office/drawing/2014/main" id="{1B0C612B-D7F4-45D8-8E9C-956C63AB9405}"/>
              </a:ext>
            </a:extLst>
          </p:cNvPr>
          <p:cNvSpPr txBox="1"/>
          <p:nvPr/>
        </p:nvSpPr>
        <p:spPr>
          <a:xfrm>
            <a:off x="4724556" y="4528110"/>
            <a:ext cx="4211015" cy="507831"/>
          </a:xfrm>
          <a:prstGeom prst="rect">
            <a:avLst/>
          </a:prstGeom>
          <a:noFill/>
        </p:spPr>
        <p:txBody>
          <a:bodyPr wrap="square" rtlCol="0">
            <a:spAutoFit/>
          </a:bodyPr>
          <a:lstStyle/>
          <a:p>
            <a:pPr defTabSz="685800">
              <a:buClrTx/>
            </a:pPr>
            <a:r>
              <a:rPr lang="pt-BR" sz="1350" b="1" kern="1200" dirty="0">
                <a:solidFill>
                  <a:prstClr val="black"/>
                </a:solidFill>
                <a:latin typeface="Calibri"/>
                <a:ea typeface="+mn-ea"/>
                <a:cs typeface="Calibri"/>
              </a:rPr>
              <a:t>IBM</a:t>
            </a:r>
            <a:r>
              <a:rPr lang="pt-BR" sz="1350" b="1" kern="1200" spc="-19" dirty="0">
                <a:solidFill>
                  <a:prstClr val="black"/>
                </a:solidFill>
                <a:latin typeface="Calibri"/>
                <a:ea typeface="+mn-ea"/>
                <a:cs typeface="Calibri"/>
              </a:rPr>
              <a:t> </a:t>
            </a:r>
            <a:r>
              <a:rPr lang="pt-BR" sz="1350" b="1" kern="1200" spc="-8" dirty="0">
                <a:solidFill>
                  <a:prstClr val="black"/>
                </a:solidFill>
                <a:latin typeface="Calibri"/>
                <a:ea typeface="+mn-ea"/>
                <a:cs typeface="Calibri"/>
              </a:rPr>
              <a:t>53-</a:t>
            </a:r>
            <a:r>
              <a:rPr lang="pt-BR" sz="1350" b="1" kern="1200" dirty="0">
                <a:solidFill>
                  <a:prstClr val="black"/>
                </a:solidFill>
                <a:latin typeface="Calibri"/>
                <a:ea typeface="+mn-ea"/>
                <a:cs typeface="Calibri"/>
              </a:rPr>
              <a:t>qubit</a:t>
            </a:r>
            <a:r>
              <a:rPr lang="pt-BR" sz="1350" b="1" kern="1200" spc="-4" dirty="0">
                <a:solidFill>
                  <a:prstClr val="black"/>
                </a:solidFill>
                <a:latin typeface="Calibri"/>
                <a:ea typeface="+mn-ea"/>
                <a:cs typeface="Calibri"/>
              </a:rPr>
              <a:t> </a:t>
            </a:r>
            <a:r>
              <a:rPr lang="pt-BR" sz="1350" b="1" kern="1200" spc="-15" dirty="0">
                <a:solidFill>
                  <a:prstClr val="black"/>
                </a:solidFill>
                <a:latin typeface="Calibri"/>
                <a:ea typeface="+mn-ea"/>
                <a:cs typeface="Calibri"/>
              </a:rPr>
              <a:t>superconductor-</a:t>
            </a:r>
            <a:r>
              <a:rPr lang="pt-BR" sz="1350" b="1" kern="1200" dirty="0">
                <a:solidFill>
                  <a:prstClr val="black"/>
                </a:solidFill>
                <a:latin typeface="Calibri"/>
                <a:ea typeface="+mn-ea"/>
                <a:cs typeface="Calibri"/>
              </a:rPr>
              <a:t>based</a:t>
            </a:r>
            <a:r>
              <a:rPr lang="pt-BR" sz="1350" b="1" kern="1200" spc="4" dirty="0">
                <a:solidFill>
                  <a:prstClr val="black"/>
                </a:solidFill>
                <a:latin typeface="Calibri"/>
                <a:ea typeface="+mn-ea"/>
                <a:cs typeface="Calibri"/>
              </a:rPr>
              <a:t> </a:t>
            </a:r>
            <a:r>
              <a:rPr lang="pt-BR" sz="1350" b="1" kern="1200" dirty="0">
                <a:solidFill>
                  <a:prstClr val="black"/>
                </a:solidFill>
                <a:latin typeface="Calibri"/>
                <a:ea typeface="+mn-ea"/>
                <a:cs typeface="Calibri"/>
              </a:rPr>
              <a:t>quantum</a:t>
            </a:r>
            <a:r>
              <a:rPr lang="pt-BR" sz="1350" b="1" kern="1200" spc="-8" dirty="0">
                <a:solidFill>
                  <a:prstClr val="black"/>
                </a:solidFill>
                <a:latin typeface="Calibri"/>
                <a:ea typeface="+mn-ea"/>
                <a:cs typeface="Calibri"/>
              </a:rPr>
              <a:t> </a:t>
            </a:r>
            <a:r>
              <a:rPr lang="pt-BR" sz="1350" b="1" kern="1200" spc="23" dirty="0">
                <a:solidFill>
                  <a:prstClr val="black"/>
                </a:solidFill>
                <a:latin typeface="Calibri"/>
                <a:ea typeface="+mn-ea"/>
                <a:cs typeface="Calibri"/>
              </a:rPr>
              <a:t>c</a:t>
            </a:r>
            <a:r>
              <a:rPr lang="pt-BR" sz="1350" b="1" kern="1200" spc="30" dirty="0">
                <a:solidFill>
                  <a:prstClr val="black"/>
                </a:solidFill>
                <a:latin typeface="Calibri"/>
                <a:ea typeface="+mn-ea"/>
                <a:cs typeface="Calibri"/>
              </a:rPr>
              <a:t>omp</a:t>
            </a:r>
            <a:r>
              <a:rPr lang="pt-BR" sz="1350" b="1" kern="1200" spc="38" dirty="0">
                <a:solidFill>
                  <a:prstClr val="black"/>
                </a:solidFill>
                <a:latin typeface="Calibri"/>
                <a:ea typeface="+mn-ea"/>
                <a:cs typeface="Calibri"/>
              </a:rPr>
              <a:t>u</a:t>
            </a:r>
            <a:r>
              <a:rPr lang="pt-BR" sz="1350" b="1" kern="1200" spc="15" dirty="0">
                <a:solidFill>
                  <a:prstClr val="black"/>
                </a:solidFill>
                <a:latin typeface="Calibri"/>
                <a:ea typeface="+mn-ea"/>
                <a:cs typeface="Calibri"/>
              </a:rPr>
              <a:t>t</a:t>
            </a:r>
            <a:r>
              <a:rPr lang="pt-BR" sz="1350" b="1" kern="1200" spc="-405" dirty="0">
                <a:solidFill>
                  <a:prstClr val="black"/>
                </a:solidFill>
                <a:latin typeface="Calibri"/>
                <a:ea typeface="+mn-ea"/>
                <a:cs typeface="Calibri"/>
              </a:rPr>
              <a:t>e</a:t>
            </a:r>
            <a:r>
              <a:rPr lang="pt-BR" sz="1350" b="1" kern="1200" spc="17" baseline="-13888" dirty="0">
                <a:solidFill>
                  <a:srgbClr val="888888"/>
                </a:solidFill>
                <a:latin typeface="Calibri"/>
                <a:ea typeface="+mn-ea"/>
                <a:cs typeface="Calibri"/>
              </a:rPr>
              <a:t>1</a:t>
            </a:r>
            <a:r>
              <a:rPr lang="pt-BR" sz="1350" b="1" kern="1200" spc="-413" dirty="0">
                <a:solidFill>
                  <a:prstClr val="black"/>
                </a:solidFill>
                <a:latin typeface="Calibri"/>
                <a:ea typeface="+mn-ea"/>
                <a:cs typeface="Calibri"/>
              </a:rPr>
              <a:t>r</a:t>
            </a:r>
            <a:r>
              <a:rPr lang="pt-BR" sz="1350" b="1" kern="1200" spc="56" baseline="-13888" dirty="0">
                <a:solidFill>
                  <a:srgbClr val="888888"/>
                </a:solidFill>
                <a:latin typeface="Calibri"/>
                <a:ea typeface="+mn-ea"/>
                <a:cs typeface="Calibri"/>
              </a:rPr>
              <a:t>6</a:t>
            </a:r>
            <a:endParaRPr lang="pt-BR" sz="1350" b="1" kern="1200" baseline="-13888" dirty="0">
              <a:solidFill>
                <a:prstClr val="black"/>
              </a:solidFill>
              <a:latin typeface="Calibri"/>
              <a:ea typeface="+mn-ea"/>
              <a:cs typeface="Calibri"/>
            </a:endParaRPr>
          </a:p>
          <a:p>
            <a:pPr defTabSz="685800">
              <a:buClrTx/>
            </a:pPr>
            <a:endParaRPr lang="en-US" sz="1350" b="1" kern="1200" dirty="0">
              <a:solidFill>
                <a:prstClr val="black"/>
              </a:solidFill>
              <a:latin typeface="Sagona Book" panose="02020404030301010803"/>
              <a:ea typeface="+mn-ea"/>
              <a:cs typeface="+mn-cs"/>
            </a:endParaRPr>
          </a:p>
        </p:txBody>
      </p:sp>
      <p:sp>
        <p:nvSpPr>
          <p:cNvPr id="10" name="TextBox 9">
            <a:extLst>
              <a:ext uri="{FF2B5EF4-FFF2-40B4-BE49-F238E27FC236}">
                <a16:creationId xmlns:a16="http://schemas.microsoft.com/office/drawing/2014/main" id="{A713E8CA-3E67-4150-A6B9-EC0CE077B4D5}"/>
              </a:ext>
            </a:extLst>
          </p:cNvPr>
          <p:cNvSpPr txBox="1"/>
          <p:nvPr/>
        </p:nvSpPr>
        <p:spPr>
          <a:xfrm>
            <a:off x="683115" y="4453937"/>
            <a:ext cx="3736331" cy="507831"/>
          </a:xfrm>
          <a:prstGeom prst="rect">
            <a:avLst/>
          </a:prstGeom>
          <a:noFill/>
        </p:spPr>
        <p:txBody>
          <a:bodyPr wrap="square" rtlCol="0">
            <a:spAutoFit/>
          </a:bodyPr>
          <a:lstStyle/>
          <a:p>
            <a:pPr defTabSz="685800">
              <a:buClrTx/>
            </a:pPr>
            <a:r>
              <a:rPr lang="en-US" sz="1350" b="1" kern="1200" dirty="0" err="1">
                <a:solidFill>
                  <a:prstClr val="black"/>
                </a:solidFill>
                <a:latin typeface="Calibri"/>
                <a:ea typeface="+mn-ea"/>
                <a:cs typeface="Calibri"/>
              </a:rPr>
              <a:t>IonQ</a:t>
            </a:r>
            <a:r>
              <a:rPr lang="en-US" sz="1350" b="1" kern="1200" dirty="0">
                <a:solidFill>
                  <a:prstClr val="black"/>
                </a:solidFill>
                <a:latin typeface="Calibri"/>
                <a:ea typeface="+mn-ea"/>
                <a:cs typeface="Calibri"/>
              </a:rPr>
              <a:t>,</a:t>
            </a:r>
            <a:r>
              <a:rPr lang="en-US" sz="1350" b="1" kern="1200" spc="-19" dirty="0">
                <a:solidFill>
                  <a:prstClr val="black"/>
                </a:solidFill>
                <a:latin typeface="Calibri"/>
                <a:ea typeface="+mn-ea"/>
                <a:cs typeface="Calibri"/>
              </a:rPr>
              <a:t> </a:t>
            </a:r>
            <a:r>
              <a:rPr lang="en-US" sz="1350" b="1" kern="1200" spc="-8" dirty="0">
                <a:solidFill>
                  <a:prstClr val="black"/>
                </a:solidFill>
                <a:latin typeface="Calibri"/>
                <a:ea typeface="+mn-ea"/>
                <a:cs typeface="Calibri"/>
              </a:rPr>
              <a:t>ion-</a:t>
            </a:r>
            <a:r>
              <a:rPr lang="en-US" sz="1350" b="1" kern="1200" spc="-15" dirty="0">
                <a:solidFill>
                  <a:prstClr val="black"/>
                </a:solidFill>
                <a:latin typeface="Calibri"/>
                <a:ea typeface="+mn-ea"/>
                <a:cs typeface="Calibri"/>
              </a:rPr>
              <a:t>trap-</a:t>
            </a:r>
            <a:r>
              <a:rPr lang="en-US" sz="1350" b="1" kern="1200" dirty="0">
                <a:solidFill>
                  <a:prstClr val="black"/>
                </a:solidFill>
                <a:latin typeface="Calibri"/>
                <a:ea typeface="+mn-ea"/>
                <a:cs typeface="Calibri"/>
              </a:rPr>
              <a:t>based</a:t>
            </a:r>
            <a:r>
              <a:rPr lang="en-US" sz="1350" b="1" kern="1200" spc="-4" dirty="0">
                <a:solidFill>
                  <a:prstClr val="black"/>
                </a:solidFill>
                <a:latin typeface="Calibri"/>
                <a:ea typeface="+mn-ea"/>
                <a:cs typeface="Calibri"/>
              </a:rPr>
              <a:t> </a:t>
            </a:r>
            <a:r>
              <a:rPr lang="en-US" sz="1350" b="1" kern="1200" spc="-8" dirty="0">
                <a:solidFill>
                  <a:prstClr val="black"/>
                </a:solidFill>
                <a:latin typeface="Calibri"/>
                <a:ea typeface="+mn-ea"/>
                <a:cs typeface="Calibri"/>
              </a:rPr>
              <a:t>32-</a:t>
            </a:r>
            <a:r>
              <a:rPr lang="en-US" sz="1350" b="1" kern="1200" dirty="0">
                <a:solidFill>
                  <a:prstClr val="black"/>
                </a:solidFill>
                <a:latin typeface="Calibri"/>
                <a:ea typeface="+mn-ea"/>
                <a:cs typeface="Calibri"/>
              </a:rPr>
              <a:t>qubit</a:t>
            </a:r>
            <a:r>
              <a:rPr lang="en-US" sz="1350" b="1" kern="1200" spc="-11" dirty="0">
                <a:solidFill>
                  <a:prstClr val="black"/>
                </a:solidFill>
                <a:latin typeface="Calibri"/>
                <a:ea typeface="+mn-ea"/>
                <a:cs typeface="Calibri"/>
              </a:rPr>
              <a:t> </a:t>
            </a:r>
            <a:r>
              <a:rPr lang="en-US" sz="1350" b="1" kern="1200" dirty="0">
                <a:solidFill>
                  <a:prstClr val="black"/>
                </a:solidFill>
                <a:latin typeface="Calibri"/>
                <a:ea typeface="+mn-ea"/>
                <a:cs typeface="Calibri"/>
              </a:rPr>
              <a:t>quantum</a:t>
            </a:r>
            <a:r>
              <a:rPr lang="en-US" sz="1350" b="1" kern="1200" spc="-15" dirty="0">
                <a:solidFill>
                  <a:prstClr val="black"/>
                </a:solidFill>
                <a:latin typeface="Calibri"/>
                <a:ea typeface="+mn-ea"/>
                <a:cs typeface="Calibri"/>
              </a:rPr>
              <a:t> </a:t>
            </a:r>
            <a:r>
              <a:rPr lang="en-US" sz="1350" b="1" kern="1200" spc="-8" dirty="0">
                <a:solidFill>
                  <a:prstClr val="black"/>
                </a:solidFill>
                <a:latin typeface="Calibri"/>
                <a:ea typeface="+mn-ea"/>
                <a:cs typeface="Calibri"/>
              </a:rPr>
              <a:t>computer</a:t>
            </a:r>
            <a:endParaRPr lang="en-US" sz="1350" b="1" kern="1200" dirty="0">
              <a:solidFill>
                <a:prstClr val="black"/>
              </a:solidFill>
              <a:latin typeface="Calibri"/>
              <a:ea typeface="+mn-ea"/>
              <a:cs typeface="Calibri"/>
            </a:endParaRPr>
          </a:p>
          <a:p>
            <a:pPr defTabSz="685800">
              <a:buClrTx/>
            </a:pPr>
            <a:endParaRPr lang="en-US" sz="1350" b="1" kern="1200" dirty="0">
              <a:solidFill>
                <a:prstClr val="black"/>
              </a:solidFill>
              <a:latin typeface="Sagona Book" panose="02020404030301010803"/>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A533605E-1E08-BC33-FB62-CFE4239B0F13}"/>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3DAA45C0-BF07-874A-EC3E-AEBEA5258185}"/>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F62E548D-9D60-C8BC-12F3-682871A899E5}"/>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9" name="Picture 18">
            <a:extLst>
              <a:ext uri="{FF2B5EF4-FFF2-40B4-BE49-F238E27FC236}">
                <a16:creationId xmlns:a16="http://schemas.microsoft.com/office/drawing/2014/main" id="{EEB14AC6-5C16-2F69-ED3D-6A7F339C3AF9}"/>
              </a:ext>
            </a:extLst>
          </p:cNvPr>
          <p:cNvPicPr>
            <a:picLocks noChangeAspect="1"/>
          </p:cNvPicPr>
          <p:nvPr/>
        </p:nvPicPr>
        <p:blipFill>
          <a:blip r:embed="rId3"/>
          <a:stretch>
            <a:fillRect/>
          </a:stretch>
        </p:blipFill>
        <p:spPr>
          <a:xfrm>
            <a:off x="-3226278" y="437011"/>
            <a:ext cx="7346713" cy="4706489"/>
          </a:xfrm>
          <a:prstGeom prst="rect">
            <a:avLst/>
          </a:prstGeom>
        </p:spPr>
      </p:pic>
      <p:sp>
        <p:nvSpPr>
          <p:cNvPr id="20" name="Google Shape;889;p27">
            <a:extLst>
              <a:ext uri="{FF2B5EF4-FFF2-40B4-BE49-F238E27FC236}">
                <a16:creationId xmlns:a16="http://schemas.microsoft.com/office/drawing/2014/main" id="{B1747231-7743-EB46-EB14-B87145219CC3}"/>
              </a:ext>
            </a:extLst>
          </p:cNvPr>
          <p:cNvSpPr txBox="1"/>
          <p:nvPr/>
        </p:nvSpPr>
        <p:spPr>
          <a:xfrm>
            <a:off x="10638738" y="2047363"/>
            <a:ext cx="2990940" cy="6952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Main unit – CPU (Central processing unit)</a:t>
            </a:r>
          </a:p>
          <a:p>
            <a:pPr marL="171450" lvl="0" indent="-171450" algn="l" rtl="0">
              <a:spcBef>
                <a:spcPts val="0"/>
              </a:spcBef>
              <a:spcAft>
                <a:spcPts val="0"/>
              </a:spcAft>
              <a:buFont typeface="Arial" panose="020B0604020202020204" pitchFamily="34" charset="0"/>
              <a:buChar char="•"/>
            </a:pPr>
            <a:r>
              <a:rPr lang="en-US" sz="1200" dirty="0">
                <a:solidFill>
                  <a:schemeClr val="dk1"/>
                </a:solidFill>
                <a:latin typeface="Lato"/>
                <a:ea typeface="Lato"/>
                <a:cs typeface="Lato"/>
                <a:sym typeface="Lato"/>
              </a:rPr>
              <a:t>Brain of Computers</a:t>
            </a:r>
            <a:endParaRPr sz="1200" dirty="0">
              <a:solidFill>
                <a:schemeClr val="dk1"/>
              </a:solidFill>
              <a:latin typeface="Lato"/>
              <a:ea typeface="Lato"/>
              <a:cs typeface="Lato"/>
              <a:sym typeface="Lato"/>
            </a:endParaRPr>
          </a:p>
        </p:txBody>
      </p:sp>
      <p:sp>
        <p:nvSpPr>
          <p:cNvPr id="2" name="Google Shape;889;p27">
            <a:extLst>
              <a:ext uri="{FF2B5EF4-FFF2-40B4-BE49-F238E27FC236}">
                <a16:creationId xmlns:a16="http://schemas.microsoft.com/office/drawing/2014/main" id="{B198B9D1-B98D-CE2D-9E6F-AD3A6425147C}"/>
              </a:ext>
            </a:extLst>
          </p:cNvPr>
          <p:cNvSpPr txBox="1"/>
          <p:nvPr/>
        </p:nvSpPr>
        <p:spPr>
          <a:xfrm>
            <a:off x="4455235" y="2133478"/>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The CPU is built on a silicon wafer, which serves as the foundation for creating incredibly small circuits. These circuits are responsible for processing all logical operations, enabling the CPU to execute instructions and perform computations efficiently.</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A524A643-5B11-8C91-2EDB-AAD6F4259FF0}"/>
              </a:ext>
            </a:extLst>
          </p:cNvPr>
          <p:cNvSpPr txBox="1"/>
          <p:nvPr/>
        </p:nvSpPr>
        <p:spPr>
          <a:xfrm>
            <a:off x="773180" y="1070214"/>
            <a:ext cx="1303471" cy="4308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Inside the CPU</a:t>
            </a:r>
            <a:endParaRPr sz="1200" dirty="0">
              <a:solidFill>
                <a:schemeClr val="dk1"/>
              </a:solidFill>
              <a:latin typeface="Lato"/>
              <a:ea typeface="Lato"/>
              <a:cs typeface="Lato"/>
              <a:sym typeface="Lato"/>
            </a:endParaRPr>
          </a:p>
        </p:txBody>
      </p:sp>
      <p:sp>
        <p:nvSpPr>
          <p:cNvPr id="5" name="Google Shape;889;p27">
            <a:extLst>
              <a:ext uri="{FF2B5EF4-FFF2-40B4-BE49-F238E27FC236}">
                <a16:creationId xmlns:a16="http://schemas.microsoft.com/office/drawing/2014/main" id="{1CB502E5-35E0-FFC0-A09B-20119631A844}"/>
              </a:ext>
            </a:extLst>
          </p:cNvPr>
          <p:cNvSpPr txBox="1"/>
          <p:nvPr/>
        </p:nvSpPr>
        <p:spPr>
          <a:xfrm>
            <a:off x="10638738" y="906477"/>
            <a:ext cx="2990940" cy="6952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What is Quantum Computing?</a:t>
            </a:r>
            <a:endParaRPr sz="1200" dirty="0">
              <a:solidFill>
                <a:schemeClr val="dk1"/>
              </a:solidFill>
              <a:latin typeface="Lato"/>
              <a:ea typeface="Lato"/>
              <a:cs typeface="Lato"/>
              <a:sym typeface="Lato"/>
            </a:endParaRPr>
          </a:p>
        </p:txBody>
      </p:sp>
      <p:pic>
        <p:nvPicPr>
          <p:cNvPr id="8" name="Picture 7">
            <a:extLst>
              <a:ext uri="{FF2B5EF4-FFF2-40B4-BE49-F238E27FC236}">
                <a16:creationId xmlns:a16="http://schemas.microsoft.com/office/drawing/2014/main" id="{806CC888-F70E-6154-DB3F-A257DE73302F}"/>
              </a:ext>
            </a:extLst>
          </p:cNvPr>
          <p:cNvPicPr>
            <a:picLocks noChangeAspect="1"/>
          </p:cNvPicPr>
          <p:nvPr/>
        </p:nvPicPr>
        <p:blipFill>
          <a:blip r:embed="rId4"/>
          <a:stretch>
            <a:fillRect/>
          </a:stretch>
        </p:blipFill>
        <p:spPr>
          <a:xfrm>
            <a:off x="7227815" y="5491985"/>
            <a:ext cx="1916185" cy="1916185"/>
          </a:xfrm>
          <a:prstGeom prst="rect">
            <a:avLst/>
          </a:prstGeom>
        </p:spPr>
      </p:pic>
      <p:pic>
        <p:nvPicPr>
          <p:cNvPr id="10" name="Picture 9">
            <a:extLst>
              <a:ext uri="{FF2B5EF4-FFF2-40B4-BE49-F238E27FC236}">
                <a16:creationId xmlns:a16="http://schemas.microsoft.com/office/drawing/2014/main" id="{C50BD391-47E0-871D-FBE7-407F9311915B}"/>
              </a:ext>
            </a:extLst>
          </p:cNvPr>
          <p:cNvPicPr>
            <a:picLocks noChangeAspect="1"/>
          </p:cNvPicPr>
          <p:nvPr/>
        </p:nvPicPr>
        <p:blipFill>
          <a:blip r:embed="rId5"/>
          <a:stretch>
            <a:fillRect/>
          </a:stretch>
        </p:blipFill>
        <p:spPr>
          <a:xfrm>
            <a:off x="-5994859" y="1601730"/>
            <a:ext cx="2433781" cy="2433781"/>
          </a:xfrm>
          <a:prstGeom prst="rect">
            <a:avLst/>
          </a:prstGeom>
        </p:spPr>
      </p:pic>
    </p:spTree>
    <p:extLst>
      <p:ext uri="{BB962C8B-B14F-4D97-AF65-F5344CB8AC3E}">
        <p14:creationId xmlns:p14="http://schemas.microsoft.com/office/powerpoint/2010/main" val="322277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63169B-C7E5-F773-A77B-88501E0626C9}"/>
              </a:ext>
            </a:extLst>
          </p:cNvPr>
          <p:cNvSpPr txBox="1"/>
          <p:nvPr/>
        </p:nvSpPr>
        <p:spPr>
          <a:xfrm>
            <a:off x="799170" y="2017752"/>
            <a:ext cx="7545659" cy="1107996"/>
          </a:xfrm>
          <a:prstGeom prst="rect">
            <a:avLst/>
          </a:prstGeom>
          <a:noFill/>
        </p:spPr>
        <p:txBody>
          <a:bodyPr wrap="square" rtlCol="0">
            <a:spAutoFit/>
          </a:bodyPr>
          <a:lstStyle/>
          <a:p>
            <a:pPr algn="ctr"/>
            <a:r>
              <a:rPr lang="en-US" sz="6600" dirty="0">
                <a:latin typeface="+mn-lt"/>
              </a:rPr>
              <a:t>Thank You</a:t>
            </a:r>
          </a:p>
        </p:txBody>
      </p:sp>
    </p:spTree>
    <p:extLst>
      <p:ext uri="{BB962C8B-B14F-4D97-AF65-F5344CB8AC3E}">
        <p14:creationId xmlns:p14="http://schemas.microsoft.com/office/powerpoint/2010/main" val="324689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3F003DBF-6C37-2E5E-34BB-074CD27C484D}"/>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EE494677-CD56-24A8-A401-CD4ECFD5BB35}"/>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8DB3ED73-0006-6758-33F5-20FF8DB1B432}"/>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9" name="Picture 18">
            <a:extLst>
              <a:ext uri="{FF2B5EF4-FFF2-40B4-BE49-F238E27FC236}">
                <a16:creationId xmlns:a16="http://schemas.microsoft.com/office/drawing/2014/main" id="{835D765F-7DAC-2AE7-336C-1FF82EC69861}"/>
              </a:ext>
            </a:extLst>
          </p:cNvPr>
          <p:cNvPicPr>
            <a:picLocks noChangeAspect="1"/>
          </p:cNvPicPr>
          <p:nvPr/>
        </p:nvPicPr>
        <p:blipFill>
          <a:blip r:embed="rId3"/>
          <a:stretch>
            <a:fillRect/>
          </a:stretch>
        </p:blipFill>
        <p:spPr>
          <a:xfrm>
            <a:off x="-9716157" y="0"/>
            <a:ext cx="7346713" cy="4706489"/>
          </a:xfrm>
          <a:prstGeom prst="rect">
            <a:avLst/>
          </a:prstGeom>
        </p:spPr>
      </p:pic>
      <p:sp>
        <p:nvSpPr>
          <p:cNvPr id="2" name="Google Shape;889;p27">
            <a:extLst>
              <a:ext uri="{FF2B5EF4-FFF2-40B4-BE49-F238E27FC236}">
                <a16:creationId xmlns:a16="http://schemas.microsoft.com/office/drawing/2014/main" id="{047A58B6-7E01-0B52-83CA-D32CA6C90F5F}"/>
              </a:ext>
            </a:extLst>
          </p:cNvPr>
          <p:cNvSpPr txBox="1"/>
          <p:nvPr/>
        </p:nvSpPr>
        <p:spPr>
          <a:xfrm>
            <a:off x="4360647" y="6879864"/>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The CPU is built on a silicon wafer, which serves as the foundation for creating incredibly small circuits. These circuits are responsible for processing all logical operations, enabling the CPU to execute instructions and perform computations efficiently.</a:t>
            </a:r>
            <a:endParaRPr sz="1200" dirty="0">
              <a:solidFill>
                <a:schemeClr val="dk1"/>
              </a:solidFill>
              <a:latin typeface="Lato"/>
              <a:ea typeface="Lato"/>
              <a:cs typeface="Lato"/>
              <a:sym typeface="Lato"/>
            </a:endParaRPr>
          </a:p>
        </p:txBody>
      </p:sp>
      <p:sp>
        <p:nvSpPr>
          <p:cNvPr id="5" name="Google Shape;889;p27">
            <a:extLst>
              <a:ext uri="{FF2B5EF4-FFF2-40B4-BE49-F238E27FC236}">
                <a16:creationId xmlns:a16="http://schemas.microsoft.com/office/drawing/2014/main" id="{4DAFA4F8-E30F-8017-F3A4-E2A399977DCE}"/>
              </a:ext>
            </a:extLst>
          </p:cNvPr>
          <p:cNvSpPr txBox="1"/>
          <p:nvPr/>
        </p:nvSpPr>
        <p:spPr>
          <a:xfrm>
            <a:off x="5113647" y="1786372"/>
            <a:ext cx="2990940" cy="4367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What is Quantum Computing?</a:t>
            </a:r>
            <a:endParaRPr sz="1200" dirty="0">
              <a:solidFill>
                <a:schemeClr val="dk1"/>
              </a:solidFill>
              <a:latin typeface="Lato"/>
              <a:ea typeface="Lato"/>
              <a:cs typeface="Lato"/>
              <a:sym typeface="Lato"/>
            </a:endParaRPr>
          </a:p>
        </p:txBody>
      </p:sp>
      <p:pic>
        <p:nvPicPr>
          <p:cNvPr id="8" name="Picture 7">
            <a:extLst>
              <a:ext uri="{FF2B5EF4-FFF2-40B4-BE49-F238E27FC236}">
                <a16:creationId xmlns:a16="http://schemas.microsoft.com/office/drawing/2014/main" id="{AE57EAB5-1940-282C-62C9-6DCF1C0E2C87}"/>
              </a:ext>
            </a:extLst>
          </p:cNvPr>
          <p:cNvPicPr>
            <a:picLocks noChangeAspect="1"/>
          </p:cNvPicPr>
          <p:nvPr/>
        </p:nvPicPr>
        <p:blipFill>
          <a:blip r:embed="rId4"/>
          <a:stretch>
            <a:fillRect/>
          </a:stretch>
        </p:blipFill>
        <p:spPr>
          <a:xfrm>
            <a:off x="5285132" y="2043320"/>
            <a:ext cx="1916185" cy="1916185"/>
          </a:xfrm>
          <a:prstGeom prst="rect">
            <a:avLst/>
          </a:prstGeom>
        </p:spPr>
      </p:pic>
      <p:pic>
        <p:nvPicPr>
          <p:cNvPr id="10" name="Picture 9">
            <a:extLst>
              <a:ext uri="{FF2B5EF4-FFF2-40B4-BE49-F238E27FC236}">
                <a16:creationId xmlns:a16="http://schemas.microsoft.com/office/drawing/2014/main" id="{44DDDBCF-5656-55AD-FB8C-36C078F5CB32}"/>
              </a:ext>
            </a:extLst>
          </p:cNvPr>
          <p:cNvPicPr>
            <a:picLocks noChangeAspect="1"/>
          </p:cNvPicPr>
          <p:nvPr/>
        </p:nvPicPr>
        <p:blipFill>
          <a:blip r:embed="rId5"/>
          <a:stretch>
            <a:fillRect/>
          </a:stretch>
        </p:blipFill>
        <p:spPr>
          <a:xfrm>
            <a:off x="720000" y="1525724"/>
            <a:ext cx="2433781" cy="2433781"/>
          </a:xfrm>
          <a:prstGeom prst="rect">
            <a:avLst/>
          </a:prstGeom>
        </p:spPr>
      </p:pic>
      <p:sp>
        <p:nvSpPr>
          <p:cNvPr id="7" name="Google Shape;889;p27">
            <a:extLst>
              <a:ext uri="{FF2B5EF4-FFF2-40B4-BE49-F238E27FC236}">
                <a16:creationId xmlns:a16="http://schemas.microsoft.com/office/drawing/2014/main" id="{A7229A9B-2B3B-3BC1-6A7C-AB86A802968E}"/>
              </a:ext>
            </a:extLst>
          </p:cNvPr>
          <p:cNvSpPr txBox="1"/>
          <p:nvPr/>
        </p:nvSpPr>
        <p:spPr>
          <a:xfrm>
            <a:off x="4268635" y="5563200"/>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Quantum computing operates at the atomic and subatomic level, leveraging the principles of quantum mechanics to perform computations. It utilizes quantum phenomena like superposition and entanglement to process information in ways that traditional computers cannot achieve.</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64194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5E9635D3-BABA-FDE7-6490-DCF8EF9BF549}"/>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88377243-3CD0-1DEC-29F8-DB0E68190801}"/>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D7227908-6DEC-CB53-3F3E-D7BFD35602F2}"/>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sp>
        <p:nvSpPr>
          <p:cNvPr id="5" name="Google Shape;889;p27">
            <a:extLst>
              <a:ext uri="{FF2B5EF4-FFF2-40B4-BE49-F238E27FC236}">
                <a16:creationId xmlns:a16="http://schemas.microsoft.com/office/drawing/2014/main" id="{6B84992C-3218-C521-EE62-A0B2CC13F41B}"/>
              </a:ext>
            </a:extLst>
          </p:cNvPr>
          <p:cNvSpPr txBox="1"/>
          <p:nvPr/>
        </p:nvSpPr>
        <p:spPr>
          <a:xfrm>
            <a:off x="10920087" y="1665875"/>
            <a:ext cx="2990940" cy="4367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What is Quantum Computing?</a:t>
            </a:r>
            <a:endParaRPr sz="1200" dirty="0">
              <a:solidFill>
                <a:schemeClr val="dk1"/>
              </a:solidFill>
              <a:latin typeface="Lato"/>
              <a:ea typeface="Lato"/>
              <a:cs typeface="Lato"/>
              <a:sym typeface="Lato"/>
            </a:endParaRPr>
          </a:p>
        </p:txBody>
      </p:sp>
      <p:pic>
        <p:nvPicPr>
          <p:cNvPr id="8" name="Picture 7">
            <a:extLst>
              <a:ext uri="{FF2B5EF4-FFF2-40B4-BE49-F238E27FC236}">
                <a16:creationId xmlns:a16="http://schemas.microsoft.com/office/drawing/2014/main" id="{0D0A8900-805E-C2B2-987D-EEF988B5E5AE}"/>
              </a:ext>
            </a:extLst>
          </p:cNvPr>
          <p:cNvPicPr>
            <a:picLocks noChangeAspect="1"/>
          </p:cNvPicPr>
          <p:nvPr/>
        </p:nvPicPr>
        <p:blipFill>
          <a:blip r:embed="rId3"/>
          <a:stretch>
            <a:fillRect/>
          </a:stretch>
        </p:blipFill>
        <p:spPr>
          <a:xfrm>
            <a:off x="5163212" y="5143500"/>
            <a:ext cx="1916185" cy="1916185"/>
          </a:xfrm>
          <a:prstGeom prst="rect">
            <a:avLst/>
          </a:prstGeom>
        </p:spPr>
      </p:pic>
      <p:pic>
        <p:nvPicPr>
          <p:cNvPr id="10" name="Picture 9">
            <a:extLst>
              <a:ext uri="{FF2B5EF4-FFF2-40B4-BE49-F238E27FC236}">
                <a16:creationId xmlns:a16="http://schemas.microsoft.com/office/drawing/2014/main" id="{B91F7F10-3321-A2E9-5656-C3375209174E}"/>
              </a:ext>
            </a:extLst>
          </p:cNvPr>
          <p:cNvPicPr>
            <a:picLocks noChangeAspect="1"/>
          </p:cNvPicPr>
          <p:nvPr/>
        </p:nvPicPr>
        <p:blipFill>
          <a:blip r:embed="rId4"/>
          <a:stretch>
            <a:fillRect/>
          </a:stretch>
        </p:blipFill>
        <p:spPr>
          <a:xfrm>
            <a:off x="276368" y="906477"/>
            <a:ext cx="3617776" cy="3617776"/>
          </a:xfrm>
          <a:prstGeom prst="rect">
            <a:avLst/>
          </a:prstGeom>
        </p:spPr>
      </p:pic>
      <p:sp>
        <p:nvSpPr>
          <p:cNvPr id="7" name="Google Shape;889;p27">
            <a:extLst>
              <a:ext uri="{FF2B5EF4-FFF2-40B4-BE49-F238E27FC236}">
                <a16:creationId xmlns:a16="http://schemas.microsoft.com/office/drawing/2014/main" id="{59C3F901-0626-AFE8-A90B-B82E938AFE37}"/>
              </a:ext>
            </a:extLst>
          </p:cNvPr>
          <p:cNvSpPr txBox="1"/>
          <p:nvPr/>
        </p:nvSpPr>
        <p:spPr>
          <a:xfrm>
            <a:off x="4268635" y="2233214"/>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Quantum computing operates at the atomic and subatomic level, leveraging the principles of quantum mechanics to perform computations. It utilizes quantum phenomena like superposition and entanglement to process information in ways that traditional computers cannot achieve.</a:t>
            </a:r>
            <a:endParaRPr sz="1200" dirty="0">
              <a:solidFill>
                <a:schemeClr val="dk1"/>
              </a:solidFill>
              <a:latin typeface="Lato"/>
              <a:ea typeface="Lato"/>
              <a:cs typeface="Lato"/>
              <a:sym typeface="Lato"/>
            </a:endParaRPr>
          </a:p>
        </p:txBody>
      </p:sp>
      <p:pic>
        <p:nvPicPr>
          <p:cNvPr id="6" name="Picture 5">
            <a:extLst>
              <a:ext uri="{FF2B5EF4-FFF2-40B4-BE49-F238E27FC236}">
                <a16:creationId xmlns:a16="http://schemas.microsoft.com/office/drawing/2014/main" id="{B5CAEA70-3BE5-531C-7B4A-4E4076F91939}"/>
              </a:ext>
            </a:extLst>
          </p:cNvPr>
          <p:cNvPicPr>
            <a:picLocks noChangeAspect="1"/>
          </p:cNvPicPr>
          <p:nvPr/>
        </p:nvPicPr>
        <p:blipFill>
          <a:blip r:embed="rId5"/>
          <a:stretch>
            <a:fillRect/>
          </a:stretch>
        </p:blipFill>
        <p:spPr>
          <a:xfrm>
            <a:off x="-3257550" y="1261284"/>
            <a:ext cx="2908161" cy="2908161"/>
          </a:xfrm>
          <a:prstGeom prst="rect">
            <a:avLst/>
          </a:prstGeom>
        </p:spPr>
      </p:pic>
      <p:sp>
        <p:nvSpPr>
          <p:cNvPr id="9" name="Google Shape;889;p27">
            <a:extLst>
              <a:ext uri="{FF2B5EF4-FFF2-40B4-BE49-F238E27FC236}">
                <a16:creationId xmlns:a16="http://schemas.microsoft.com/office/drawing/2014/main" id="{DA8CF508-F5FB-3BBE-8D0C-963378E4F966}"/>
              </a:ext>
            </a:extLst>
          </p:cNvPr>
          <p:cNvSpPr txBox="1"/>
          <p:nvPr/>
        </p:nvSpPr>
        <p:spPr>
          <a:xfrm>
            <a:off x="10654195" y="2233215"/>
            <a:ext cx="3549485"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Its name is Quantum Mechanics.</a:t>
            </a:r>
            <a:endParaRPr sz="12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59798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7B9B87BC-C98A-3600-CA95-48B084657DE2}"/>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CC89627C-9E80-EEDC-C747-BFE12065C242}"/>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DF59FE95-DFD7-D976-9408-24A1E66B7ED4}"/>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4FBA3B5A-0530-7712-3197-DB322101E188}"/>
              </a:ext>
            </a:extLst>
          </p:cNvPr>
          <p:cNvPicPr>
            <a:picLocks noChangeAspect="1"/>
          </p:cNvPicPr>
          <p:nvPr/>
        </p:nvPicPr>
        <p:blipFill>
          <a:blip r:embed="rId3"/>
          <a:stretch>
            <a:fillRect/>
          </a:stretch>
        </p:blipFill>
        <p:spPr>
          <a:xfrm>
            <a:off x="6631448" y="779496"/>
            <a:ext cx="1384792" cy="1384792"/>
          </a:xfrm>
          <a:prstGeom prst="rect">
            <a:avLst/>
          </a:prstGeom>
        </p:spPr>
      </p:pic>
      <p:sp>
        <p:nvSpPr>
          <p:cNvPr id="7" name="Google Shape;889;p27">
            <a:extLst>
              <a:ext uri="{FF2B5EF4-FFF2-40B4-BE49-F238E27FC236}">
                <a16:creationId xmlns:a16="http://schemas.microsoft.com/office/drawing/2014/main" id="{98891760-6BD0-953B-F7A7-17A91143C4F9}"/>
              </a:ext>
            </a:extLst>
          </p:cNvPr>
          <p:cNvSpPr txBox="1"/>
          <p:nvPr/>
        </p:nvSpPr>
        <p:spPr>
          <a:xfrm>
            <a:off x="4357199" y="6729014"/>
            <a:ext cx="4155365" cy="1218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Quantum computing operates at the atomic and subatomic level, leveraging the principles of quantum mechanics to perform computations. It utilizes quantum phenomena like superposition and entanglement to process information in ways that traditional computers cannot achieve.</a:t>
            </a:r>
            <a:endParaRPr sz="1200" dirty="0">
              <a:solidFill>
                <a:schemeClr val="dk1"/>
              </a:solidFill>
              <a:latin typeface="Lato"/>
              <a:ea typeface="Lato"/>
              <a:cs typeface="Lato"/>
              <a:sym typeface="Lato"/>
            </a:endParaRPr>
          </a:p>
        </p:txBody>
      </p:sp>
      <p:pic>
        <p:nvPicPr>
          <p:cNvPr id="6" name="Picture 5">
            <a:extLst>
              <a:ext uri="{FF2B5EF4-FFF2-40B4-BE49-F238E27FC236}">
                <a16:creationId xmlns:a16="http://schemas.microsoft.com/office/drawing/2014/main" id="{FE243089-63AC-66BD-AF3D-D530FFFC50BE}"/>
              </a:ext>
            </a:extLst>
          </p:cNvPr>
          <p:cNvPicPr>
            <a:picLocks noChangeAspect="1"/>
          </p:cNvPicPr>
          <p:nvPr/>
        </p:nvPicPr>
        <p:blipFill>
          <a:blip r:embed="rId4"/>
          <a:stretch>
            <a:fillRect/>
          </a:stretch>
        </p:blipFill>
        <p:spPr>
          <a:xfrm>
            <a:off x="476250" y="1117669"/>
            <a:ext cx="2908161" cy="2908161"/>
          </a:xfrm>
          <a:prstGeom prst="rect">
            <a:avLst/>
          </a:prstGeom>
        </p:spPr>
      </p:pic>
      <p:sp>
        <p:nvSpPr>
          <p:cNvPr id="9" name="Google Shape;889;p27">
            <a:extLst>
              <a:ext uri="{FF2B5EF4-FFF2-40B4-BE49-F238E27FC236}">
                <a16:creationId xmlns:a16="http://schemas.microsoft.com/office/drawing/2014/main" id="{AD3A14A8-7290-0C9A-5CF3-3B9BEA2798F0}"/>
              </a:ext>
            </a:extLst>
          </p:cNvPr>
          <p:cNvSpPr txBox="1"/>
          <p:nvPr/>
        </p:nvSpPr>
        <p:spPr>
          <a:xfrm>
            <a:off x="4268635" y="2820612"/>
            <a:ext cx="3549485"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1A65A243-EABD-E657-F100-BECBDDAC1AD7}"/>
              </a:ext>
            </a:extLst>
          </p:cNvPr>
          <p:cNvSpPr txBox="1"/>
          <p:nvPr/>
        </p:nvSpPr>
        <p:spPr>
          <a:xfrm>
            <a:off x="4357198" y="5397133"/>
            <a:ext cx="4155365"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2C45A4E3-E627-67FF-7616-1F112375102E}"/>
              </a:ext>
            </a:extLst>
          </p:cNvPr>
          <p:cNvSpPr txBox="1"/>
          <p:nvPr/>
        </p:nvSpPr>
        <p:spPr>
          <a:xfrm>
            <a:off x="4357197" y="6063074"/>
            <a:ext cx="4155365"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49AEFA7B-885F-3017-B4DE-C39C8E121CA4}"/>
              </a:ext>
            </a:extLst>
          </p:cNvPr>
          <p:cNvPicPr>
            <a:picLocks noChangeAspect="1"/>
          </p:cNvPicPr>
          <p:nvPr/>
        </p:nvPicPr>
        <p:blipFill>
          <a:blip r:embed="rId5"/>
          <a:stretch>
            <a:fillRect/>
          </a:stretch>
        </p:blipFill>
        <p:spPr>
          <a:xfrm>
            <a:off x="-4031984" y="2303280"/>
            <a:ext cx="2710748" cy="1384793"/>
          </a:xfrm>
          <a:prstGeom prst="rect">
            <a:avLst/>
          </a:prstGeom>
        </p:spPr>
      </p:pic>
      <p:pic>
        <p:nvPicPr>
          <p:cNvPr id="15" name="Picture 14">
            <a:extLst>
              <a:ext uri="{FF2B5EF4-FFF2-40B4-BE49-F238E27FC236}">
                <a16:creationId xmlns:a16="http://schemas.microsoft.com/office/drawing/2014/main" id="{1B51B1DC-CF6D-B958-387B-F3FDE014856B}"/>
              </a:ext>
            </a:extLst>
          </p:cNvPr>
          <p:cNvPicPr>
            <a:picLocks noChangeAspect="1"/>
          </p:cNvPicPr>
          <p:nvPr/>
        </p:nvPicPr>
        <p:blipFill>
          <a:blip r:embed="rId6"/>
          <a:stretch>
            <a:fillRect/>
          </a:stretch>
        </p:blipFill>
        <p:spPr>
          <a:xfrm>
            <a:off x="-3393890" y="2078925"/>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6B92427A-3DF8-15C7-7934-BBE55305A8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2807" y="2378765"/>
            <a:ext cx="2320568" cy="154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616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FC8AF944-FE6B-DD2A-B8E8-967A0A2D05CB}"/>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A6D8ACC7-35DD-50D6-0ABC-C6995438A9D9}"/>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3A411D6B-2AE4-7D68-C702-BB4D2C48DFCD}"/>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76589EA7-A6B3-8149-435A-B3CFE83110BB}"/>
              </a:ext>
            </a:extLst>
          </p:cNvPr>
          <p:cNvPicPr>
            <a:picLocks noChangeAspect="1"/>
          </p:cNvPicPr>
          <p:nvPr/>
        </p:nvPicPr>
        <p:blipFill>
          <a:blip r:embed="rId3"/>
          <a:stretch>
            <a:fillRect/>
          </a:stretch>
        </p:blipFill>
        <p:spPr>
          <a:xfrm>
            <a:off x="7218045" y="841974"/>
            <a:ext cx="1200149" cy="1200149"/>
          </a:xfrm>
          <a:prstGeom prst="rect">
            <a:avLst/>
          </a:prstGeom>
        </p:spPr>
      </p:pic>
      <p:pic>
        <p:nvPicPr>
          <p:cNvPr id="6" name="Picture 5">
            <a:extLst>
              <a:ext uri="{FF2B5EF4-FFF2-40B4-BE49-F238E27FC236}">
                <a16:creationId xmlns:a16="http://schemas.microsoft.com/office/drawing/2014/main" id="{8A933A15-6649-6532-12BF-4E66165D2C11}"/>
              </a:ext>
            </a:extLst>
          </p:cNvPr>
          <p:cNvPicPr>
            <a:picLocks noChangeAspect="1"/>
          </p:cNvPicPr>
          <p:nvPr/>
        </p:nvPicPr>
        <p:blipFill>
          <a:blip r:embed="rId4"/>
          <a:stretch>
            <a:fillRect/>
          </a:stretch>
        </p:blipFill>
        <p:spPr>
          <a:xfrm>
            <a:off x="5234731" y="913622"/>
            <a:ext cx="1200149" cy="1200149"/>
          </a:xfrm>
          <a:prstGeom prst="rect">
            <a:avLst/>
          </a:prstGeom>
        </p:spPr>
      </p:pic>
      <p:sp>
        <p:nvSpPr>
          <p:cNvPr id="9" name="Google Shape;889;p27">
            <a:extLst>
              <a:ext uri="{FF2B5EF4-FFF2-40B4-BE49-F238E27FC236}">
                <a16:creationId xmlns:a16="http://schemas.microsoft.com/office/drawing/2014/main" id="{F4E13C49-7C2D-8E08-D3DF-F40C149F5C61}"/>
              </a:ext>
            </a:extLst>
          </p:cNvPr>
          <p:cNvSpPr txBox="1"/>
          <p:nvPr/>
        </p:nvSpPr>
        <p:spPr>
          <a:xfrm>
            <a:off x="4205259" y="2185419"/>
            <a:ext cx="3953221"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63417C01-78C1-0794-313A-A28218EF0448}"/>
              </a:ext>
            </a:extLst>
          </p:cNvPr>
          <p:cNvSpPr txBox="1"/>
          <p:nvPr/>
        </p:nvSpPr>
        <p:spPr>
          <a:xfrm>
            <a:off x="4205259" y="2980121"/>
            <a:ext cx="3861781"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7C57A643-02F0-9918-6C67-BD239D00D9DD}"/>
              </a:ext>
            </a:extLst>
          </p:cNvPr>
          <p:cNvSpPr txBox="1"/>
          <p:nvPr/>
        </p:nvSpPr>
        <p:spPr>
          <a:xfrm>
            <a:off x="4357198" y="6136640"/>
            <a:ext cx="4155365"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BD48F18D-E027-08C1-10FB-894EFB5368BD}"/>
              </a:ext>
            </a:extLst>
          </p:cNvPr>
          <p:cNvPicPr>
            <a:picLocks noChangeAspect="1"/>
          </p:cNvPicPr>
          <p:nvPr/>
        </p:nvPicPr>
        <p:blipFill>
          <a:blip r:embed="rId5"/>
          <a:stretch>
            <a:fillRect/>
          </a:stretch>
        </p:blipFill>
        <p:spPr>
          <a:xfrm>
            <a:off x="-4031984" y="2303280"/>
            <a:ext cx="2710748" cy="1384793"/>
          </a:xfrm>
          <a:prstGeom prst="rect">
            <a:avLst/>
          </a:prstGeom>
        </p:spPr>
      </p:pic>
      <p:pic>
        <p:nvPicPr>
          <p:cNvPr id="15" name="Picture 14">
            <a:extLst>
              <a:ext uri="{FF2B5EF4-FFF2-40B4-BE49-F238E27FC236}">
                <a16:creationId xmlns:a16="http://schemas.microsoft.com/office/drawing/2014/main" id="{87C8BDD8-0E8F-E4A7-0DFD-5025134C09FB}"/>
              </a:ext>
            </a:extLst>
          </p:cNvPr>
          <p:cNvPicPr>
            <a:picLocks noChangeAspect="1"/>
          </p:cNvPicPr>
          <p:nvPr/>
        </p:nvPicPr>
        <p:blipFill>
          <a:blip r:embed="rId6"/>
          <a:stretch>
            <a:fillRect/>
          </a:stretch>
        </p:blipFill>
        <p:spPr>
          <a:xfrm>
            <a:off x="-3393890" y="2078925"/>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CDFA8E54-151A-17A5-D112-FFDBD1694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04" y="2042123"/>
            <a:ext cx="2770611" cy="184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9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a:extLst>
            <a:ext uri="{FF2B5EF4-FFF2-40B4-BE49-F238E27FC236}">
              <a16:creationId xmlns:a16="http://schemas.microsoft.com/office/drawing/2014/main" id="{15259E43-7514-5001-3A6E-3927FEDB1BE1}"/>
            </a:ext>
          </a:extLst>
        </p:cNvPr>
        <p:cNvGrpSpPr/>
        <p:nvPr/>
      </p:nvGrpSpPr>
      <p:grpSpPr>
        <a:xfrm>
          <a:off x="0" y="0"/>
          <a:ext cx="0" cy="0"/>
          <a:chOff x="0" y="0"/>
          <a:chExt cx="0" cy="0"/>
        </a:xfrm>
      </p:grpSpPr>
      <p:sp>
        <p:nvSpPr>
          <p:cNvPr id="887" name="Google Shape;887;p27">
            <a:extLst>
              <a:ext uri="{FF2B5EF4-FFF2-40B4-BE49-F238E27FC236}">
                <a16:creationId xmlns:a16="http://schemas.microsoft.com/office/drawing/2014/main" id="{214DB97D-95F7-EB03-72B6-F079C695659D}"/>
              </a:ext>
            </a:extLst>
          </p:cNvPr>
          <p:cNvSpPr txBox="1">
            <a:spLocks noGrp="1"/>
          </p:cNvSpPr>
          <p:nvPr>
            <p:ph type="title"/>
          </p:nvPr>
        </p:nvSpPr>
        <p:spPr>
          <a:xfrm>
            <a:off x="720000" y="3337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81AECA5C-7953-3FA8-A5D7-3321A13E1D8B}"/>
              </a:ext>
            </a:extLst>
          </p:cNvPr>
          <p:cNvSpPr txBox="1"/>
          <p:nvPr/>
        </p:nvSpPr>
        <p:spPr>
          <a:xfrm>
            <a:off x="6898888" y="195278"/>
            <a:ext cx="1711712" cy="276999"/>
          </a:xfrm>
          <a:prstGeom prst="rect">
            <a:avLst/>
          </a:prstGeom>
          <a:noFill/>
        </p:spPr>
        <p:txBody>
          <a:bodyPr wrap="square">
            <a:spAutoFit/>
          </a:bodyPr>
          <a:lstStyle/>
          <a:p>
            <a:r>
              <a:rPr lang="en" sz="1200" dirty="0">
                <a:solidFill>
                  <a:schemeClr val="bg1"/>
                </a:solidFill>
              </a:rPr>
              <a:t>Quantum Computing</a:t>
            </a:r>
            <a:endParaRPr lang="en-US" sz="1200" dirty="0">
              <a:solidFill>
                <a:schemeClr val="bg1"/>
              </a:solidFill>
            </a:endParaRPr>
          </a:p>
        </p:txBody>
      </p:sp>
      <p:pic>
        <p:nvPicPr>
          <p:cNvPr id="10" name="Picture 9">
            <a:extLst>
              <a:ext uri="{FF2B5EF4-FFF2-40B4-BE49-F238E27FC236}">
                <a16:creationId xmlns:a16="http://schemas.microsoft.com/office/drawing/2014/main" id="{F95739F0-0C20-A26F-E7A5-B0FA87483713}"/>
              </a:ext>
            </a:extLst>
          </p:cNvPr>
          <p:cNvPicPr>
            <a:picLocks noChangeAspect="1"/>
          </p:cNvPicPr>
          <p:nvPr/>
        </p:nvPicPr>
        <p:blipFill>
          <a:blip r:embed="rId3"/>
          <a:stretch>
            <a:fillRect/>
          </a:stretch>
        </p:blipFill>
        <p:spPr>
          <a:xfrm>
            <a:off x="7218045" y="841974"/>
            <a:ext cx="1200149" cy="1200149"/>
          </a:xfrm>
          <a:prstGeom prst="rect">
            <a:avLst/>
          </a:prstGeom>
        </p:spPr>
      </p:pic>
      <p:pic>
        <p:nvPicPr>
          <p:cNvPr id="6" name="Picture 5">
            <a:extLst>
              <a:ext uri="{FF2B5EF4-FFF2-40B4-BE49-F238E27FC236}">
                <a16:creationId xmlns:a16="http://schemas.microsoft.com/office/drawing/2014/main" id="{63D8666B-B04B-9500-CB2D-70623A302EBD}"/>
              </a:ext>
            </a:extLst>
          </p:cNvPr>
          <p:cNvPicPr>
            <a:picLocks noChangeAspect="1"/>
          </p:cNvPicPr>
          <p:nvPr/>
        </p:nvPicPr>
        <p:blipFill>
          <a:blip r:embed="rId4"/>
          <a:stretch>
            <a:fillRect/>
          </a:stretch>
        </p:blipFill>
        <p:spPr>
          <a:xfrm>
            <a:off x="5431299" y="906477"/>
            <a:ext cx="1200149" cy="1200149"/>
          </a:xfrm>
          <a:prstGeom prst="rect">
            <a:avLst/>
          </a:prstGeom>
        </p:spPr>
      </p:pic>
      <p:sp>
        <p:nvSpPr>
          <p:cNvPr id="9" name="Google Shape;889;p27">
            <a:extLst>
              <a:ext uri="{FF2B5EF4-FFF2-40B4-BE49-F238E27FC236}">
                <a16:creationId xmlns:a16="http://schemas.microsoft.com/office/drawing/2014/main" id="{1D6A31E2-1BDD-4FEA-2B56-C6BA10107A3B}"/>
              </a:ext>
            </a:extLst>
          </p:cNvPr>
          <p:cNvSpPr txBox="1"/>
          <p:nvPr/>
        </p:nvSpPr>
        <p:spPr>
          <a:xfrm>
            <a:off x="4205259" y="2185419"/>
            <a:ext cx="3953221" cy="662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100 Years ago, A new stream of physics appeared in front of the world and its name is Quantum Mechanics.</a:t>
            </a:r>
            <a:endParaRPr sz="1200" dirty="0">
              <a:solidFill>
                <a:schemeClr val="dk1"/>
              </a:solidFill>
              <a:latin typeface="Lato"/>
              <a:ea typeface="Lato"/>
              <a:cs typeface="Lato"/>
              <a:sym typeface="Lato"/>
            </a:endParaRPr>
          </a:p>
        </p:txBody>
      </p:sp>
      <p:sp>
        <p:nvSpPr>
          <p:cNvPr id="4" name="Google Shape;889;p27">
            <a:extLst>
              <a:ext uri="{FF2B5EF4-FFF2-40B4-BE49-F238E27FC236}">
                <a16:creationId xmlns:a16="http://schemas.microsoft.com/office/drawing/2014/main" id="{1096C833-5B77-9B2A-E030-E3CF8BD4D83E}"/>
              </a:ext>
            </a:extLst>
          </p:cNvPr>
          <p:cNvSpPr txBox="1"/>
          <p:nvPr/>
        </p:nvSpPr>
        <p:spPr>
          <a:xfrm>
            <a:off x="4205259" y="2847805"/>
            <a:ext cx="3861781" cy="739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Lato"/>
                <a:ea typeface="Lato"/>
                <a:cs typeface="Lato"/>
                <a:sym typeface="Lato"/>
              </a:rPr>
              <a:t>About 40 years ago, some physicists came up with the idea that we can make some different types of computers with the help of quantum mechanics. </a:t>
            </a:r>
            <a:endParaRPr sz="1200" dirty="0">
              <a:solidFill>
                <a:schemeClr val="dk1"/>
              </a:solidFill>
              <a:latin typeface="Lato"/>
              <a:ea typeface="Lato"/>
              <a:cs typeface="Lato"/>
              <a:sym typeface="Lato"/>
            </a:endParaRPr>
          </a:p>
        </p:txBody>
      </p:sp>
      <p:sp>
        <p:nvSpPr>
          <p:cNvPr id="11" name="Google Shape;889;p27">
            <a:extLst>
              <a:ext uri="{FF2B5EF4-FFF2-40B4-BE49-F238E27FC236}">
                <a16:creationId xmlns:a16="http://schemas.microsoft.com/office/drawing/2014/main" id="{BD56C23E-61C3-8E83-D5D4-EEE6430702A3}"/>
              </a:ext>
            </a:extLst>
          </p:cNvPr>
          <p:cNvSpPr txBox="1"/>
          <p:nvPr/>
        </p:nvSpPr>
        <p:spPr>
          <a:xfrm>
            <a:off x="4205259" y="3587312"/>
            <a:ext cx="4105621" cy="739507"/>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They said that some of these some of these Such things can be done which our most powerful classical computers will never be able to do it.</a:t>
            </a:r>
            <a:endParaRPr sz="1200" dirty="0">
              <a:solidFill>
                <a:schemeClr val="dk1"/>
              </a:solidFill>
              <a:latin typeface="Lato"/>
              <a:ea typeface="Lato"/>
              <a:cs typeface="Lato"/>
              <a:sym typeface="Lato"/>
            </a:endParaRPr>
          </a:p>
        </p:txBody>
      </p:sp>
      <p:pic>
        <p:nvPicPr>
          <p:cNvPr id="13" name="Picture 12">
            <a:extLst>
              <a:ext uri="{FF2B5EF4-FFF2-40B4-BE49-F238E27FC236}">
                <a16:creationId xmlns:a16="http://schemas.microsoft.com/office/drawing/2014/main" id="{BFD0F2E1-DD61-FBF2-B467-87AC2C59BF9E}"/>
              </a:ext>
            </a:extLst>
          </p:cNvPr>
          <p:cNvPicPr>
            <a:picLocks noChangeAspect="1"/>
          </p:cNvPicPr>
          <p:nvPr/>
        </p:nvPicPr>
        <p:blipFill>
          <a:blip r:embed="rId5"/>
          <a:stretch>
            <a:fillRect/>
          </a:stretch>
        </p:blipFill>
        <p:spPr>
          <a:xfrm>
            <a:off x="113296" y="2202519"/>
            <a:ext cx="2710748" cy="1384793"/>
          </a:xfrm>
          <a:prstGeom prst="rect">
            <a:avLst/>
          </a:prstGeom>
        </p:spPr>
      </p:pic>
      <p:pic>
        <p:nvPicPr>
          <p:cNvPr id="15" name="Picture 14">
            <a:extLst>
              <a:ext uri="{FF2B5EF4-FFF2-40B4-BE49-F238E27FC236}">
                <a16:creationId xmlns:a16="http://schemas.microsoft.com/office/drawing/2014/main" id="{D1565F33-812C-4A41-C363-1101D6D310BD}"/>
              </a:ext>
            </a:extLst>
          </p:cNvPr>
          <p:cNvPicPr>
            <a:picLocks noChangeAspect="1"/>
          </p:cNvPicPr>
          <p:nvPr/>
        </p:nvPicPr>
        <p:blipFill>
          <a:blip r:embed="rId6"/>
          <a:stretch>
            <a:fillRect/>
          </a:stretch>
        </p:blipFill>
        <p:spPr>
          <a:xfrm>
            <a:off x="724005" y="2181060"/>
            <a:ext cx="2145759" cy="2145759"/>
          </a:xfrm>
          <a:prstGeom prst="rect">
            <a:avLst/>
          </a:prstGeom>
        </p:spPr>
      </p:pic>
      <p:pic>
        <p:nvPicPr>
          <p:cNvPr id="1026" name="Picture 2" descr="Quantum Computing Is Even More Dangerous Than Artificial Intelligence">
            <a:extLst>
              <a:ext uri="{FF2B5EF4-FFF2-40B4-BE49-F238E27FC236}">
                <a16:creationId xmlns:a16="http://schemas.microsoft.com/office/drawing/2014/main" id="{FF95E8A5-6840-FCAD-A3BC-82243A567E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5584" y="1073701"/>
            <a:ext cx="1486416" cy="99032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9;p27">
            <a:extLst>
              <a:ext uri="{FF2B5EF4-FFF2-40B4-BE49-F238E27FC236}">
                <a16:creationId xmlns:a16="http://schemas.microsoft.com/office/drawing/2014/main" id="{36B3F2F2-C99F-E085-8C2A-00C8DF41F708}"/>
              </a:ext>
            </a:extLst>
          </p:cNvPr>
          <p:cNvSpPr txBox="1"/>
          <p:nvPr/>
        </p:nvSpPr>
        <p:spPr>
          <a:xfrm>
            <a:off x="4205259" y="5143501"/>
            <a:ext cx="4492080" cy="1074420"/>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Lato"/>
                <a:ea typeface="Lato"/>
                <a:cs typeface="Lato"/>
                <a:sym typeface="Lato"/>
              </a:rPr>
              <a:t>quantum computers use a unit called a </a:t>
            </a:r>
            <a:r>
              <a:rPr lang="en-US" sz="1200" b="1" dirty="0">
                <a:solidFill>
                  <a:schemeClr val="dk1"/>
                </a:solidFill>
                <a:latin typeface="Lato"/>
                <a:ea typeface="Lato"/>
                <a:cs typeface="Lato"/>
                <a:sym typeface="Lato"/>
              </a:rPr>
              <a:t>qubit</a:t>
            </a:r>
            <a:r>
              <a:rPr lang="en-US" sz="1200" dirty="0">
                <a:solidFill>
                  <a:schemeClr val="dk1"/>
                </a:solidFill>
                <a:latin typeface="Lato"/>
                <a:ea typeface="Lato"/>
                <a:cs typeface="Lato"/>
                <a:sym typeface="Lato"/>
              </a:rPr>
              <a:t> to process information. A qubit is similar to a bit, but it has unique quantum properties such as superposition and entanglement. This means that a qubit can exist in both the one and zero states at the same time. </a:t>
            </a:r>
          </a:p>
          <a:p>
            <a:endParaRPr lang="en-US" sz="1200" dirty="0">
              <a:solidFill>
                <a:schemeClr val="dk1"/>
              </a:solidFill>
              <a:latin typeface="Lato"/>
              <a:ea typeface="Lato"/>
              <a:cs typeface="Lato"/>
              <a:sym typeface="Lato"/>
            </a:endParaRPr>
          </a:p>
        </p:txBody>
      </p:sp>
      <p:sp>
        <p:nvSpPr>
          <p:cNvPr id="8" name="Google Shape;887;p27">
            <a:extLst>
              <a:ext uri="{FF2B5EF4-FFF2-40B4-BE49-F238E27FC236}">
                <a16:creationId xmlns:a16="http://schemas.microsoft.com/office/drawing/2014/main" id="{57F2F84D-244B-2D04-0472-9145123DCDAF}"/>
              </a:ext>
            </a:extLst>
          </p:cNvPr>
          <p:cNvSpPr txBox="1">
            <a:spLocks/>
          </p:cNvSpPr>
          <p:nvPr/>
        </p:nvSpPr>
        <p:spPr>
          <a:xfrm>
            <a:off x="692462" y="-102270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Key Concepts</a:t>
            </a:r>
          </a:p>
        </p:txBody>
      </p:sp>
      <p:pic>
        <p:nvPicPr>
          <p:cNvPr id="14" name="Picture 13">
            <a:extLst>
              <a:ext uri="{FF2B5EF4-FFF2-40B4-BE49-F238E27FC236}">
                <a16:creationId xmlns:a16="http://schemas.microsoft.com/office/drawing/2014/main" id="{3A6EDC5B-75E4-3D1B-DC74-99E474758D45}"/>
              </a:ext>
            </a:extLst>
          </p:cNvPr>
          <p:cNvPicPr>
            <a:picLocks noChangeAspect="1"/>
          </p:cNvPicPr>
          <p:nvPr/>
        </p:nvPicPr>
        <p:blipFill>
          <a:blip r:embed="rId8"/>
          <a:stretch>
            <a:fillRect/>
          </a:stretch>
        </p:blipFill>
        <p:spPr>
          <a:xfrm>
            <a:off x="-3771766" y="1442048"/>
            <a:ext cx="2710748" cy="2066235"/>
          </a:xfrm>
          <a:prstGeom prst="rect">
            <a:avLst/>
          </a:prstGeom>
        </p:spPr>
      </p:pic>
      <p:sp>
        <p:nvSpPr>
          <p:cNvPr id="2" name="Google Shape;887;p27">
            <a:extLst>
              <a:ext uri="{FF2B5EF4-FFF2-40B4-BE49-F238E27FC236}">
                <a16:creationId xmlns:a16="http://schemas.microsoft.com/office/drawing/2014/main" id="{021B7F4A-C0D0-B88C-6181-F5FB2AF706A4}"/>
              </a:ext>
            </a:extLst>
          </p:cNvPr>
          <p:cNvSpPr txBox="1">
            <a:spLocks/>
          </p:cNvSpPr>
          <p:nvPr/>
        </p:nvSpPr>
        <p:spPr>
          <a:xfrm>
            <a:off x="720000" y="-1965156"/>
            <a:ext cx="4711299"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US" dirty="0"/>
              <a:t>Classical vs. Quantum Mechanics</a:t>
            </a:r>
          </a:p>
        </p:txBody>
      </p:sp>
      <p:sp>
        <p:nvSpPr>
          <p:cNvPr id="5" name="Google Shape;889;p27">
            <a:extLst>
              <a:ext uri="{FF2B5EF4-FFF2-40B4-BE49-F238E27FC236}">
                <a16:creationId xmlns:a16="http://schemas.microsoft.com/office/drawing/2014/main" id="{C076E703-8CB6-603E-08FA-2D75AE4F6D23}"/>
              </a:ext>
            </a:extLst>
          </p:cNvPr>
          <p:cNvSpPr txBox="1"/>
          <p:nvPr/>
        </p:nvSpPr>
        <p:spPr>
          <a:xfrm>
            <a:off x="-9266828" y="1937954"/>
            <a:ext cx="3710039" cy="1882205"/>
          </a:xfrm>
          <a:prstGeom prst="rect">
            <a:avLst/>
          </a:prstGeom>
          <a:noFill/>
          <a:ln>
            <a:noFill/>
          </a:ln>
        </p:spPr>
        <p:txBody>
          <a:bodyPr spcFirstLastPara="1" wrap="square" lIns="91425" tIns="91425" rIns="91425" bIns="91425" anchor="t" anchorCtr="0">
            <a:noAutofit/>
          </a:bodyPr>
          <a:lstStyle/>
          <a:p>
            <a:r>
              <a:rPr lang="en-US" sz="1200" b="1" dirty="0">
                <a:solidFill>
                  <a:schemeClr val="dk1"/>
                </a:solidFill>
                <a:latin typeface="Lato"/>
                <a:ea typeface="Lato"/>
                <a:cs typeface="Lato"/>
                <a:sym typeface="Lato"/>
              </a:rPr>
              <a:t>Classical Mechanics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It deals with macroscopic particles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It is based on Newton’s laws of motion and Maxwell’s electromagnetic wave theory.</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Any amount of energy may be emitted or absorbed continuously</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The state of a system is defined exactly by specifying their positions and velocities</a:t>
            </a:r>
          </a:p>
          <a:p>
            <a:pPr marL="171450" indent="-171450">
              <a:buFont typeface="Arial" panose="020B0604020202020204" pitchFamily="34" charset="0"/>
              <a:buChar char="•"/>
            </a:pPr>
            <a:r>
              <a:rPr lang="en-US" sz="1200" dirty="0">
                <a:solidFill>
                  <a:schemeClr val="dk1"/>
                </a:solidFill>
                <a:latin typeface="Lato"/>
                <a:ea typeface="Lato"/>
                <a:cs typeface="Lato"/>
                <a:sym typeface="Lato"/>
              </a:rPr>
              <a:t>The future state can be predicted with certainty</a:t>
            </a:r>
          </a:p>
        </p:txBody>
      </p:sp>
      <p:sp>
        <p:nvSpPr>
          <p:cNvPr id="12" name="Google Shape;889;p27">
            <a:extLst>
              <a:ext uri="{FF2B5EF4-FFF2-40B4-BE49-F238E27FC236}">
                <a16:creationId xmlns:a16="http://schemas.microsoft.com/office/drawing/2014/main" id="{1EE9CF28-59FA-1521-E73F-723B671C3E29}"/>
              </a:ext>
            </a:extLst>
          </p:cNvPr>
          <p:cNvSpPr txBox="1"/>
          <p:nvPr/>
        </p:nvSpPr>
        <p:spPr>
          <a:xfrm>
            <a:off x="10201759" y="1442048"/>
            <a:ext cx="4159567" cy="3533978"/>
          </a:xfrm>
          <a:prstGeom prst="rect">
            <a:avLst/>
          </a:prstGeom>
          <a:noFill/>
          <a:ln>
            <a:noFill/>
          </a:ln>
        </p:spPr>
        <p:txBody>
          <a:bodyPr spcFirstLastPara="1" wrap="square" lIns="91425" tIns="91425" rIns="91425" bIns="91425" anchor="t" anchorCtr="0">
            <a:noAutofit/>
          </a:bodyPr>
          <a:lstStyle/>
          <a:p>
            <a:pPr marL="12700">
              <a:lnSpc>
                <a:spcPts val="3779"/>
              </a:lnSpc>
              <a:spcBef>
                <a:spcPts val="105"/>
              </a:spcBef>
            </a:pPr>
            <a:r>
              <a:rPr lang="en-US" sz="1600" b="1" dirty="0">
                <a:latin typeface="Calibri"/>
                <a:cs typeface="Calibri"/>
              </a:rPr>
              <a:t>Quantum</a:t>
            </a:r>
            <a:r>
              <a:rPr lang="en-US" sz="1600" b="1" spc="-75" dirty="0">
                <a:latin typeface="Calibri"/>
                <a:cs typeface="Calibri"/>
              </a:rPr>
              <a:t> </a:t>
            </a:r>
            <a:r>
              <a:rPr lang="en-US" sz="1600" b="1" spc="-10" dirty="0">
                <a:latin typeface="Calibri"/>
                <a:cs typeface="Calibri"/>
              </a:rPr>
              <a:t>Mechanics</a:t>
            </a:r>
            <a:endParaRPr lang="en-US" sz="1600" dirty="0">
              <a:latin typeface="Calibri"/>
              <a:cs typeface="Calibri"/>
            </a:endParaRPr>
          </a:p>
          <a:p>
            <a:pPr marL="241300" indent="-227329">
              <a:lnSpc>
                <a:spcPts val="2820"/>
              </a:lnSpc>
              <a:buFont typeface="Arial"/>
              <a:buChar char="•"/>
              <a:tabLst>
                <a:tab pos="241300" algn="l"/>
              </a:tabLst>
            </a:pPr>
            <a:r>
              <a:rPr lang="en-US" sz="1200" dirty="0">
                <a:latin typeface="Calibri"/>
                <a:cs typeface="Calibri"/>
              </a:rPr>
              <a:t>It</a:t>
            </a:r>
            <a:r>
              <a:rPr lang="en-US" sz="1200" spc="-55" dirty="0">
                <a:latin typeface="Calibri"/>
                <a:cs typeface="Calibri"/>
              </a:rPr>
              <a:t> </a:t>
            </a:r>
            <a:r>
              <a:rPr lang="en-US" sz="1200" dirty="0">
                <a:latin typeface="Calibri"/>
                <a:cs typeface="Calibri"/>
              </a:rPr>
              <a:t>deals</a:t>
            </a:r>
            <a:r>
              <a:rPr lang="en-US" sz="1200" spc="-40" dirty="0">
                <a:latin typeface="Calibri"/>
                <a:cs typeface="Calibri"/>
              </a:rPr>
              <a:t> </a:t>
            </a:r>
            <a:r>
              <a:rPr lang="en-US" sz="1200" dirty="0">
                <a:latin typeface="Calibri"/>
                <a:cs typeface="Calibri"/>
              </a:rPr>
              <a:t>with</a:t>
            </a:r>
            <a:r>
              <a:rPr lang="en-US" sz="1200" spc="-50" dirty="0">
                <a:latin typeface="Calibri"/>
                <a:cs typeface="Calibri"/>
              </a:rPr>
              <a:t> </a:t>
            </a:r>
            <a:r>
              <a:rPr lang="en-US" sz="1200" dirty="0">
                <a:latin typeface="Calibri"/>
                <a:cs typeface="Calibri"/>
              </a:rPr>
              <a:t>microscopic</a:t>
            </a:r>
            <a:r>
              <a:rPr lang="en-US" sz="1200" spc="-60" dirty="0">
                <a:latin typeface="Calibri"/>
                <a:cs typeface="Calibri"/>
              </a:rPr>
              <a:t> </a:t>
            </a:r>
            <a:r>
              <a:rPr lang="en-US" sz="1200" spc="-10" dirty="0">
                <a:latin typeface="Calibri"/>
                <a:cs typeface="Calibri"/>
              </a:rPr>
              <a:t>particles</a:t>
            </a:r>
            <a:endParaRPr lang="en-US" sz="1200" dirty="0">
              <a:latin typeface="Calibri"/>
              <a:cs typeface="Calibri"/>
            </a:endParaRPr>
          </a:p>
          <a:p>
            <a:pPr marL="241300" indent="-227329">
              <a:lnSpc>
                <a:spcPct val="100000"/>
              </a:lnSpc>
              <a:spcBef>
                <a:spcPts val="415"/>
              </a:spcBef>
              <a:buFont typeface="Arial"/>
              <a:buChar char="•"/>
              <a:tabLst>
                <a:tab pos="241300" algn="l"/>
              </a:tabLst>
            </a:pPr>
            <a:r>
              <a:rPr lang="en-US" sz="1200" dirty="0">
                <a:latin typeface="Calibri"/>
                <a:cs typeface="Calibri"/>
              </a:rPr>
              <a:t>It</a:t>
            </a:r>
            <a:r>
              <a:rPr lang="en-US" sz="1200" spc="-65" dirty="0">
                <a:latin typeface="Calibri"/>
                <a:cs typeface="Calibri"/>
              </a:rPr>
              <a:t> </a:t>
            </a:r>
            <a:r>
              <a:rPr lang="en-US" sz="1200" dirty="0">
                <a:latin typeface="Calibri"/>
                <a:cs typeface="Calibri"/>
              </a:rPr>
              <a:t>is</a:t>
            </a:r>
            <a:r>
              <a:rPr lang="en-US" sz="1200" spc="-45" dirty="0">
                <a:latin typeface="Calibri"/>
                <a:cs typeface="Calibri"/>
              </a:rPr>
              <a:t> </a:t>
            </a:r>
            <a:r>
              <a:rPr lang="en-US" sz="1200" dirty="0">
                <a:latin typeface="Calibri"/>
                <a:cs typeface="Calibri"/>
              </a:rPr>
              <a:t>based</a:t>
            </a:r>
            <a:r>
              <a:rPr lang="en-US" sz="1200" spc="-45" dirty="0">
                <a:latin typeface="Calibri"/>
                <a:cs typeface="Calibri"/>
              </a:rPr>
              <a:t> </a:t>
            </a:r>
            <a:r>
              <a:rPr lang="en-US" sz="1200" dirty="0">
                <a:latin typeface="Calibri"/>
                <a:cs typeface="Calibri"/>
              </a:rPr>
              <a:t>on</a:t>
            </a:r>
            <a:r>
              <a:rPr lang="en-US" sz="1200" spc="-30" dirty="0">
                <a:latin typeface="Calibri"/>
                <a:cs typeface="Calibri"/>
              </a:rPr>
              <a:t> </a:t>
            </a:r>
            <a:r>
              <a:rPr lang="en-US" sz="1200" dirty="0">
                <a:latin typeface="Calibri"/>
                <a:cs typeface="Calibri"/>
              </a:rPr>
              <a:t>the</a:t>
            </a:r>
            <a:r>
              <a:rPr lang="en-US" sz="1200" spc="-50" dirty="0">
                <a:latin typeface="Calibri"/>
                <a:cs typeface="Calibri"/>
              </a:rPr>
              <a:t> </a:t>
            </a:r>
            <a:r>
              <a:rPr lang="en-US" sz="1200" dirty="0">
                <a:latin typeface="Calibri"/>
                <a:cs typeface="Calibri"/>
              </a:rPr>
              <a:t>Schrödinger</a:t>
            </a:r>
            <a:r>
              <a:rPr lang="en-US" sz="1200" spc="-50" dirty="0">
                <a:latin typeface="Calibri"/>
                <a:cs typeface="Calibri"/>
              </a:rPr>
              <a:t> </a:t>
            </a:r>
            <a:r>
              <a:rPr lang="en-US" sz="1200" spc="-10" dirty="0">
                <a:latin typeface="Calibri"/>
                <a:cs typeface="Calibri"/>
              </a:rPr>
              <a:t>equation</a:t>
            </a:r>
            <a:endParaRPr lang="en-US" sz="1200" dirty="0">
              <a:latin typeface="Calibri"/>
              <a:cs typeface="Calibri"/>
            </a:endParaRPr>
          </a:p>
          <a:p>
            <a:pPr marL="241300" marR="65405" indent="-227329">
              <a:lnSpc>
                <a:spcPts val="2310"/>
              </a:lnSpc>
              <a:spcBef>
                <a:spcPts val="985"/>
              </a:spcBef>
              <a:buFont typeface="Arial"/>
              <a:buChar char="•"/>
              <a:tabLst>
                <a:tab pos="242570" algn="l"/>
              </a:tabLst>
            </a:pPr>
            <a:r>
              <a:rPr lang="en-US" sz="1200" dirty="0">
                <a:latin typeface="Calibri"/>
                <a:cs typeface="Calibri"/>
              </a:rPr>
              <a:t>In</a:t>
            </a:r>
            <a:r>
              <a:rPr lang="en-US" sz="1200" spc="-55" dirty="0">
                <a:latin typeface="Calibri"/>
                <a:cs typeface="Calibri"/>
              </a:rPr>
              <a:t> </a:t>
            </a:r>
            <a:r>
              <a:rPr lang="en-US" sz="1200" spc="-10" dirty="0">
                <a:latin typeface="Calibri"/>
                <a:cs typeface="Calibri"/>
              </a:rPr>
              <a:t>Planck’s</a:t>
            </a:r>
            <a:r>
              <a:rPr lang="en-US" sz="1200" spc="-65" dirty="0">
                <a:latin typeface="Calibri"/>
                <a:cs typeface="Calibri"/>
              </a:rPr>
              <a:t> </a:t>
            </a:r>
            <a:r>
              <a:rPr lang="en-US" sz="1200" dirty="0">
                <a:solidFill>
                  <a:srgbClr val="00AF50"/>
                </a:solidFill>
                <a:latin typeface="Calibri"/>
                <a:cs typeface="Calibri"/>
              </a:rPr>
              <a:t>postulation</a:t>
            </a:r>
            <a:r>
              <a:rPr lang="en-US" sz="1200" dirty="0">
                <a:latin typeface="Calibri"/>
                <a:cs typeface="Calibri"/>
              </a:rPr>
              <a:t>,</a:t>
            </a:r>
            <a:r>
              <a:rPr lang="en-US" sz="1200" spc="-60" dirty="0">
                <a:latin typeface="Calibri"/>
                <a:cs typeface="Calibri"/>
              </a:rPr>
              <a:t> </a:t>
            </a:r>
            <a:r>
              <a:rPr lang="en-US" sz="1200" dirty="0">
                <a:latin typeface="Calibri"/>
                <a:cs typeface="Calibri"/>
              </a:rPr>
              <a:t>only</a:t>
            </a:r>
            <a:r>
              <a:rPr lang="en-US" sz="1200" spc="-45" dirty="0">
                <a:latin typeface="Calibri"/>
                <a:cs typeface="Calibri"/>
              </a:rPr>
              <a:t> </a:t>
            </a:r>
            <a:r>
              <a:rPr lang="en-US" sz="1200" spc="-10" dirty="0">
                <a:latin typeface="Calibri"/>
                <a:cs typeface="Calibri"/>
              </a:rPr>
              <a:t>discrete 	</a:t>
            </a:r>
            <a:r>
              <a:rPr lang="en-US" sz="1200" dirty="0">
                <a:latin typeface="Calibri"/>
                <a:cs typeface="Calibri"/>
              </a:rPr>
              <a:t>values</a:t>
            </a:r>
            <a:r>
              <a:rPr lang="en-US" sz="1200" spc="-70" dirty="0">
                <a:latin typeface="Calibri"/>
                <a:cs typeface="Calibri"/>
              </a:rPr>
              <a:t> </a:t>
            </a:r>
            <a:r>
              <a:rPr lang="en-US" sz="1200" dirty="0">
                <a:latin typeface="Calibri"/>
                <a:cs typeface="Calibri"/>
              </a:rPr>
              <a:t>of</a:t>
            </a:r>
            <a:r>
              <a:rPr lang="en-US" sz="1200" spc="-65" dirty="0">
                <a:latin typeface="Calibri"/>
                <a:cs typeface="Calibri"/>
              </a:rPr>
              <a:t> </a:t>
            </a:r>
            <a:r>
              <a:rPr lang="en-US" sz="1200" dirty="0">
                <a:latin typeface="Calibri"/>
                <a:cs typeface="Calibri"/>
              </a:rPr>
              <a:t>energy</a:t>
            </a:r>
            <a:r>
              <a:rPr lang="en-US" sz="1200" spc="-80" dirty="0">
                <a:latin typeface="Calibri"/>
                <a:cs typeface="Calibri"/>
              </a:rPr>
              <a:t> </a:t>
            </a:r>
            <a:r>
              <a:rPr lang="en-US" sz="1200" dirty="0">
                <a:latin typeface="Calibri"/>
                <a:cs typeface="Calibri"/>
              </a:rPr>
              <a:t>are</a:t>
            </a:r>
            <a:r>
              <a:rPr lang="en-US" sz="1200" spc="-65" dirty="0">
                <a:latin typeface="Calibri"/>
                <a:cs typeface="Calibri"/>
              </a:rPr>
              <a:t> </a:t>
            </a:r>
            <a:r>
              <a:rPr lang="en-US" sz="1200" dirty="0">
                <a:latin typeface="Calibri"/>
                <a:cs typeface="Calibri"/>
              </a:rPr>
              <a:t>emitted</a:t>
            </a:r>
            <a:r>
              <a:rPr lang="en-US" sz="1200" spc="-80" dirty="0">
                <a:latin typeface="Calibri"/>
                <a:cs typeface="Calibri"/>
              </a:rPr>
              <a:t> </a:t>
            </a:r>
            <a:r>
              <a:rPr lang="en-US" sz="1200" dirty="0">
                <a:latin typeface="Calibri"/>
                <a:cs typeface="Calibri"/>
              </a:rPr>
              <a:t>or</a:t>
            </a:r>
            <a:r>
              <a:rPr lang="en-US" sz="1200" spc="-65" dirty="0">
                <a:latin typeface="Calibri"/>
                <a:cs typeface="Calibri"/>
              </a:rPr>
              <a:t> </a:t>
            </a:r>
            <a:r>
              <a:rPr lang="en-US" sz="1200" spc="-10" dirty="0">
                <a:latin typeface="Calibri"/>
                <a:cs typeface="Calibri"/>
              </a:rPr>
              <a:t>absorbed 	</a:t>
            </a:r>
            <a:r>
              <a:rPr lang="en-US" sz="1200" dirty="0">
                <a:latin typeface="Calibri"/>
                <a:cs typeface="Calibri"/>
              </a:rPr>
              <a:t>–</a:t>
            </a:r>
            <a:r>
              <a:rPr lang="en-US" sz="1200" spc="-20" dirty="0">
                <a:latin typeface="Calibri"/>
                <a:cs typeface="Calibri"/>
              </a:rPr>
              <a:t> </a:t>
            </a:r>
            <a:r>
              <a:rPr lang="en-US" sz="1200" dirty="0">
                <a:latin typeface="Calibri"/>
                <a:cs typeface="Calibri"/>
              </a:rPr>
              <a:t>origin</a:t>
            </a:r>
            <a:r>
              <a:rPr lang="en-US" sz="1200" spc="-45" dirty="0">
                <a:latin typeface="Calibri"/>
                <a:cs typeface="Calibri"/>
              </a:rPr>
              <a:t> </a:t>
            </a:r>
            <a:r>
              <a:rPr lang="en-US" sz="1200" dirty="0">
                <a:latin typeface="Calibri"/>
                <a:cs typeface="Calibri"/>
              </a:rPr>
              <a:t>of</a:t>
            </a:r>
            <a:r>
              <a:rPr lang="en-US" sz="1200" spc="-25" dirty="0">
                <a:latin typeface="Calibri"/>
                <a:cs typeface="Calibri"/>
              </a:rPr>
              <a:t> </a:t>
            </a:r>
            <a:r>
              <a:rPr lang="en-US" sz="1200" spc="-10" dirty="0">
                <a:latin typeface="Calibri"/>
                <a:cs typeface="Calibri"/>
              </a:rPr>
              <a:t>“</a:t>
            </a:r>
            <a:r>
              <a:rPr lang="en-US" sz="1200" spc="-10" dirty="0">
                <a:solidFill>
                  <a:srgbClr val="FF0000"/>
                </a:solidFill>
                <a:latin typeface="Calibri"/>
                <a:cs typeface="Calibri"/>
              </a:rPr>
              <a:t>quantum</a:t>
            </a:r>
            <a:r>
              <a:rPr lang="en-US" sz="1200" spc="-10" dirty="0">
                <a:latin typeface="Calibri"/>
                <a:cs typeface="Calibri"/>
              </a:rPr>
              <a:t>”</a:t>
            </a:r>
            <a:endParaRPr lang="en-US" sz="1200" dirty="0">
              <a:latin typeface="Calibri"/>
              <a:cs typeface="Calibri"/>
            </a:endParaRPr>
          </a:p>
          <a:p>
            <a:pPr marL="241300" marR="128270" indent="-227329">
              <a:lnSpc>
                <a:spcPct val="80000"/>
              </a:lnSpc>
              <a:spcBef>
                <a:spcPts val="1005"/>
              </a:spcBef>
              <a:buFont typeface="Arial"/>
              <a:buChar char="•"/>
              <a:tabLst>
                <a:tab pos="242570" algn="l"/>
              </a:tabLst>
            </a:pPr>
            <a:r>
              <a:rPr lang="en-US" sz="1200" dirty="0">
                <a:latin typeface="Calibri"/>
                <a:cs typeface="Calibri"/>
              </a:rPr>
              <a:t>Because</a:t>
            </a:r>
            <a:r>
              <a:rPr lang="en-US" sz="1200" spc="-70" dirty="0">
                <a:latin typeface="Calibri"/>
                <a:cs typeface="Calibri"/>
              </a:rPr>
              <a:t> </a:t>
            </a:r>
            <a:r>
              <a:rPr lang="en-US" sz="1200" dirty="0">
                <a:latin typeface="Calibri"/>
                <a:cs typeface="Calibri"/>
              </a:rPr>
              <a:t>of</a:t>
            </a:r>
            <a:r>
              <a:rPr lang="en-US" sz="1200" spc="-65" dirty="0">
                <a:latin typeface="Calibri"/>
                <a:cs typeface="Calibri"/>
              </a:rPr>
              <a:t> </a:t>
            </a:r>
            <a:r>
              <a:rPr lang="en-US" sz="1200" spc="-10" dirty="0">
                <a:latin typeface="Calibri"/>
                <a:cs typeface="Calibri"/>
              </a:rPr>
              <a:t>Heisenberg’s</a:t>
            </a:r>
            <a:r>
              <a:rPr lang="en-US" sz="1200" spc="-65" dirty="0">
                <a:latin typeface="Calibri"/>
                <a:cs typeface="Calibri"/>
              </a:rPr>
              <a:t> </a:t>
            </a:r>
            <a:r>
              <a:rPr lang="en-US" sz="1200" spc="-10" dirty="0">
                <a:latin typeface="Calibri"/>
                <a:cs typeface="Calibri"/>
              </a:rPr>
              <a:t>uncertainty 	</a:t>
            </a:r>
            <a:r>
              <a:rPr lang="en-US" sz="1200" dirty="0">
                <a:solidFill>
                  <a:srgbClr val="00AF50"/>
                </a:solidFill>
                <a:latin typeface="Calibri"/>
                <a:cs typeface="Calibri"/>
              </a:rPr>
              <a:t>principle</a:t>
            </a:r>
            <a:r>
              <a:rPr lang="en-US" sz="1200" spc="-75" dirty="0">
                <a:solidFill>
                  <a:srgbClr val="00AF50"/>
                </a:solidFill>
                <a:latin typeface="Calibri"/>
                <a:cs typeface="Calibri"/>
              </a:rPr>
              <a:t> </a:t>
            </a:r>
            <a:r>
              <a:rPr lang="en-US" sz="1200" dirty="0">
                <a:latin typeface="Calibri"/>
                <a:cs typeface="Calibri"/>
              </a:rPr>
              <a:t>and</a:t>
            </a:r>
            <a:r>
              <a:rPr lang="en-US" sz="1200" spc="-70" dirty="0">
                <a:latin typeface="Calibri"/>
                <a:cs typeface="Calibri"/>
              </a:rPr>
              <a:t> </a:t>
            </a:r>
            <a:r>
              <a:rPr lang="en-US" sz="1200" dirty="0">
                <a:latin typeface="Calibri"/>
                <a:cs typeface="Calibri"/>
              </a:rPr>
              <a:t>de</a:t>
            </a:r>
            <a:r>
              <a:rPr lang="en-US" sz="1200" spc="-65" dirty="0">
                <a:latin typeface="Calibri"/>
                <a:cs typeface="Calibri"/>
              </a:rPr>
              <a:t> </a:t>
            </a:r>
            <a:r>
              <a:rPr lang="en-US" sz="1200" dirty="0">
                <a:latin typeface="Calibri"/>
                <a:cs typeface="Calibri"/>
              </a:rPr>
              <a:t>Broglie</a:t>
            </a:r>
            <a:r>
              <a:rPr lang="en-US" sz="1200" spc="-85" dirty="0">
                <a:latin typeface="Calibri"/>
                <a:cs typeface="Calibri"/>
              </a:rPr>
              <a:t> </a:t>
            </a:r>
            <a:r>
              <a:rPr lang="en-US" sz="1200" dirty="0">
                <a:solidFill>
                  <a:srgbClr val="00AF50"/>
                </a:solidFill>
                <a:latin typeface="Calibri"/>
                <a:cs typeface="Calibri"/>
              </a:rPr>
              <a:t>hypothesis</a:t>
            </a:r>
            <a:r>
              <a:rPr lang="en-US" sz="1200" spc="-55" dirty="0">
                <a:solidFill>
                  <a:srgbClr val="00AF50"/>
                </a:solidFill>
                <a:latin typeface="Calibri"/>
                <a:cs typeface="Calibri"/>
              </a:rPr>
              <a:t> </a:t>
            </a:r>
            <a:r>
              <a:rPr lang="en-US" sz="1200" spc="-20" dirty="0">
                <a:latin typeface="Calibri"/>
                <a:cs typeface="Calibri"/>
              </a:rPr>
              <a:t>dual 	</a:t>
            </a:r>
            <a:r>
              <a:rPr lang="en-US" sz="1200" dirty="0">
                <a:latin typeface="Calibri"/>
                <a:cs typeface="Calibri"/>
              </a:rPr>
              <a:t>nature</a:t>
            </a:r>
            <a:r>
              <a:rPr lang="en-US" sz="1200" spc="-50" dirty="0">
                <a:latin typeface="Calibri"/>
                <a:cs typeface="Calibri"/>
              </a:rPr>
              <a:t> </a:t>
            </a:r>
            <a:r>
              <a:rPr lang="en-US" sz="1200" dirty="0">
                <a:latin typeface="Calibri"/>
                <a:cs typeface="Calibri"/>
              </a:rPr>
              <a:t>of</a:t>
            </a:r>
            <a:r>
              <a:rPr lang="en-US" sz="1200" spc="-50" dirty="0">
                <a:latin typeface="Calibri"/>
                <a:cs typeface="Calibri"/>
              </a:rPr>
              <a:t> </a:t>
            </a:r>
            <a:r>
              <a:rPr lang="en-US" sz="1200" dirty="0">
                <a:latin typeface="Calibri"/>
                <a:cs typeface="Calibri"/>
              </a:rPr>
              <a:t>matter</a:t>
            </a:r>
            <a:r>
              <a:rPr lang="en-US" sz="1200" spc="-60" dirty="0">
                <a:latin typeface="Calibri"/>
                <a:cs typeface="Calibri"/>
              </a:rPr>
              <a:t> </a:t>
            </a:r>
            <a:r>
              <a:rPr lang="en-US" sz="1200" dirty="0">
                <a:latin typeface="Calibri"/>
                <a:cs typeface="Calibri"/>
              </a:rPr>
              <a:t>(both</a:t>
            </a:r>
            <a:r>
              <a:rPr lang="en-US" sz="1200" spc="-65" dirty="0">
                <a:latin typeface="Calibri"/>
                <a:cs typeface="Calibri"/>
              </a:rPr>
              <a:t> </a:t>
            </a:r>
            <a:r>
              <a:rPr lang="en-US" sz="1200" dirty="0">
                <a:latin typeface="Calibri"/>
                <a:cs typeface="Calibri"/>
              </a:rPr>
              <a:t>particle</a:t>
            </a:r>
            <a:r>
              <a:rPr lang="en-US" sz="1200" spc="-55" dirty="0">
                <a:latin typeface="Calibri"/>
                <a:cs typeface="Calibri"/>
              </a:rPr>
              <a:t> </a:t>
            </a:r>
            <a:r>
              <a:rPr lang="en-US" sz="1200" dirty="0">
                <a:latin typeface="Calibri"/>
                <a:cs typeface="Calibri"/>
              </a:rPr>
              <a:t>&amp;</a:t>
            </a:r>
            <a:r>
              <a:rPr lang="en-US" sz="1200" spc="-55" dirty="0">
                <a:latin typeface="Calibri"/>
                <a:cs typeface="Calibri"/>
              </a:rPr>
              <a:t> </a:t>
            </a:r>
            <a:r>
              <a:rPr lang="en-US" sz="1200" spc="-10" dirty="0">
                <a:latin typeface="Calibri"/>
                <a:cs typeface="Calibri"/>
              </a:rPr>
              <a:t>wave), 	</a:t>
            </a:r>
            <a:r>
              <a:rPr lang="en-US" sz="1200" dirty="0">
                <a:latin typeface="Calibri"/>
                <a:cs typeface="Calibri"/>
              </a:rPr>
              <a:t>the</a:t>
            </a:r>
            <a:r>
              <a:rPr lang="en-US" sz="1200" spc="-45" dirty="0">
                <a:latin typeface="Calibri"/>
                <a:cs typeface="Calibri"/>
              </a:rPr>
              <a:t> </a:t>
            </a:r>
            <a:r>
              <a:rPr lang="en-US" sz="1200" spc="-10" dirty="0">
                <a:latin typeface="Calibri"/>
                <a:cs typeface="Calibri"/>
              </a:rPr>
              <a:t>state</a:t>
            </a:r>
            <a:r>
              <a:rPr lang="en-US" sz="1200" spc="-65" dirty="0">
                <a:latin typeface="Calibri"/>
                <a:cs typeface="Calibri"/>
              </a:rPr>
              <a:t> </a:t>
            </a:r>
            <a:r>
              <a:rPr lang="en-US" sz="1200" dirty="0">
                <a:latin typeface="Calibri"/>
                <a:cs typeface="Calibri"/>
              </a:rPr>
              <a:t>of</a:t>
            </a:r>
            <a:r>
              <a:rPr lang="en-US" sz="1200" spc="-55" dirty="0">
                <a:latin typeface="Calibri"/>
                <a:cs typeface="Calibri"/>
              </a:rPr>
              <a:t> </a:t>
            </a:r>
            <a:r>
              <a:rPr lang="en-US" sz="1200" dirty="0">
                <a:latin typeface="Calibri"/>
                <a:cs typeface="Calibri"/>
              </a:rPr>
              <a:t>a</a:t>
            </a:r>
            <a:r>
              <a:rPr lang="en-US" sz="1200" spc="-50" dirty="0">
                <a:latin typeface="Calibri"/>
                <a:cs typeface="Calibri"/>
              </a:rPr>
              <a:t> </a:t>
            </a:r>
            <a:r>
              <a:rPr lang="en-US" sz="1200" spc="-10" dirty="0">
                <a:latin typeface="Calibri"/>
                <a:cs typeface="Calibri"/>
              </a:rPr>
              <a:t>system</a:t>
            </a:r>
            <a:r>
              <a:rPr lang="en-US" sz="1200" spc="-50" dirty="0">
                <a:latin typeface="Calibri"/>
                <a:cs typeface="Calibri"/>
              </a:rPr>
              <a:t> </a:t>
            </a:r>
            <a:r>
              <a:rPr lang="en-US" sz="1200" dirty="0">
                <a:latin typeface="Calibri"/>
                <a:cs typeface="Calibri"/>
              </a:rPr>
              <a:t>cannot</a:t>
            </a:r>
            <a:r>
              <a:rPr lang="en-US" sz="1200" spc="-50" dirty="0">
                <a:latin typeface="Calibri"/>
                <a:cs typeface="Calibri"/>
              </a:rPr>
              <a:t> </a:t>
            </a:r>
            <a:r>
              <a:rPr lang="en-US" sz="1200" dirty="0">
                <a:latin typeface="Calibri"/>
                <a:cs typeface="Calibri"/>
              </a:rPr>
              <a:t>be</a:t>
            </a:r>
            <a:r>
              <a:rPr lang="en-US" sz="1200" spc="-40" dirty="0">
                <a:latin typeface="Calibri"/>
                <a:cs typeface="Calibri"/>
              </a:rPr>
              <a:t> </a:t>
            </a:r>
            <a:r>
              <a:rPr lang="en-US" sz="1200" spc="-10" dirty="0">
                <a:latin typeface="Calibri"/>
                <a:cs typeface="Calibri"/>
              </a:rPr>
              <a:t>specified 	exactly</a:t>
            </a:r>
            <a:endParaRPr lang="en-US" sz="1200" dirty="0">
              <a:latin typeface="Calibri"/>
              <a:cs typeface="Calibri"/>
            </a:endParaRPr>
          </a:p>
          <a:p>
            <a:pPr marL="241300" marR="5080" indent="-227329">
              <a:lnSpc>
                <a:spcPts val="2310"/>
              </a:lnSpc>
              <a:spcBef>
                <a:spcPts val="969"/>
              </a:spcBef>
              <a:buFont typeface="Arial"/>
              <a:buChar char="•"/>
              <a:tabLst>
                <a:tab pos="242570" algn="l"/>
              </a:tabLst>
            </a:pPr>
            <a:r>
              <a:rPr lang="en-US" sz="1200" dirty="0">
                <a:latin typeface="Calibri"/>
                <a:cs typeface="Calibri"/>
              </a:rPr>
              <a:t>It</a:t>
            </a:r>
            <a:r>
              <a:rPr lang="en-US" sz="1200" spc="-70" dirty="0">
                <a:latin typeface="Calibri"/>
                <a:cs typeface="Calibri"/>
              </a:rPr>
              <a:t> </a:t>
            </a:r>
            <a:r>
              <a:rPr lang="en-US" sz="1200" dirty="0">
                <a:latin typeface="Calibri"/>
                <a:cs typeface="Calibri"/>
              </a:rPr>
              <a:t>gives</a:t>
            </a:r>
            <a:r>
              <a:rPr lang="en-US" sz="1200" spc="-45" dirty="0">
                <a:latin typeface="Calibri"/>
                <a:cs typeface="Calibri"/>
              </a:rPr>
              <a:t> </a:t>
            </a:r>
            <a:r>
              <a:rPr lang="en-US" sz="1200" dirty="0">
                <a:latin typeface="Calibri"/>
                <a:cs typeface="Calibri"/>
              </a:rPr>
              <a:t>probabilities</a:t>
            </a:r>
            <a:r>
              <a:rPr lang="en-US" sz="1200" spc="-65" dirty="0">
                <a:latin typeface="Calibri"/>
                <a:cs typeface="Calibri"/>
              </a:rPr>
              <a:t> </a:t>
            </a:r>
            <a:r>
              <a:rPr lang="en-US" sz="1200" dirty="0">
                <a:latin typeface="Calibri"/>
                <a:cs typeface="Calibri"/>
              </a:rPr>
              <a:t>of</a:t>
            </a:r>
            <a:r>
              <a:rPr lang="en-US" sz="1200" spc="-55" dirty="0">
                <a:latin typeface="Calibri"/>
                <a:cs typeface="Calibri"/>
              </a:rPr>
              <a:t> </a:t>
            </a:r>
            <a:r>
              <a:rPr lang="en-US" sz="1200" dirty="0">
                <a:latin typeface="Calibri"/>
                <a:cs typeface="Calibri"/>
              </a:rPr>
              <a:t>finding</a:t>
            </a:r>
            <a:r>
              <a:rPr lang="en-US" sz="1200" spc="-45" dirty="0">
                <a:latin typeface="Calibri"/>
                <a:cs typeface="Calibri"/>
              </a:rPr>
              <a:t> </a:t>
            </a:r>
            <a:r>
              <a:rPr lang="en-US" sz="1200" dirty="0">
                <a:latin typeface="Calibri"/>
                <a:cs typeface="Calibri"/>
              </a:rPr>
              <a:t>particles</a:t>
            </a:r>
            <a:r>
              <a:rPr lang="en-US" sz="1200" spc="-75" dirty="0">
                <a:latin typeface="Calibri"/>
                <a:cs typeface="Calibri"/>
              </a:rPr>
              <a:t> </a:t>
            </a:r>
            <a:r>
              <a:rPr lang="en-US" sz="1200" spc="-25" dirty="0">
                <a:latin typeface="Calibri"/>
                <a:cs typeface="Calibri"/>
              </a:rPr>
              <a:t>at 	</a:t>
            </a:r>
            <a:r>
              <a:rPr lang="en-US" sz="1200" dirty="0">
                <a:latin typeface="Calibri"/>
                <a:cs typeface="Calibri"/>
              </a:rPr>
              <a:t>various</a:t>
            </a:r>
            <a:r>
              <a:rPr lang="en-US" sz="1200" spc="-75" dirty="0">
                <a:latin typeface="Calibri"/>
                <a:cs typeface="Calibri"/>
              </a:rPr>
              <a:t> </a:t>
            </a:r>
            <a:r>
              <a:rPr lang="en-US" sz="1200" dirty="0">
                <a:latin typeface="Calibri"/>
                <a:cs typeface="Calibri"/>
              </a:rPr>
              <a:t>locations</a:t>
            </a:r>
            <a:r>
              <a:rPr lang="en-US" sz="1200" spc="-75" dirty="0">
                <a:latin typeface="Calibri"/>
                <a:cs typeface="Calibri"/>
              </a:rPr>
              <a:t> </a:t>
            </a:r>
            <a:r>
              <a:rPr lang="en-US" sz="1200" dirty="0">
                <a:latin typeface="Calibri"/>
                <a:cs typeface="Calibri"/>
              </a:rPr>
              <a:t>in</a:t>
            </a:r>
            <a:r>
              <a:rPr lang="en-US" sz="1200" spc="-70" dirty="0">
                <a:latin typeface="Calibri"/>
                <a:cs typeface="Calibri"/>
              </a:rPr>
              <a:t> </a:t>
            </a:r>
            <a:r>
              <a:rPr lang="en-US" sz="1200" spc="-20" dirty="0">
                <a:latin typeface="Calibri"/>
                <a:cs typeface="Calibri"/>
              </a:rPr>
              <a:t>space</a:t>
            </a:r>
            <a:endParaRPr lang="en-US" sz="1200" dirty="0">
              <a:latin typeface="Calibri"/>
              <a:cs typeface="Calibri"/>
            </a:endParaRPr>
          </a:p>
        </p:txBody>
      </p:sp>
    </p:spTree>
    <p:extLst>
      <p:ext uri="{BB962C8B-B14F-4D97-AF65-F5344CB8AC3E}">
        <p14:creationId xmlns:p14="http://schemas.microsoft.com/office/powerpoint/2010/main" val="2281363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ultimedia Software Pitch Deck by Slidesgo">
  <a:themeElements>
    <a:clrScheme name="Simple Light">
      <a:dk1>
        <a:srgbClr val="35363B"/>
      </a:dk1>
      <a:lt1>
        <a:srgbClr val="F3F3F3"/>
      </a:lt1>
      <a:dk2>
        <a:srgbClr val="D9DDE3"/>
      </a:dk2>
      <a:lt2>
        <a:srgbClr val="BA0034"/>
      </a:lt2>
      <a:accent1>
        <a:srgbClr val="F8B85E"/>
      </a:accent1>
      <a:accent2>
        <a:srgbClr val="34909D"/>
      </a:accent2>
      <a:accent3>
        <a:srgbClr val="55C0ED"/>
      </a:accent3>
      <a:accent4>
        <a:srgbClr val="6F7082"/>
      </a:accent4>
      <a:accent5>
        <a:srgbClr val="CED0D6"/>
      </a:accent5>
      <a:accent6>
        <a:srgbClr val="42444F"/>
      </a:accent6>
      <a:hlink>
        <a:srgbClr val="3536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3656</Words>
  <Application>Microsoft Office PowerPoint</Application>
  <PresentationFormat>On-screen Show (16:9)</PresentationFormat>
  <Paragraphs>473</Paragraphs>
  <Slides>40</Slides>
  <Notes>14</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Calibri</vt:lpstr>
      <vt:lpstr>Lato</vt:lpstr>
      <vt:lpstr>Calibri Light</vt:lpstr>
      <vt:lpstr>Cambria Math</vt:lpstr>
      <vt:lpstr>Epilogue</vt:lpstr>
      <vt:lpstr>Garamond</vt:lpstr>
      <vt:lpstr>Sagona ExtraLight</vt:lpstr>
      <vt:lpstr>Sagona Book</vt:lpstr>
      <vt:lpstr>Arial</vt:lpstr>
      <vt:lpstr>Symbol</vt:lpstr>
      <vt:lpstr>Times New Roman</vt:lpstr>
      <vt:lpstr>Multimedia Software Pitch Deck by Slidesgo</vt:lpstr>
      <vt:lpstr>SavonVTI</vt:lpstr>
      <vt:lpstr>Quantum Computing</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PowerPoint Presentation</vt:lpstr>
      <vt:lpstr>Bit and Qbit</vt:lpstr>
      <vt:lpstr>Classical bit vs Qbit</vt:lpstr>
      <vt:lpstr>How Qbits works</vt:lpstr>
      <vt:lpstr>How Qbits works</vt:lpstr>
      <vt:lpstr>How Qbits works</vt:lpstr>
      <vt:lpstr>How Qbits works</vt:lpstr>
      <vt:lpstr>PowerPoint Presentation</vt:lpstr>
      <vt:lpstr>PowerPoint Presentation</vt:lpstr>
      <vt:lpstr>PowerPoint Presentation</vt:lpstr>
      <vt:lpstr>PowerPoint Presentation</vt:lpstr>
      <vt:lpstr>Quantum Computing Race - Corporations R&amp;D investments reach $10.7 billion by 2024</vt:lpstr>
      <vt:lpstr>Advantages of Qubits &amp; Enormous Quantum Power</vt:lpstr>
      <vt:lpstr>Quantum vs. Classic Gates</vt:lpstr>
      <vt:lpstr>Quantum vs. Classical Circuits</vt:lpstr>
      <vt:lpstr>Quantum vs. Classical Circuits</vt:lpstr>
      <vt:lpstr>Applications of Quantum Computers</vt:lpstr>
      <vt:lpstr>Application 1. Quantum Factoring</vt:lpstr>
      <vt:lpstr>Application 3: Quantum Simulation</vt:lpstr>
      <vt:lpstr>Application 4: Quantum Optimization</vt:lpstr>
      <vt:lpstr>Application 5: Quantum Networks</vt:lpstr>
      <vt:lpstr>Advantages of Quantum Computing</vt:lpstr>
      <vt:lpstr>Challenges and Limitations of Quantum Computing</vt:lpstr>
      <vt:lpstr>Ethical and Security Risks</vt:lpstr>
      <vt:lpstr>Future Prospects of Quantum Computing</vt:lpstr>
      <vt:lpstr>What does a quantum computer look like?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Naim</dc:creator>
  <cp:lastModifiedBy>MD. Naimur Rashid</cp:lastModifiedBy>
  <cp:revision>6</cp:revision>
  <dcterms:modified xsi:type="dcterms:W3CDTF">2024-12-08T02:24:37Z</dcterms:modified>
</cp:coreProperties>
</file>